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6B"/>
    <a:srgbClr val="EF3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0E85-CF61-900E-21C1-5DD3D01A8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84F655-F19F-97C6-28BA-4F9900457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AA21E-B6BD-088E-4B87-A635165A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B8C0-37D0-4B05-8B9F-475BE32FEEB6}" type="datetimeFigureOut">
              <a:rPr lang="en-US" smtClean="0"/>
              <a:t>25/04/2024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A6099-26CF-2FBD-2991-27FE7801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5843A-AB7D-15A5-B0FC-F02071274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0556-5EE9-4F43-9E87-47186138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2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95404-DB23-561E-1D0B-F4A78ECB3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5FC83-911D-A325-3AA6-7F6A86261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43BE-8C1A-53AC-F95C-5D85741AF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B8C0-37D0-4B05-8B9F-475BE32FEEB6}" type="datetimeFigureOut">
              <a:rPr lang="en-US" smtClean="0"/>
              <a:t>25/04/2024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8846D-7BD6-676E-8F92-96CC10765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E20EA-EB7C-EC39-8F46-9228C8D7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0556-5EE9-4F43-9E87-47186138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9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D4355A-609A-A902-2995-76B748BB6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FC2448-D6F3-EC6E-5D7C-867BEC8FD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7257C-46E8-DE5A-B9DB-9EB4BDB9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B8C0-37D0-4B05-8B9F-475BE32FEEB6}" type="datetimeFigureOut">
              <a:rPr lang="en-US" smtClean="0"/>
              <a:t>25/04/2024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C4282-DCAC-5A86-5D22-E0216411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77437-E56E-A2D0-415F-B8E9C22F0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0556-5EE9-4F43-9E87-47186138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8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343B-D494-8123-ECE3-A04F46973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02E03-57A5-1A58-1B18-CBA1111F2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B14B8-7B9D-D1EB-2D7F-862D7CED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B8C0-37D0-4B05-8B9F-475BE32FEEB6}" type="datetimeFigureOut">
              <a:rPr lang="en-US" smtClean="0"/>
              <a:t>25/04/2024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A968F-98FD-E77A-0B59-C06416BDA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B4CFA-7769-1E72-0C25-90832A51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0556-5EE9-4F43-9E87-47186138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3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9DFC6-8E2C-0E8F-8D50-A9837637B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D3D0F-7B43-A71A-0E62-3DD83822B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0C7CE-8BE2-7D90-EB08-75CF0D02C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B8C0-37D0-4B05-8B9F-475BE32FEEB6}" type="datetimeFigureOut">
              <a:rPr lang="en-US" smtClean="0"/>
              <a:t>25/04/2024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6620B-BEBA-FD77-E9F1-AECE073F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3F73D-F229-11B0-9275-44C2BE27D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0556-5EE9-4F43-9E87-47186138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5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74A1C-C39C-1D7A-BCAC-C93DF871E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83B85-CA64-A0A3-4E3C-53D0A72C18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1FB59-BA74-D75A-77BF-39AA60924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2DD0E-BB1E-09DF-CD90-A9AD56908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B8C0-37D0-4B05-8B9F-475BE32FEEB6}" type="datetimeFigureOut">
              <a:rPr lang="en-US" smtClean="0"/>
              <a:t>25/04/2024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179A6-C437-66B9-3E4E-4BEE7534B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CEBA5-A5D7-DCBB-AAF0-8BE2A78CC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0556-5EE9-4F43-9E87-47186138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3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079CF-2838-663C-E96A-E140823B8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E5B85-8718-0F56-FDAF-A847E54D1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9F9E9-0D7C-7B42-952E-50777FA4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F76F8-06BD-059B-755C-9B4B8BFA1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44DA7-6C3F-FA77-C0C3-CDACE64F86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A25439-6EA7-1747-F893-54E470E2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B8C0-37D0-4B05-8B9F-475BE32FEEB6}" type="datetimeFigureOut">
              <a:rPr lang="en-US" smtClean="0"/>
              <a:t>25/04/2024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B48B1F-8119-9372-98FB-D52B6F6C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6F87-27C9-6F1C-D7D5-A426D57C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0556-5EE9-4F43-9E87-47186138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4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AD9A0-9DCC-EC15-9024-A81B976C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1A40D3-12A6-2D9C-8129-00A80D837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B8C0-37D0-4B05-8B9F-475BE32FEEB6}" type="datetimeFigureOut">
              <a:rPr lang="en-US" smtClean="0"/>
              <a:t>25/04/2024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31117-2D7D-E1D9-3DD8-B75F37650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BA820-4B52-D0E7-60DC-100C0F292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0556-5EE9-4F43-9E87-47186138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8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38C39A-8960-E0D1-8D03-4D933C078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B8C0-37D0-4B05-8B9F-475BE32FEEB6}" type="datetimeFigureOut">
              <a:rPr lang="en-US" smtClean="0"/>
              <a:t>25/04/2024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A8A8BB-E515-847A-128A-9CD661A7A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ADBE9-658E-6ADA-2F50-3B3D6C466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0556-5EE9-4F43-9E87-47186138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3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A3A1-D3B9-DFEA-8015-CD23438A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23569-9F07-F679-A3C0-5430409CB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6444F-D878-1121-7787-52C60CFF6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9CA14-E545-F2D2-107D-0F056083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B8C0-37D0-4B05-8B9F-475BE32FEEB6}" type="datetimeFigureOut">
              <a:rPr lang="en-US" smtClean="0"/>
              <a:t>25/04/2024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53106-74A6-9E07-4FBB-BC59ABF6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B3007F-B1F7-16B0-3999-7253594B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0556-5EE9-4F43-9E87-47186138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6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23C6E-2C91-42CD-19E0-B4CF1FAE5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50838-F4C6-E784-629D-3E8BCF6A31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B7B1E-E6C6-AE26-61BF-C369EA2B5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B41DD-914C-BD09-0CEB-498D06416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B8C0-37D0-4B05-8B9F-475BE32FEEB6}" type="datetimeFigureOut">
              <a:rPr lang="en-US" smtClean="0"/>
              <a:t>25/04/2024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4BFAE-B2BE-9BDA-DBA1-AA5C2AC3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62185-09B3-C9FF-0ECF-7140BE52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0556-5EE9-4F43-9E87-47186138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5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F34C4-6F11-B084-7D74-E9CF21F1D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C6F08-55BF-5970-0208-26C14DB25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7E4D8-9E02-E3CE-D391-F9F913D777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CB8C0-37D0-4B05-8B9F-475BE32FEEB6}" type="datetimeFigureOut">
              <a:rPr lang="en-US" smtClean="0"/>
              <a:t>25/04/2024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89F77-61B3-C9AA-0907-7ECD7FBF8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E5C97-53E8-B579-0EA7-549B789BA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E0556-5EE9-4F43-9E87-47186138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0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>
            <a:extLst>
              <a:ext uri="{FF2B5EF4-FFF2-40B4-BE49-F238E27FC236}">
                <a16:creationId xmlns:a16="http://schemas.microsoft.com/office/drawing/2014/main" id="{81ED1ECF-1F5C-DF49-0019-0BEE269BFE6D}"/>
              </a:ext>
            </a:extLst>
          </p:cNvPr>
          <p:cNvGrpSpPr/>
          <p:nvPr/>
        </p:nvGrpSpPr>
        <p:grpSpPr>
          <a:xfrm>
            <a:off x="1601328" y="2418377"/>
            <a:ext cx="9825394" cy="3347302"/>
            <a:chOff x="1007707" y="2058562"/>
            <a:chExt cx="9825394" cy="3347302"/>
          </a:xfrm>
        </p:grpSpPr>
        <p:sp>
          <p:nvSpPr>
            <p:cNvPr id="131" name="Freeform 5">
              <a:extLst>
                <a:ext uri="{FF2B5EF4-FFF2-40B4-BE49-F238E27FC236}">
                  <a16:creationId xmlns:a16="http://schemas.microsoft.com/office/drawing/2014/main" id="{6892C072-ED89-5F2A-91D2-403E36DE68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5028" y="2058562"/>
              <a:ext cx="2328073" cy="1888079"/>
            </a:xfrm>
            <a:custGeom>
              <a:avLst/>
              <a:gdLst>
                <a:gd name="T0" fmla="*/ 928 w 1015"/>
                <a:gd name="T1" fmla="*/ 541 h 823"/>
                <a:gd name="T2" fmla="*/ 928 w 1015"/>
                <a:gd name="T3" fmla="*/ 456 h 823"/>
                <a:gd name="T4" fmla="*/ 789 w 1015"/>
                <a:gd name="T5" fmla="*/ 133 h 823"/>
                <a:gd name="T6" fmla="*/ 464 w 1015"/>
                <a:gd name="T7" fmla="*/ 0 h 823"/>
                <a:gd name="T8" fmla="*/ 0 w 1015"/>
                <a:gd name="T9" fmla="*/ 464 h 823"/>
                <a:gd name="T10" fmla="*/ 0 w 1015"/>
                <a:gd name="T11" fmla="*/ 724 h 823"/>
                <a:gd name="T12" fmla="*/ 73 w 1015"/>
                <a:gd name="T13" fmla="*/ 597 h 823"/>
                <a:gd name="T14" fmla="*/ 152 w 1015"/>
                <a:gd name="T15" fmla="*/ 735 h 823"/>
                <a:gd name="T16" fmla="*/ 152 w 1015"/>
                <a:gd name="T17" fmla="*/ 464 h 823"/>
                <a:gd name="T18" fmla="*/ 464 w 1015"/>
                <a:gd name="T19" fmla="*/ 152 h 823"/>
                <a:gd name="T20" fmla="*/ 683 w 1015"/>
                <a:gd name="T21" fmla="*/ 242 h 823"/>
                <a:gd name="T22" fmla="*/ 776 w 1015"/>
                <a:gd name="T23" fmla="*/ 458 h 823"/>
                <a:gd name="T24" fmla="*/ 776 w 1015"/>
                <a:gd name="T25" fmla="*/ 541 h 823"/>
                <a:gd name="T26" fmla="*/ 689 w 1015"/>
                <a:gd name="T27" fmla="*/ 541 h 823"/>
                <a:gd name="T28" fmla="*/ 852 w 1015"/>
                <a:gd name="T29" fmla="*/ 823 h 823"/>
                <a:gd name="T30" fmla="*/ 1015 w 1015"/>
                <a:gd name="T31" fmla="*/ 541 h 823"/>
                <a:gd name="T32" fmla="*/ 928 w 1015"/>
                <a:gd name="T33" fmla="*/ 541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5" h="823">
                  <a:moveTo>
                    <a:pt x="928" y="541"/>
                  </a:moveTo>
                  <a:cubicBezTo>
                    <a:pt x="928" y="456"/>
                    <a:pt x="928" y="456"/>
                    <a:pt x="928" y="456"/>
                  </a:cubicBezTo>
                  <a:cubicBezTo>
                    <a:pt x="926" y="334"/>
                    <a:pt x="877" y="219"/>
                    <a:pt x="789" y="133"/>
                  </a:cubicBezTo>
                  <a:cubicBezTo>
                    <a:pt x="702" y="47"/>
                    <a:pt x="586" y="0"/>
                    <a:pt x="464" y="0"/>
                  </a:cubicBezTo>
                  <a:cubicBezTo>
                    <a:pt x="208" y="0"/>
                    <a:pt x="0" y="208"/>
                    <a:pt x="0" y="464"/>
                  </a:cubicBezTo>
                  <a:cubicBezTo>
                    <a:pt x="0" y="724"/>
                    <a:pt x="0" y="724"/>
                    <a:pt x="0" y="724"/>
                  </a:cubicBezTo>
                  <a:cubicBezTo>
                    <a:pt x="73" y="597"/>
                    <a:pt x="73" y="597"/>
                    <a:pt x="73" y="597"/>
                  </a:cubicBezTo>
                  <a:cubicBezTo>
                    <a:pt x="152" y="735"/>
                    <a:pt x="152" y="735"/>
                    <a:pt x="152" y="735"/>
                  </a:cubicBezTo>
                  <a:cubicBezTo>
                    <a:pt x="152" y="464"/>
                    <a:pt x="152" y="464"/>
                    <a:pt x="152" y="464"/>
                  </a:cubicBezTo>
                  <a:cubicBezTo>
                    <a:pt x="152" y="292"/>
                    <a:pt x="292" y="152"/>
                    <a:pt x="464" y="152"/>
                  </a:cubicBezTo>
                  <a:cubicBezTo>
                    <a:pt x="546" y="152"/>
                    <a:pt x="624" y="184"/>
                    <a:pt x="683" y="242"/>
                  </a:cubicBezTo>
                  <a:cubicBezTo>
                    <a:pt x="741" y="299"/>
                    <a:pt x="774" y="376"/>
                    <a:pt x="776" y="458"/>
                  </a:cubicBezTo>
                  <a:cubicBezTo>
                    <a:pt x="776" y="541"/>
                    <a:pt x="776" y="541"/>
                    <a:pt x="776" y="541"/>
                  </a:cubicBezTo>
                  <a:cubicBezTo>
                    <a:pt x="689" y="541"/>
                    <a:pt x="689" y="541"/>
                    <a:pt x="689" y="541"/>
                  </a:cubicBezTo>
                  <a:cubicBezTo>
                    <a:pt x="852" y="823"/>
                    <a:pt x="852" y="823"/>
                    <a:pt x="852" y="823"/>
                  </a:cubicBezTo>
                  <a:cubicBezTo>
                    <a:pt x="1015" y="541"/>
                    <a:pt x="1015" y="541"/>
                    <a:pt x="1015" y="541"/>
                  </a:cubicBezTo>
                  <a:lnTo>
                    <a:pt x="928" y="54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n" pitchFamily="2" charset="0"/>
                <a:ea typeface="Roboto Cn" pitchFamily="2" charset="0"/>
              </a:endParaRPr>
            </a:p>
          </p:txBody>
        </p:sp>
        <p:sp>
          <p:nvSpPr>
            <p:cNvPr id="132" name="Freeform 6">
              <a:extLst>
                <a:ext uri="{FF2B5EF4-FFF2-40B4-BE49-F238E27FC236}">
                  <a16:creationId xmlns:a16="http://schemas.microsoft.com/office/drawing/2014/main" id="{B4781FDE-10AE-7C88-E263-D3D2CC3BD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7201" y="3517785"/>
              <a:ext cx="2328073" cy="1888079"/>
            </a:xfrm>
            <a:custGeom>
              <a:avLst/>
              <a:gdLst>
                <a:gd name="T0" fmla="*/ 852 w 1015"/>
                <a:gd name="T1" fmla="*/ 0 h 823"/>
                <a:gd name="T2" fmla="*/ 689 w 1015"/>
                <a:gd name="T3" fmla="*/ 282 h 823"/>
                <a:gd name="T4" fmla="*/ 775 w 1015"/>
                <a:gd name="T5" fmla="*/ 282 h 823"/>
                <a:gd name="T6" fmla="*/ 775 w 1015"/>
                <a:gd name="T7" fmla="*/ 365 h 823"/>
                <a:gd name="T8" fmla="*/ 682 w 1015"/>
                <a:gd name="T9" fmla="*/ 581 h 823"/>
                <a:gd name="T10" fmla="*/ 464 w 1015"/>
                <a:gd name="T11" fmla="*/ 670 h 823"/>
                <a:gd name="T12" fmla="*/ 152 w 1015"/>
                <a:gd name="T13" fmla="*/ 358 h 823"/>
                <a:gd name="T14" fmla="*/ 152 w 1015"/>
                <a:gd name="T15" fmla="*/ 90 h 823"/>
                <a:gd name="T16" fmla="*/ 74 w 1015"/>
                <a:gd name="T17" fmla="*/ 225 h 823"/>
                <a:gd name="T18" fmla="*/ 0 w 1015"/>
                <a:gd name="T19" fmla="*/ 96 h 823"/>
                <a:gd name="T20" fmla="*/ 0 w 1015"/>
                <a:gd name="T21" fmla="*/ 358 h 823"/>
                <a:gd name="T22" fmla="*/ 464 w 1015"/>
                <a:gd name="T23" fmla="*/ 823 h 823"/>
                <a:gd name="T24" fmla="*/ 789 w 1015"/>
                <a:gd name="T25" fmla="*/ 690 h 823"/>
                <a:gd name="T26" fmla="*/ 928 w 1015"/>
                <a:gd name="T27" fmla="*/ 367 h 823"/>
                <a:gd name="T28" fmla="*/ 928 w 1015"/>
                <a:gd name="T29" fmla="*/ 282 h 823"/>
                <a:gd name="T30" fmla="*/ 1015 w 1015"/>
                <a:gd name="T31" fmla="*/ 282 h 823"/>
                <a:gd name="T32" fmla="*/ 852 w 1015"/>
                <a:gd name="T33" fmla="*/ 0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5" h="823">
                  <a:moveTo>
                    <a:pt x="852" y="0"/>
                  </a:moveTo>
                  <a:cubicBezTo>
                    <a:pt x="689" y="282"/>
                    <a:pt x="689" y="282"/>
                    <a:pt x="689" y="282"/>
                  </a:cubicBezTo>
                  <a:cubicBezTo>
                    <a:pt x="775" y="282"/>
                    <a:pt x="775" y="282"/>
                    <a:pt x="775" y="282"/>
                  </a:cubicBezTo>
                  <a:cubicBezTo>
                    <a:pt x="775" y="365"/>
                    <a:pt x="775" y="365"/>
                    <a:pt x="775" y="365"/>
                  </a:cubicBezTo>
                  <a:cubicBezTo>
                    <a:pt x="774" y="447"/>
                    <a:pt x="741" y="523"/>
                    <a:pt x="682" y="581"/>
                  </a:cubicBezTo>
                  <a:cubicBezTo>
                    <a:pt x="624" y="639"/>
                    <a:pt x="546" y="670"/>
                    <a:pt x="464" y="670"/>
                  </a:cubicBezTo>
                  <a:cubicBezTo>
                    <a:pt x="292" y="670"/>
                    <a:pt x="152" y="530"/>
                    <a:pt x="152" y="358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74" y="225"/>
                    <a:pt x="74" y="225"/>
                    <a:pt x="74" y="22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358"/>
                    <a:pt x="0" y="358"/>
                    <a:pt x="0" y="358"/>
                  </a:cubicBezTo>
                  <a:cubicBezTo>
                    <a:pt x="0" y="614"/>
                    <a:pt x="208" y="823"/>
                    <a:pt x="464" y="823"/>
                  </a:cubicBezTo>
                  <a:cubicBezTo>
                    <a:pt x="586" y="823"/>
                    <a:pt x="702" y="775"/>
                    <a:pt x="789" y="690"/>
                  </a:cubicBezTo>
                  <a:cubicBezTo>
                    <a:pt x="876" y="604"/>
                    <a:pt x="926" y="489"/>
                    <a:pt x="928" y="367"/>
                  </a:cubicBezTo>
                  <a:cubicBezTo>
                    <a:pt x="928" y="282"/>
                    <a:pt x="928" y="282"/>
                    <a:pt x="928" y="282"/>
                  </a:cubicBezTo>
                  <a:cubicBezTo>
                    <a:pt x="1015" y="282"/>
                    <a:pt x="1015" y="282"/>
                    <a:pt x="1015" y="282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rgbClr val="EF33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Cn" pitchFamily="2" charset="0"/>
                <a:ea typeface="Roboto Cn" pitchFamily="2" charset="0"/>
              </a:endParaRPr>
            </a:p>
          </p:txBody>
        </p:sp>
        <p:sp>
          <p:nvSpPr>
            <p:cNvPr id="133" name="Freeform 7">
              <a:extLst>
                <a:ext uri="{FF2B5EF4-FFF2-40B4-BE49-F238E27FC236}">
                  <a16:creationId xmlns:a16="http://schemas.microsoft.com/office/drawing/2014/main" id="{F3D6F53B-11AB-A7BD-5573-C2B2E4AAB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3552" y="2058562"/>
              <a:ext cx="2328073" cy="1888079"/>
            </a:xfrm>
            <a:custGeom>
              <a:avLst/>
              <a:gdLst>
                <a:gd name="T0" fmla="*/ 928 w 1015"/>
                <a:gd name="T1" fmla="*/ 541 h 823"/>
                <a:gd name="T2" fmla="*/ 928 w 1015"/>
                <a:gd name="T3" fmla="*/ 456 h 823"/>
                <a:gd name="T4" fmla="*/ 790 w 1015"/>
                <a:gd name="T5" fmla="*/ 133 h 823"/>
                <a:gd name="T6" fmla="*/ 464 w 1015"/>
                <a:gd name="T7" fmla="*/ 0 h 823"/>
                <a:gd name="T8" fmla="*/ 0 w 1015"/>
                <a:gd name="T9" fmla="*/ 464 h 823"/>
                <a:gd name="T10" fmla="*/ 0 w 1015"/>
                <a:gd name="T11" fmla="*/ 724 h 823"/>
                <a:gd name="T12" fmla="*/ 73 w 1015"/>
                <a:gd name="T13" fmla="*/ 597 h 823"/>
                <a:gd name="T14" fmla="*/ 152 w 1015"/>
                <a:gd name="T15" fmla="*/ 735 h 823"/>
                <a:gd name="T16" fmla="*/ 152 w 1015"/>
                <a:gd name="T17" fmla="*/ 464 h 823"/>
                <a:gd name="T18" fmla="*/ 464 w 1015"/>
                <a:gd name="T19" fmla="*/ 152 h 823"/>
                <a:gd name="T20" fmla="*/ 683 w 1015"/>
                <a:gd name="T21" fmla="*/ 242 h 823"/>
                <a:gd name="T22" fmla="*/ 776 w 1015"/>
                <a:gd name="T23" fmla="*/ 458 h 823"/>
                <a:gd name="T24" fmla="*/ 776 w 1015"/>
                <a:gd name="T25" fmla="*/ 541 h 823"/>
                <a:gd name="T26" fmla="*/ 689 w 1015"/>
                <a:gd name="T27" fmla="*/ 541 h 823"/>
                <a:gd name="T28" fmla="*/ 852 w 1015"/>
                <a:gd name="T29" fmla="*/ 823 h 823"/>
                <a:gd name="T30" fmla="*/ 1015 w 1015"/>
                <a:gd name="T31" fmla="*/ 541 h 823"/>
                <a:gd name="T32" fmla="*/ 928 w 1015"/>
                <a:gd name="T33" fmla="*/ 541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5" h="823">
                  <a:moveTo>
                    <a:pt x="928" y="541"/>
                  </a:moveTo>
                  <a:cubicBezTo>
                    <a:pt x="928" y="456"/>
                    <a:pt x="928" y="456"/>
                    <a:pt x="928" y="456"/>
                  </a:cubicBezTo>
                  <a:cubicBezTo>
                    <a:pt x="926" y="334"/>
                    <a:pt x="877" y="219"/>
                    <a:pt x="790" y="133"/>
                  </a:cubicBezTo>
                  <a:cubicBezTo>
                    <a:pt x="702" y="47"/>
                    <a:pt x="587" y="0"/>
                    <a:pt x="464" y="0"/>
                  </a:cubicBezTo>
                  <a:cubicBezTo>
                    <a:pt x="208" y="0"/>
                    <a:pt x="0" y="208"/>
                    <a:pt x="0" y="464"/>
                  </a:cubicBezTo>
                  <a:cubicBezTo>
                    <a:pt x="0" y="724"/>
                    <a:pt x="0" y="724"/>
                    <a:pt x="0" y="724"/>
                  </a:cubicBezTo>
                  <a:cubicBezTo>
                    <a:pt x="73" y="597"/>
                    <a:pt x="73" y="597"/>
                    <a:pt x="73" y="597"/>
                  </a:cubicBezTo>
                  <a:cubicBezTo>
                    <a:pt x="152" y="735"/>
                    <a:pt x="152" y="735"/>
                    <a:pt x="152" y="735"/>
                  </a:cubicBezTo>
                  <a:cubicBezTo>
                    <a:pt x="152" y="464"/>
                    <a:pt x="152" y="464"/>
                    <a:pt x="152" y="464"/>
                  </a:cubicBezTo>
                  <a:cubicBezTo>
                    <a:pt x="152" y="292"/>
                    <a:pt x="292" y="152"/>
                    <a:pt x="464" y="152"/>
                  </a:cubicBezTo>
                  <a:cubicBezTo>
                    <a:pt x="546" y="152"/>
                    <a:pt x="624" y="184"/>
                    <a:pt x="683" y="242"/>
                  </a:cubicBezTo>
                  <a:cubicBezTo>
                    <a:pt x="741" y="299"/>
                    <a:pt x="774" y="376"/>
                    <a:pt x="776" y="458"/>
                  </a:cubicBezTo>
                  <a:cubicBezTo>
                    <a:pt x="776" y="541"/>
                    <a:pt x="776" y="541"/>
                    <a:pt x="776" y="541"/>
                  </a:cubicBezTo>
                  <a:cubicBezTo>
                    <a:pt x="689" y="541"/>
                    <a:pt x="689" y="541"/>
                    <a:pt x="689" y="541"/>
                  </a:cubicBezTo>
                  <a:cubicBezTo>
                    <a:pt x="852" y="823"/>
                    <a:pt x="852" y="823"/>
                    <a:pt x="852" y="823"/>
                  </a:cubicBezTo>
                  <a:cubicBezTo>
                    <a:pt x="1015" y="541"/>
                    <a:pt x="1015" y="541"/>
                    <a:pt x="1015" y="541"/>
                  </a:cubicBezTo>
                  <a:lnTo>
                    <a:pt x="928" y="54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n" pitchFamily="2" charset="0"/>
                <a:ea typeface="Roboto Cn" pitchFamily="2" charset="0"/>
              </a:endParaRPr>
            </a:p>
          </p:txBody>
        </p:sp>
        <p:sp>
          <p:nvSpPr>
            <p:cNvPr id="134" name="Freeform 8">
              <a:extLst>
                <a:ext uri="{FF2B5EF4-FFF2-40B4-BE49-F238E27FC236}">
                  <a16:creationId xmlns:a16="http://schemas.microsoft.com/office/drawing/2014/main" id="{C3C1BF66-488E-B810-B4DB-9BC87B4DD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7117" y="3517785"/>
              <a:ext cx="2328073" cy="1888079"/>
            </a:xfrm>
            <a:custGeom>
              <a:avLst/>
              <a:gdLst>
                <a:gd name="T0" fmla="*/ 852 w 1015"/>
                <a:gd name="T1" fmla="*/ 0 h 823"/>
                <a:gd name="T2" fmla="*/ 689 w 1015"/>
                <a:gd name="T3" fmla="*/ 282 h 823"/>
                <a:gd name="T4" fmla="*/ 776 w 1015"/>
                <a:gd name="T5" fmla="*/ 282 h 823"/>
                <a:gd name="T6" fmla="*/ 776 w 1015"/>
                <a:gd name="T7" fmla="*/ 365 h 823"/>
                <a:gd name="T8" fmla="*/ 682 w 1015"/>
                <a:gd name="T9" fmla="*/ 581 h 823"/>
                <a:gd name="T10" fmla="*/ 464 w 1015"/>
                <a:gd name="T11" fmla="*/ 670 h 823"/>
                <a:gd name="T12" fmla="*/ 152 w 1015"/>
                <a:gd name="T13" fmla="*/ 358 h 823"/>
                <a:gd name="T14" fmla="*/ 152 w 1015"/>
                <a:gd name="T15" fmla="*/ 90 h 823"/>
                <a:gd name="T16" fmla="*/ 74 w 1015"/>
                <a:gd name="T17" fmla="*/ 225 h 823"/>
                <a:gd name="T18" fmla="*/ 0 w 1015"/>
                <a:gd name="T19" fmla="*/ 96 h 823"/>
                <a:gd name="T20" fmla="*/ 0 w 1015"/>
                <a:gd name="T21" fmla="*/ 358 h 823"/>
                <a:gd name="T22" fmla="*/ 464 w 1015"/>
                <a:gd name="T23" fmla="*/ 823 h 823"/>
                <a:gd name="T24" fmla="*/ 789 w 1015"/>
                <a:gd name="T25" fmla="*/ 690 h 823"/>
                <a:gd name="T26" fmla="*/ 928 w 1015"/>
                <a:gd name="T27" fmla="*/ 367 h 823"/>
                <a:gd name="T28" fmla="*/ 928 w 1015"/>
                <a:gd name="T29" fmla="*/ 282 h 823"/>
                <a:gd name="T30" fmla="*/ 1015 w 1015"/>
                <a:gd name="T31" fmla="*/ 282 h 823"/>
                <a:gd name="T32" fmla="*/ 852 w 1015"/>
                <a:gd name="T33" fmla="*/ 0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5" h="823">
                  <a:moveTo>
                    <a:pt x="852" y="0"/>
                  </a:moveTo>
                  <a:cubicBezTo>
                    <a:pt x="689" y="282"/>
                    <a:pt x="689" y="282"/>
                    <a:pt x="689" y="282"/>
                  </a:cubicBezTo>
                  <a:cubicBezTo>
                    <a:pt x="776" y="282"/>
                    <a:pt x="776" y="282"/>
                    <a:pt x="776" y="282"/>
                  </a:cubicBezTo>
                  <a:cubicBezTo>
                    <a:pt x="776" y="365"/>
                    <a:pt x="776" y="365"/>
                    <a:pt x="776" y="365"/>
                  </a:cubicBezTo>
                  <a:cubicBezTo>
                    <a:pt x="774" y="447"/>
                    <a:pt x="741" y="523"/>
                    <a:pt x="682" y="581"/>
                  </a:cubicBezTo>
                  <a:cubicBezTo>
                    <a:pt x="624" y="639"/>
                    <a:pt x="546" y="670"/>
                    <a:pt x="464" y="670"/>
                  </a:cubicBezTo>
                  <a:cubicBezTo>
                    <a:pt x="292" y="670"/>
                    <a:pt x="152" y="530"/>
                    <a:pt x="152" y="358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74" y="225"/>
                    <a:pt x="74" y="225"/>
                    <a:pt x="74" y="22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358"/>
                    <a:pt x="0" y="358"/>
                    <a:pt x="0" y="358"/>
                  </a:cubicBezTo>
                  <a:cubicBezTo>
                    <a:pt x="0" y="614"/>
                    <a:pt x="208" y="823"/>
                    <a:pt x="464" y="823"/>
                  </a:cubicBezTo>
                  <a:cubicBezTo>
                    <a:pt x="586" y="823"/>
                    <a:pt x="702" y="775"/>
                    <a:pt x="789" y="690"/>
                  </a:cubicBezTo>
                  <a:cubicBezTo>
                    <a:pt x="877" y="604"/>
                    <a:pt x="926" y="489"/>
                    <a:pt x="928" y="367"/>
                  </a:cubicBezTo>
                  <a:cubicBezTo>
                    <a:pt x="928" y="282"/>
                    <a:pt x="928" y="282"/>
                    <a:pt x="928" y="282"/>
                  </a:cubicBezTo>
                  <a:cubicBezTo>
                    <a:pt x="1015" y="282"/>
                    <a:pt x="1015" y="282"/>
                    <a:pt x="1015" y="282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rgbClr val="EF33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Cn" pitchFamily="2" charset="0"/>
                <a:ea typeface="Roboto Cn" pitchFamily="2" charset="0"/>
              </a:endParaRPr>
            </a:p>
          </p:txBody>
        </p:sp>
        <p:sp>
          <p:nvSpPr>
            <p:cNvPr id="135" name="Freeform 9">
              <a:extLst>
                <a:ext uri="{FF2B5EF4-FFF2-40B4-BE49-F238E27FC236}">
                  <a16:creationId xmlns:a16="http://schemas.microsoft.com/office/drawing/2014/main" id="{33F4D30B-1CE1-4C6C-4FD8-1C84EE923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075" y="2058562"/>
              <a:ext cx="2328073" cy="1911750"/>
            </a:xfrm>
            <a:custGeom>
              <a:avLst/>
              <a:gdLst>
                <a:gd name="T0" fmla="*/ 1015 w 1015"/>
                <a:gd name="T1" fmla="*/ 541 h 833"/>
                <a:gd name="T2" fmla="*/ 928 w 1015"/>
                <a:gd name="T3" fmla="*/ 541 h 833"/>
                <a:gd name="T4" fmla="*/ 928 w 1015"/>
                <a:gd name="T5" fmla="*/ 456 h 833"/>
                <a:gd name="T6" fmla="*/ 790 w 1015"/>
                <a:gd name="T7" fmla="*/ 133 h 833"/>
                <a:gd name="T8" fmla="*/ 464 w 1015"/>
                <a:gd name="T9" fmla="*/ 0 h 833"/>
                <a:gd name="T10" fmla="*/ 0 w 1015"/>
                <a:gd name="T11" fmla="*/ 464 h 833"/>
                <a:gd name="T12" fmla="*/ 0 w 1015"/>
                <a:gd name="T13" fmla="*/ 833 h 833"/>
                <a:gd name="T14" fmla="*/ 152 w 1015"/>
                <a:gd name="T15" fmla="*/ 833 h 833"/>
                <a:gd name="T16" fmla="*/ 152 w 1015"/>
                <a:gd name="T17" fmla="*/ 464 h 833"/>
                <a:gd name="T18" fmla="*/ 464 w 1015"/>
                <a:gd name="T19" fmla="*/ 152 h 833"/>
                <a:gd name="T20" fmla="*/ 683 w 1015"/>
                <a:gd name="T21" fmla="*/ 242 h 833"/>
                <a:gd name="T22" fmla="*/ 776 w 1015"/>
                <a:gd name="T23" fmla="*/ 458 h 833"/>
                <a:gd name="T24" fmla="*/ 776 w 1015"/>
                <a:gd name="T25" fmla="*/ 541 h 833"/>
                <a:gd name="T26" fmla="*/ 689 w 1015"/>
                <a:gd name="T27" fmla="*/ 541 h 833"/>
                <a:gd name="T28" fmla="*/ 852 w 1015"/>
                <a:gd name="T29" fmla="*/ 823 h 833"/>
                <a:gd name="T30" fmla="*/ 1015 w 1015"/>
                <a:gd name="T31" fmla="*/ 541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15" h="833">
                  <a:moveTo>
                    <a:pt x="1015" y="541"/>
                  </a:moveTo>
                  <a:cubicBezTo>
                    <a:pt x="928" y="541"/>
                    <a:pt x="928" y="541"/>
                    <a:pt x="928" y="541"/>
                  </a:cubicBezTo>
                  <a:cubicBezTo>
                    <a:pt x="928" y="456"/>
                    <a:pt x="928" y="456"/>
                    <a:pt x="928" y="456"/>
                  </a:cubicBezTo>
                  <a:cubicBezTo>
                    <a:pt x="926" y="334"/>
                    <a:pt x="877" y="219"/>
                    <a:pt x="790" y="133"/>
                  </a:cubicBezTo>
                  <a:cubicBezTo>
                    <a:pt x="702" y="47"/>
                    <a:pt x="587" y="0"/>
                    <a:pt x="464" y="0"/>
                  </a:cubicBezTo>
                  <a:cubicBezTo>
                    <a:pt x="208" y="0"/>
                    <a:pt x="0" y="208"/>
                    <a:pt x="0" y="464"/>
                  </a:cubicBezTo>
                  <a:cubicBezTo>
                    <a:pt x="0" y="833"/>
                    <a:pt x="0" y="833"/>
                    <a:pt x="0" y="833"/>
                  </a:cubicBezTo>
                  <a:cubicBezTo>
                    <a:pt x="152" y="833"/>
                    <a:pt x="152" y="833"/>
                    <a:pt x="152" y="833"/>
                  </a:cubicBezTo>
                  <a:cubicBezTo>
                    <a:pt x="152" y="464"/>
                    <a:pt x="152" y="464"/>
                    <a:pt x="152" y="464"/>
                  </a:cubicBezTo>
                  <a:cubicBezTo>
                    <a:pt x="152" y="292"/>
                    <a:pt x="292" y="152"/>
                    <a:pt x="464" y="152"/>
                  </a:cubicBezTo>
                  <a:cubicBezTo>
                    <a:pt x="547" y="152"/>
                    <a:pt x="624" y="184"/>
                    <a:pt x="683" y="242"/>
                  </a:cubicBezTo>
                  <a:cubicBezTo>
                    <a:pt x="741" y="299"/>
                    <a:pt x="774" y="376"/>
                    <a:pt x="776" y="458"/>
                  </a:cubicBezTo>
                  <a:cubicBezTo>
                    <a:pt x="776" y="541"/>
                    <a:pt x="776" y="541"/>
                    <a:pt x="776" y="541"/>
                  </a:cubicBezTo>
                  <a:cubicBezTo>
                    <a:pt x="689" y="541"/>
                    <a:pt x="689" y="541"/>
                    <a:pt x="689" y="541"/>
                  </a:cubicBezTo>
                  <a:cubicBezTo>
                    <a:pt x="852" y="823"/>
                    <a:pt x="852" y="823"/>
                    <a:pt x="852" y="823"/>
                  </a:cubicBezTo>
                  <a:lnTo>
                    <a:pt x="1015" y="54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n" pitchFamily="2" charset="0"/>
                <a:ea typeface="Roboto Cn" pitchFamily="2" charset="0"/>
              </a:endParaRPr>
            </a:p>
          </p:txBody>
        </p:sp>
        <p:sp>
          <p:nvSpPr>
            <p:cNvPr id="139" name="Circle: Hollow 138">
              <a:extLst>
                <a:ext uri="{FF2B5EF4-FFF2-40B4-BE49-F238E27FC236}">
                  <a16:creationId xmlns:a16="http://schemas.microsoft.com/office/drawing/2014/main" id="{1C4ABF50-B379-B038-BF9B-E2F749F6BCB9}"/>
                </a:ext>
              </a:extLst>
            </p:cNvPr>
            <p:cNvSpPr/>
            <p:nvPr/>
          </p:nvSpPr>
          <p:spPr>
            <a:xfrm>
              <a:off x="7681296" y="4728833"/>
              <a:ext cx="194933" cy="207597"/>
            </a:xfrm>
            <a:prstGeom prst="donut">
              <a:avLst>
                <a:gd name="adj" fmla="val 11199"/>
              </a:avLst>
            </a:prstGeom>
            <a:solidFill>
              <a:srgbClr val="EF334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Cn" pitchFamily="2" charset="0"/>
                <a:ea typeface="Roboto Cn" pitchFamily="2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ABF5431C-F840-2CC2-EB90-C78E7F4785FD}"/>
                </a:ext>
              </a:extLst>
            </p:cNvPr>
            <p:cNvSpPr txBox="1"/>
            <p:nvPr/>
          </p:nvSpPr>
          <p:spPr>
            <a:xfrm>
              <a:off x="1007707" y="4279550"/>
              <a:ext cx="1146136" cy="556179"/>
            </a:xfrm>
            <a:prstGeom prst="rect">
              <a:avLst/>
            </a:prstGeom>
            <a:noFill/>
          </p:spPr>
          <p:txBody>
            <a:bodyPr wrap="square" lIns="46800" tIns="46800" rIns="46800" bIns="46800" rtlCol="0" anchor="t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Roboto Cn" pitchFamily="2" charset="0"/>
                  <a:ea typeface="Roboto Cn" pitchFamily="2" charset="0"/>
                </a:rPr>
                <a:t>26 March</a:t>
              </a:r>
            </a:p>
            <a:p>
              <a:pPr algn="ctr"/>
              <a:r>
                <a:rPr lang="en-US" sz="1000" dirty="0">
                  <a:solidFill>
                    <a:srgbClr val="00306B"/>
                  </a:solidFill>
                  <a:latin typeface="Roboto Cn" pitchFamily="2" charset="0"/>
                  <a:ea typeface="Roboto Cn" pitchFamily="2" charset="0"/>
                </a:rPr>
                <a:t>OPAG meeting </a:t>
              </a:r>
            </a:p>
            <a:p>
              <a:pPr algn="ctr"/>
              <a:endParaRPr lang="en-US" sz="1000" dirty="0">
                <a:solidFill>
                  <a:schemeClr val="accent1">
                    <a:lumMod val="75000"/>
                  </a:schemeClr>
                </a:solidFill>
                <a:latin typeface="Roboto Cn" pitchFamily="2" charset="0"/>
                <a:ea typeface="Roboto Cn" pitchFamily="2" charset="0"/>
              </a:endParaRPr>
            </a:p>
          </p:txBody>
        </p:sp>
        <p:sp>
          <p:nvSpPr>
            <p:cNvPr id="191" name="Freeform 320">
              <a:extLst>
                <a:ext uri="{FF2B5EF4-FFF2-40B4-BE49-F238E27FC236}">
                  <a16:creationId xmlns:a16="http://schemas.microsoft.com/office/drawing/2014/main" id="{EB33E8A4-7ABA-01A0-1288-A72753D04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9700" y="2925603"/>
              <a:ext cx="9525" cy="28575"/>
            </a:xfrm>
            <a:custGeom>
              <a:avLst/>
              <a:gdLst>
                <a:gd name="T0" fmla="*/ 15 w 30"/>
                <a:gd name="T1" fmla="*/ 0 h 91"/>
                <a:gd name="T2" fmla="*/ 12 w 30"/>
                <a:gd name="T3" fmla="*/ 1 h 91"/>
                <a:gd name="T4" fmla="*/ 10 w 30"/>
                <a:gd name="T5" fmla="*/ 1 h 91"/>
                <a:gd name="T6" fmla="*/ 6 w 30"/>
                <a:gd name="T7" fmla="*/ 3 h 91"/>
                <a:gd name="T8" fmla="*/ 4 w 30"/>
                <a:gd name="T9" fmla="*/ 4 h 91"/>
                <a:gd name="T10" fmla="*/ 2 w 30"/>
                <a:gd name="T11" fmla="*/ 8 h 91"/>
                <a:gd name="T12" fmla="*/ 1 w 30"/>
                <a:gd name="T13" fmla="*/ 10 h 91"/>
                <a:gd name="T14" fmla="*/ 0 w 30"/>
                <a:gd name="T15" fmla="*/ 13 h 91"/>
                <a:gd name="T16" fmla="*/ 0 w 30"/>
                <a:gd name="T17" fmla="*/ 15 h 91"/>
                <a:gd name="T18" fmla="*/ 0 w 30"/>
                <a:gd name="T19" fmla="*/ 76 h 91"/>
                <a:gd name="T20" fmla="*/ 0 w 30"/>
                <a:gd name="T21" fmla="*/ 78 h 91"/>
                <a:gd name="T22" fmla="*/ 1 w 30"/>
                <a:gd name="T23" fmla="*/ 82 h 91"/>
                <a:gd name="T24" fmla="*/ 2 w 30"/>
                <a:gd name="T25" fmla="*/ 84 h 91"/>
                <a:gd name="T26" fmla="*/ 4 w 30"/>
                <a:gd name="T27" fmla="*/ 86 h 91"/>
                <a:gd name="T28" fmla="*/ 6 w 30"/>
                <a:gd name="T29" fmla="*/ 88 h 91"/>
                <a:gd name="T30" fmla="*/ 10 w 30"/>
                <a:gd name="T31" fmla="*/ 90 h 91"/>
                <a:gd name="T32" fmla="*/ 12 w 30"/>
                <a:gd name="T33" fmla="*/ 90 h 91"/>
                <a:gd name="T34" fmla="*/ 15 w 30"/>
                <a:gd name="T35" fmla="*/ 91 h 91"/>
                <a:gd name="T36" fmla="*/ 18 w 30"/>
                <a:gd name="T37" fmla="*/ 90 h 91"/>
                <a:gd name="T38" fmla="*/ 21 w 30"/>
                <a:gd name="T39" fmla="*/ 90 h 91"/>
                <a:gd name="T40" fmla="*/ 24 w 30"/>
                <a:gd name="T41" fmla="*/ 88 h 91"/>
                <a:gd name="T42" fmla="*/ 26 w 30"/>
                <a:gd name="T43" fmla="*/ 87 h 91"/>
                <a:gd name="T44" fmla="*/ 28 w 30"/>
                <a:gd name="T45" fmla="*/ 84 h 91"/>
                <a:gd name="T46" fmla="*/ 29 w 30"/>
                <a:gd name="T47" fmla="*/ 82 h 91"/>
                <a:gd name="T48" fmla="*/ 30 w 30"/>
                <a:gd name="T49" fmla="*/ 78 h 91"/>
                <a:gd name="T50" fmla="*/ 30 w 30"/>
                <a:gd name="T51" fmla="*/ 76 h 91"/>
                <a:gd name="T52" fmla="*/ 30 w 30"/>
                <a:gd name="T53" fmla="*/ 15 h 91"/>
                <a:gd name="T54" fmla="*/ 30 w 30"/>
                <a:gd name="T55" fmla="*/ 13 h 91"/>
                <a:gd name="T56" fmla="*/ 29 w 30"/>
                <a:gd name="T57" fmla="*/ 10 h 91"/>
                <a:gd name="T58" fmla="*/ 28 w 30"/>
                <a:gd name="T59" fmla="*/ 8 h 91"/>
                <a:gd name="T60" fmla="*/ 26 w 30"/>
                <a:gd name="T61" fmla="*/ 6 h 91"/>
                <a:gd name="T62" fmla="*/ 24 w 30"/>
                <a:gd name="T63" fmla="*/ 3 h 91"/>
                <a:gd name="T64" fmla="*/ 21 w 30"/>
                <a:gd name="T65" fmla="*/ 2 h 91"/>
                <a:gd name="T66" fmla="*/ 18 w 30"/>
                <a:gd name="T67" fmla="*/ 1 h 91"/>
                <a:gd name="T68" fmla="*/ 15 w 30"/>
                <a:gd name="T69" fmla="*/ 0 h 91"/>
                <a:gd name="T70" fmla="*/ 15 w 30"/>
                <a:gd name="T71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" h="91">
                  <a:moveTo>
                    <a:pt x="15" y="0"/>
                  </a:moveTo>
                  <a:lnTo>
                    <a:pt x="12" y="1"/>
                  </a:lnTo>
                  <a:lnTo>
                    <a:pt x="10" y="1"/>
                  </a:lnTo>
                  <a:lnTo>
                    <a:pt x="6" y="3"/>
                  </a:lnTo>
                  <a:lnTo>
                    <a:pt x="4" y="4"/>
                  </a:lnTo>
                  <a:lnTo>
                    <a:pt x="2" y="8"/>
                  </a:lnTo>
                  <a:lnTo>
                    <a:pt x="1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1" y="82"/>
                  </a:lnTo>
                  <a:lnTo>
                    <a:pt x="2" y="84"/>
                  </a:lnTo>
                  <a:lnTo>
                    <a:pt x="4" y="86"/>
                  </a:lnTo>
                  <a:lnTo>
                    <a:pt x="6" y="88"/>
                  </a:lnTo>
                  <a:lnTo>
                    <a:pt x="10" y="90"/>
                  </a:lnTo>
                  <a:lnTo>
                    <a:pt x="12" y="90"/>
                  </a:lnTo>
                  <a:lnTo>
                    <a:pt x="15" y="91"/>
                  </a:lnTo>
                  <a:lnTo>
                    <a:pt x="18" y="90"/>
                  </a:lnTo>
                  <a:lnTo>
                    <a:pt x="21" y="90"/>
                  </a:lnTo>
                  <a:lnTo>
                    <a:pt x="24" y="88"/>
                  </a:lnTo>
                  <a:lnTo>
                    <a:pt x="26" y="87"/>
                  </a:lnTo>
                  <a:lnTo>
                    <a:pt x="28" y="84"/>
                  </a:lnTo>
                  <a:lnTo>
                    <a:pt x="29" y="82"/>
                  </a:lnTo>
                  <a:lnTo>
                    <a:pt x="30" y="78"/>
                  </a:lnTo>
                  <a:lnTo>
                    <a:pt x="30" y="76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29" y="10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4" y="3"/>
                  </a:lnTo>
                  <a:lnTo>
                    <a:pt x="21" y="2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n" pitchFamily="2" charset="0"/>
                <a:ea typeface="Roboto Cn" pitchFamily="2" charset="0"/>
              </a:endParaRPr>
            </a:p>
          </p:txBody>
        </p:sp>
      </p:grpSp>
      <p:sp>
        <p:nvSpPr>
          <p:cNvPr id="201" name="Circle: Hollow 200">
            <a:extLst>
              <a:ext uri="{FF2B5EF4-FFF2-40B4-BE49-F238E27FC236}">
                <a16:creationId xmlns:a16="http://schemas.microsoft.com/office/drawing/2014/main" id="{8677F190-F5EB-02B0-8A6C-2F37D01C4C7B}"/>
              </a:ext>
            </a:extLst>
          </p:cNvPr>
          <p:cNvSpPr/>
          <p:nvPr/>
        </p:nvSpPr>
        <p:spPr>
          <a:xfrm>
            <a:off x="10078801" y="2138252"/>
            <a:ext cx="194933" cy="207598"/>
          </a:xfrm>
          <a:prstGeom prst="donut">
            <a:avLst>
              <a:gd name="adj" fmla="val 11199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203" name="Circle: Hollow 202">
            <a:extLst>
              <a:ext uri="{FF2B5EF4-FFF2-40B4-BE49-F238E27FC236}">
                <a16:creationId xmlns:a16="http://schemas.microsoft.com/office/drawing/2014/main" id="{3C07267E-B4C4-6D29-DFAF-5D70FF1C6300}"/>
              </a:ext>
            </a:extLst>
          </p:cNvPr>
          <p:cNvSpPr/>
          <p:nvPr/>
        </p:nvSpPr>
        <p:spPr>
          <a:xfrm>
            <a:off x="4709841" y="5089326"/>
            <a:ext cx="194933" cy="207597"/>
          </a:xfrm>
          <a:prstGeom prst="donut">
            <a:avLst>
              <a:gd name="adj" fmla="val 11199"/>
            </a:avLst>
          </a:prstGeom>
          <a:solidFill>
            <a:srgbClr val="EF3340"/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205" name="Circle: Hollow 204">
            <a:extLst>
              <a:ext uri="{FF2B5EF4-FFF2-40B4-BE49-F238E27FC236}">
                <a16:creationId xmlns:a16="http://schemas.microsoft.com/office/drawing/2014/main" id="{DFBB60D8-61EE-D075-A44D-9BAEB7016ADB}"/>
              </a:ext>
            </a:extLst>
          </p:cNvPr>
          <p:cNvSpPr/>
          <p:nvPr/>
        </p:nvSpPr>
        <p:spPr>
          <a:xfrm>
            <a:off x="2030115" y="4394256"/>
            <a:ext cx="194933" cy="207598"/>
          </a:xfrm>
          <a:prstGeom prst="donut">
            <a:avLst>
              <a:gd name="adj" fmla="val 11199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37958D33-D83F-4620-3F01-8C0330747434}"/>
              </a:ext>
            </a:extLst>
          </p:cNvPr>
          <p:cNvSpPr txBox="1"/>
          <p:nvPr/>
        </p:nvSpPr>
        <p:spPr>
          <a:xfrm>
            <a:off x="1762103" y="1939670"/>
            <a:ext cx="2441751" cy="402291"/>
          </a:xfrm>
          <a:prstGeom prst="rect">
            <a:avLst/>
          </a:prstGeom>
          <a:noFill/>
        </p:spPr>
        <p:txBody>
          <a:bodyPr wrap="square" lIns="46800" tIns="46800" rIns="46800" bIns="46800" rtlCol="0" anchor="t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 Cn" pitchFamily="2" charset="0"/>
                <a:ea typeface="Roboto Cn" pitchFamily="2" charset="0"/>
              </a:rPr>
              <a:t>March – May 2024 </a:t>
            </a:r>
          </a:p>
          <a:p>
            <a:pPr algn="ctr"/>
            <a:r>
              <a:rPr lang="en-US" sz="1000" dirty="0">
                <a:solidFill>
                  <a:srgbClr val="00306B"/>
                </a:solidFill>
                <a:latin typeface="Roboto Cn" pitchFamily="2" charset="0"/>
                <a:ea typeface="Roboto Cn" pitchFamily="2" charset="0"/>
              </a:rPr>
              <a:t>Consultation period**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A193F987-DD12-0D58-7ADE-753BAC4DEEE9}"/>
              </a:ext>
            </a:extLst>
          </p:cNvPr>
          <p:cNvSpPr txBox="1"/>
          <p:nvPr/>
        </p:nvSpPr>
        <p:spPr>
          <a:xfrm>
            <a:off x="4234239" y="4451496"/>
            <a:ext cx="1146136" cy="556179"/>
          </a:xfrm>
          <a:prstGeom prst="rect">
            <a:avLst/>
          </a:prstGeom>
          <a:noFill/>
        </p:spPr>
        <p:txBody>
          <a:bodyPr wrap="square" lIns="46800" tIns="46800" rIns="46800" bIns="46800" rtlCol="0" anchor="t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 Cn" pitchFamily="2" charset="0"/>
                <a:ea typeface="Roboto Cn" pitchFamily="2" charset="0"/>
              </a:rPr>
              <a:t>6 June</a:t>
            </a:r>
          </a:p>
          <a:p>
            <a:pPr algn="ctr"/>
            <a:r>
              <a:rPr lang="en-US" sz="1000" dirty="0">
                <a:solidFill>
                  <a:srgbClr val="EF3340"/>
                </a:solidFill>
                <a:latin typeface="Roboto Cn" pitchFamily="2" charset="0"/>
                <a:ea typeface="Roboto Cn" pitchFamily="2" charset="0"/>
              </a:rPr>
              <a:t>OPAG in-person meeting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2ADF90CA-9C57-A4C8-8FDC-64387962CA74}"/>
              </a:ext>
            </a:extLst>
          </p:cNvPr>
          <p:cNvSpPr txBox="1"/>
          <p:nvPr/>
        </p:nvSpPr>
        <p:spPr>
          <a:xfrm>
            <a:off x="5863084" y="1693585"/>
            <a:ext cx="1482917" cy="710067"/>
          </a:xfrm>
          <a:prstGeom prst="rect">
            <a:avLst/>
          </a:prstGeom>
          <a:noFill/>
        </p:spPr>
        <p:txBody>
          <a:bodyPr wrap="square" lIns="46800" tIns="46800" rIns="46800" bIns="46800" rtlCol="0" anchor="t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 Cn" pitchFamily="2" charset="0"/>
                <a:ea typeface="Roboto Cn" pitchFamily="2" charset="0"/>
              </a:rPr>
              <a:t>July</a:t>
            </a:r>
          </a:p>
          <a:p>
            <a:pPr algn="ctr"/>
            <a:r>
              <a:rPr lang="en-US" sz="1000" dirty="0">
                <a:solidFill>
                  <a:srgbClr val="00306B"/>
                </a:solidFill>
                <a:latin typeface="Roboto Cn" pitchFamily="2" charset="0"/>
                <a:ea typeface="Roboto Cn" pitchFamily="2" charset="0"/>
              </a:rPr>
              <a:t>Desk review &amp; Consolidating Outcomes of Consultations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B25E367A-4080-F0AA-D793-A4D0623B9A0D}"/>
              </a:ext>
            </a:extLst>
          </p:cNvPr>
          <p:cNvSpPr txBox="1"/>
          <p:nvPr/>
        </p:nvSpPr>
        <p:spPr>
          <a:xfrm>
            <a:off x="7779048" y="4473427"/>
            <a:ext cx="1146136" cy="556179"/>
          </a:xfrm>
          <a:prstGeom prst="rect">
            <a:avLst/>
          </a:prstGeom>
          <a:noFill/>
        </p:spPr>
        <p:txBody>
          <a:bodyPr wrap="square" lIns="46800" tIns="46800" rIns="46800" bIns="46800" rtlCol="0" anchor="t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 Cn" pitchFamily="2" charset="0"/>
                <a:ea typeface="Roboto Cn" pitchFamily="2" charset="0"/>
              </a:rPr>
              <a:t>30 September</a:t>
            </a:r>
          </a:p>
          <a:p>
            <a:pPr algn="ctr"/>
            <a:r>
              <a:rPr lang="en-US" sz="1000" dirty="0">
                <a:solidFill>
                  <a:srgbClr val="EF3340"/>
                </a:solidFill>
                <a:latin typeface="Roboto Cn" pitchFamily="2" charset="0"/>
                <a:ea typeface="Roboto Cn" pitchFamily="2" charset="0"/>
              </a:rPr>
              <a:t>Deputies in-person meeting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538DEA28-C4E1-0BF5-70D7-6E2C171C3D18}"/>
              </a:ext>
            </a:extLst>
          </p:cNvPr>
          <p:cNvSpPr txBox="1"/>
          <p:nvPr/>
        </p:nvSpPr>
        <p:spPr>
          <a:xfrm>
            <a:off x="10368674" y="4355875"/>
            <a:ext cx="1384599" cy="771623"/>
          </a:xfrm>
          <a:prstGeom prst="rect">
            <a:avLst/>
          </a:prstGeom>
          <a:noFill/>
        </p:spPr>
        <p:txBody>
          <a:bodyPr wrap="square" lIns="46800" tIns="46800" rIns="46800" bIns="46800" rtlCol="0" anchor="t">
            <a:spAutoFit/>
          </a:bodyPr>
          <a:lstStyle/>
          <a:p>
            <a:pPr algn="ctr"/>
            <a:r>
              <a:rPr lang="en-US" sz="11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 Cn" pitchFamily="2" charset="0"/>
                <a:ea typeface="Roboto Cn" pitchFamily="2" charset="0"/>
              </a:rPr>
              <a:t>October/November</a:t>
            </a:r>
          </a:p>
          <a:p>
            <a:pPr algn="ctr"/>
            <a:r>
              <a:rPr lang="en-US" sz="1100" dirty="0">
                <a:solidFill>
                  <a:srgbClr val="EF3340"/>
                </a:solidFill>
                <a:latin typeface="Roboto Cn" pitchFamily="2" charset="0"/>
                <a:ea typeface="Roboto Cn" pitchFamily="2" charset="0"/>
              </a:rPr>
              <a:t>Announcement on IASC Subsidiary bodies for 2025</a:t>
            </a:r>
          </a:p>
        </p:txBody>
      </p:sp>
      <p:sp>
        <p:nvSpPr>
          <p:cNvPr id="218" name="Rectangle 1">
            <a:extLst>
              <a:ext uri="{FF2B5EF4-FFF2-40B4-BE49-F238E27FC236}">
                <a16:creationId xmlns:a16="http://schemas.microsoft.com/office/drawing/2014/main" id="{F428F4A8-338C-23D2-6B1E-9A468F206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788"/>
            <a:ext cx="12192000" cy="646850"/>
          </a:xfrm>
          <a:prstGeom prst="rect">
            <a:avLst/>
          </a:prstGeom>
          <a:solidFill>
            <a:srgbClr val="C4C8E7"/>
          </a:solidFill>
          <a:ln>
            <a:noFill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 Slab Black" panose="020B0604020202020204" pitchFamily="2" charset="0"/>
              </a:rPr>
              <a:t>DRAFT* Timeline</a:t>
            </a:r>
          </a:p>
          <a:p>
            <a:pPr algn="ctr" eaLnBrk="1" hangingPunct="1">
              <a:defRPr/>
            </a:pPr>
            <a:r>
              <a:rPr lang="en-US" sz="1800" b="1" dirty="0">
                <a:solidFill>
                  <a:srgbClr val="00306B"/>
                </a:solidFill>
                <a:effectLst/>
                <a:latin typeface="Roboto Cn" pitchFamily="2" charset="0"/>
                <a:ea typeface="DengXian" panose="02010600030101010101" pitchFamily="2" charset="-122"/>
                <a:cs typeface="Calibri" panose="020F0502020204030204" pitchFamily="34" charset="0"/>
              </a:rPr>
              <a:t>Consultations to inform the Work of the IASC Subsidiary Bodies 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en-US" sz="2000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  <a:cs typeface="Roboto Slab Black" panose="020B06040202020202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7A20AF-65DA-2D90-31F4-1A3F785F48B6}"/>
              </a:ext>
            </a:extLst>
          </p:cNvPr>
          <p:cNvSpPr txBox="1"/>
          <p:nvPr/>
        </p:nvSpPr>
        <p:spPr>
          <a:xfrm>
            <a:off x="4260061" y="2735344"/>
            <a:ext cx="1146136" cy="710067"/>
          </a:xfrm>
          <a:prstGeom prst="rect">
            <a:avLst/>
          </a:prstGeom>
          <a:noFill/>
        </p:spPr>
        <p:txBody>
          <a:bodyPr wrap="square" lIns="46800" tIns="46800" rIns="46800" bIns="46800" rtlCol="0" anchor="t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 Cn" pitchFamily="2" charset="0"/>
                <a:ea typeface="Roboto Cn" pitchFamily="2" charset="0"/>
              </a:rPr>
              <a:t>Mid-May</a:t>
            </a:r>
          </a:p>
          <a:p>
            <a:pPr algn="ctr"/>
            <a:r>
              <a:rPr lang="en-US" sz="1000" dirty="0">
                <a:solidFill>
                  <a:srgbClr val="00306B"/>
                </a:solidFill>
                <a:latin typeface="Roboto Cn" pitchFamily="2" charset="0"/>
                <a:ea typeface="Roboto Cn" pitchFamily="2" charset="0"/>
              </a:rPr>
              <a:t>Background document to inform OPAG discussion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82A258-9FB9-A87E-AAAA-0E99453C8AEF}"/>
              </a:ext>
            </a:extLst>
          </p:cNvPr>
          <p:cNvSpPr txBox="1"/>
          <p:nvPr/>
        </p:nvSpPr>
        <p:spPr>
          <a:xfrm>
            <a:off x="6031475" y="3018319"/>
            <a:ext cx="1146136" cy="863955"/>
          </a:xfrm>
          <a:prstGeom prst="rect">
            <a:avLst/>
          </a:prstGeom>
          <a:noFill/>
        </p:spPr>
        <p:txBody>
          <a:bodyPr wrap="square" lIns="46800" tIns="46800" rIns="46800" bIns="46800" rtlCol="0" anchor="t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 Cn" pitchFamily="2" charset="0"/>
                <a:ea typeface="Roboto Cn" pitchFamily="2" charset="0"/>
              </a:rPr>
              <a:t>August</a:t>
            </a:r>
          </a:p>
          <a:p>
            <a:pPr algn="ctr"/>
            <a:r>
              <a:rPr lang="en-US" sz="1000" dirty="0">
                <a:solidFill>
                  <a:srgbClr val="00306B"/>
                </a:solidFill>
                <a:latin typeface="Roboto Cn" pitchFamily="2" charset="0"/>
                <a:ea typeface="Roboto Cn" pitchFamily="2" charset="0"/>
              </a:rPr>
              <a:t>Draft Note on Options for the 2025 IASC Subsidiary Bodies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E02EA8-C265-DB78-16BE-ACE313A767FC}"/>
              </a:ext>
            </a:extLst>
          </p:cNvPr>
          <p:cNvSpPr txBox="1"/>
          <p:nvPr/>
        </p:nvSpPr>
        <p:spPr>
          <a:xfrm>
            <a:off x="9613830" y="1472404"/>
            <a:ext cx="1146136" cy="710067"/>
          </a:xfrm>
          <a:prstGeom prst="rect">
            <a:avLst/>
          </a:prstGeom>
          <a:noFill/>
        </p:spPr>
        <p:txBody>
          <a:bodyPr wrap="square" lIns="46800" tIns="46800" rIns="46800" bIns="46800" rtlCol="0" anchor="t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 Cn" pitchFamily="2" charset="0"/>
                <a:ea typeface="Roboto Cn" pitchFamily="2" charset="0"/>
              </a:rPr>
              <a:t>October</a:t>
            </a:r>
          </a:p>
          <a:p>
            <a:pPr algn="ctr"/>
            <a:r>
              <a:rPr lang="en-US" sz="1000" dirty="0">
                <a:solidFill>
                  <a:srgbClr val="00306B"/>
                </a:solidFill>
                <a:latin typeface="Roboto Cn" pitchFamily="2" charset="0"/>
                <a:ea typeface="Roboto Cn" pitchFamily="2" charset="0"/>
              </a:rPr>
              <a:t>Issuance of final Note on the IASC structures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C3F84C-9366-42A3-352D-EBA159E9583A}"/>
              </a:ext>
            </a:extLst>
          </p:cNvPr>
          <p:cNvSpPr txBox="1"/>
          <p:nvPr/>
        </p:nvSpPr>
        <p:spPr>
          <a:xfrm>
            <a:off x="2409912" y="3090378"/>
            <a:ext cx="1146136" cy="710067"/>
          </a:xfrm>
          <a:prstGeom prst="rect">
            <a:avLst/>
          </a:prstGeom>
          <a:noFill/>
        </p:spPr>
        <p:txBody>
          <a:bodyPr wrap="square" lIns="46800" tIns="46800" rIns="46800" bIns="46800" rtlCol="0" anchor="t">
            <a:spAutoFit/>
          </a:bodyPr>
          <a:lstStyle/>
          <a:p>
            <a:pPr algn="ctr"/>
            <a:r>
              <a:rPr lang="en-US" sz="1000" b="1">
                <a:solidFill>
                  <a:schemeClr val="accent1">
                    <a:lumMod val="60000"/>
                    <a:lumOff val="40000"/>
                  </a:schemeClr>
                </a:solidFill>
                <a:latin typeface="Roboto Cn" pitchFamily="2" charset="0"/>
                <a:ea typeface="Roboto Cn" pitchFamily="2" charset="0"/>
              </a:rPr>
              <a:t>15 </a:t>
            </a:r>
            <a:r>
              <a:rPr lang="en-US" sz="1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 Cn" pitchFamily="2" charset="0"/>
                <a:ea typeface="Roboto Cn" pitchFamily="2" charset="0"/>
              </a:rPr>
              <a:t>May </a:t>
            </a:r>
          </a:p>
          <a:p>
            <a:pPr algn="ctr"/>
            <a:r>
              <a:rPr lang="en-US" sz="1000" dirty="0">
                <a:solidFill>
                  <a:srgbClr val="00306B"/>
                </a:solidFill>
                <a:latin typeface="Roboto Cn" pitchFamily="2" charset="0"/>
                <a:ea typeface="Roboto Cn" pitchFamily="2" charset="0"/>
              </a:rPr>
              <a:t>Progress report of Task Forces and Associated Entities</a:t>
            </a: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D0C0CF0C-414B-4053-E926-239BB5EC6298}"/>
              </a:ext>
            </a:extLst>
          </p:cNvPr>
          <p:cNvSpPr/>
          <p:nvPr/>
        </p:nvSpPr>
        <p:spPr>
          <a:xfrm>
            <a:off x="2885513" y="2827851"/>
            <a:ext cx="194933" cy="207598"/>
          </a:xfrm>
          <a:prstGeom prst="donut">
            <a:avLst>
              <a:gd name="adj" fmla="val 11199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ACC9B5-7815-F94E-A167-4FED8C6AB08F}"/>
              </a:ext>
            </a:extLst>
          </p:cNvPr>
          <p:cNvSpPr txBox="1"/>
          <p:nvPr/>
        </p:nvSpPr>
        <p:spPr>
          <a:xfrm>
            <a:off x="131436" y="6168042"/>
            <a:ext cx="9037963" cy="556179"/>
          </a:xfrm>
          <a:prstGeom prst="rect">
            <a:avLst/>
          </a:prstGeom>
          <a:noFill/>
        </p:spPr>
        <p:txBody>
          <a:bodyPr wrap="square" lIns="46800" tIns="46800" rIns="46800" bIns="46800" rtlCol="0" anchor="t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Roboto Cn" pitchFamily="2" charset="0"/>
                <a:ea typeface="Roboto Cn" pitchFamily="2" charset="0"/>
              </a:rPr>
              <a:t>* Subject to consultation with the ERC.</a:t>
            </a:r>
          </a:p>
          <a:p>
            <a:r>
              <a:rPr lang="en-US" sz="1000" dirty="0">
                <a:solidFill>
                  <a:srgbClr val="002060"/>
                </a:solidFill>
                <a:latin typeface="Roboto Cn" pitchFamily="2" charset="0"/>
                <a:ea typeface="Roboto Cn" pitchFamily="2" charset="0"/>
              </a:rPr>
              <a:t>** Consultations will target IASC Chairs, members, and bodies. They will also include field leadership, NGO consortia members, local NGO representatives, donors, among others. </a:t>
            </a:r>
          </a:p>
          <a:p>
            <a:r>
              <a:rPr lang="en-US" sz="1000" dirty="0">
                <a:solidFill>
                  <a:srgbClr val="002060"/>
                </a:solidFill>
                <a:latin typeface="Roboto Cn" pitchFamily="2" charset="0"/>
                <a:ea typeface="Roboto Cn" pitchFamily="2" charset="0"/>
              </a:rPr>
              <a:t>*** Timing is to be confirmed.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C54501-8342-1A35-302F-C078261DFA0E}"/>
              </a:ext>
            </a:extLst>
          </p:cNvPr>
          <p:cNvSpPr txBox="1"/>
          <p:nvPr/>
        </p:nvSpPr>
        <p:spPr>
          <a:xfrm>
            <a:off x="9613830" y="2867347"/>
            <a:ext cx="1146136" cy="710067"/>
          </a:xfrm>
          <a:prstGeom prst="rect">
            <a:avLst/>
          </a:prstGeom>
          <a:noFill/>
        </p:spPr>
        <p:txBody>
          <a:bodyPr wrap="square" lIns="46800" tIns="46800" rIns="46800" bIns="46800" rtlCol="0" anchor="t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 Cn" pitchFamily="2" charset="0"/>
                <a:ea typeface="Roboto Cn" pitchFamily="2" charset="0"/>
              </a:rPr>
              <a:t>October</a:t>
            </a:r>
          </a:p>
          <a:p>
            <a:pPr algn="ctr"/>
            <a:r>
              <a:rPr lang="en-US" sz="1000" dirty="0">
                <a:solidFill>
                  <a:srgbClr val="00306B"/>
                </a:solidFill>
                <a:latin typeface="Roboto Cn" pitchFamily="2" charset="0"/>
                <a:ea typeface="Roboto Cn" pitchFamily="2" charset="0"/>
              </a:rPr>
              <a:t>Consultation with the ERC &amp; the IASC Principals***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79E6B5-9E47-78CB-D535-43346D6D8BC0}"/>
              </a:ext>
            </a:extLst>
          </p:cNvPr>
          <p:cNvSpPr txBox="1"/>
          <p:nvPr/>
        </p:nvSpPr>
        <p:spPr>
          <a:xfrm>
            <a:off x="370876" y="3463175"/>
            <a:ext cx="1384599" cy="771623"/>
          </a:xfrm>
          <a:prstGeom prst="rect">
            <a:avLst/>
          </a:prstGeom>
          <a:noFill/>
        </p:spPr>
        <p:txBody>
          <a:bodyPr wrap="square" lIns="46800" tIns="46800" rIns="46800" bIns="46800" rtlCol="0" anchor="t">
            <a:spAutoFit/>
          </a:bodyPr>
          <a:lstStyle/>
          <a:p>
            <a:pPr algn="ctr"/>
            <a:r>
              <a:rPr lang="en-US" sz="11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 Cn" pitchFamily="2" charset="0"/>
                <a:ea typeface="Roboto Cn" pitchFamily="2" charset="0"/>
              </a:rPr>
              <a:t>December 2023</a:t>
            </a:r>
          </a:p>
          <a:p>
            <a:pPr algn="ctr"/>
            <a:r>
              <a:rPr lang="en-US" sz="1100" dirty="0">
                <a:solidFill>
                  <a:srgbClr val="EF3340"/>
                </a:solidFill>
                <a:latin typeface="Roboto Cn" pitchFamily="2" charset="0"/>
                <a:ea typeface="Roboto Cn" pitchFamily="2" charset="0"/>
              </a:rPr>
              <a:t>IASC Subsidiary bodies extended to the end of June 2024</a:t>
            </a:r>
          </a:p>
        </p:txBody>
      </p:sp>
    </p:spTree>
    <p:extLst>
      <p:ext uri="{BB962C8B-B14F-4D97-AF65-F5344CB8AC3E}">
        <p14:creationId xmlns:p14="http://schemas.microsoft.com/office/powerpoint/2010/main" val="289845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e509b82-0bca-49ba-8efd-aa85141024b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754727DDF2004181DC5E9E376AF440" ma:contentTypeVersion="18" ma:contentTypeDescription="Create a new document." ma:contentTypeScope="" ma:versionID="a942ce269fbd36af2fc607e4b71a8f0c">
  <xsd:schema xmlns:xsd="http://www.w3.org/2001/XMLSchema" xmlns:xs="http://www.w3.org/2001/XMLSchema" xmlns:p="http://schemas.microsoft.com/office/2006/metadata/properties" xmlns:ns3="ee509b82-0bca-49ba-8efd-aa85141024b3" xmlns:ns4="7bf39369-1f7d-4281-8938-dd34a2182174" targetNamespace="http://schemas.microsoft.com/office/2006/metadata/properties" ma:root="true" ma:fieldsID="d405a12713e3fda26367ef311ccc6652" ns3:_="" ns4:_="">
    <xsd:import namespace="ee509b82-0bca-49ba-8efd-aa85141024b3"/>
    <xsd:import namespace="7bf39369-1f7d-4281-8938-dd34a21821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09b82-0bca-49ba-8efd-aa85141024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f39369-1f7d-4281-8938-dd34a218217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E4B484-F65F-4711-A5DA-CBE8821EF7BD}">
  <ds:schemaRefs>
    <ds:schemaRef ds:uri="http://purl.org/dc/elements/1.1/"/>
    <ds:schemaRef ds:uri="http://schemas.microsoft.com/office/2006/metadata/properties"/>
    <ds:schemaRef ds:uri="7bf39369-1f7d-4281-8938-dd34a2182174"/>
    <ds:schemaRef ds:uri="http://purl.org/dc/terms/"/>
    <ds:schemaRef ds:uri="ee509b82-0bca-49ba-8efd-aa85141024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4101B4-155B-48BA-B062-DFC7870EEA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09b82-0bca-49ba-8efd-aa85141024b3"/>
    <ds:schemaRef ds:uri="7bf39369-1f7d-4281-8938-dd34a2182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B12202-7F38-427F-AECE-BAFBEBC785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158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Cn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Ainhoa Rubiato</dc:creator>
  <cp:lastModifiedBy>Mentewab Mulugeta Kebede</cp:lastModifiedBy>
  <cp:revision>8</cp:revision>
  <dcterms:created xsi:type="dcterms:W3CDTF">2024-03-27T13:43:50Z</dcterms:created>
  <dcterms:modified xsi:type="dcterms:W3CDTF">2024-04-25T12:37:55Z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0x01010021754727DDF2004181DC5E9E376AF440</vt:lpwstr>
  </property>
</Properties>
</file>