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00" r:id="rId2"/>
    <p:sldId id="313" r:id="rId3"/>
    <p:sldId id="314" r:id="rId4"/>
    <p:sldId id="315" r:id="rId5"/>
    <p:sldId id="316" r:id="rId6"/>
    <p:sldId id="302" r:id="rId7"/>
    <p:sldId id="262" r:id="rId8"/>
    <p:sldId id="318" r:id="rId9"/>
    <p:sldId id="307" r:id="rId10"/>
    <p:sldId id="312" r:id="rId11"/>
    <p:sldId id="308" r:id="rId12"/>
    <p:sldId id="305" r:id="rId13"/>
    <p:sldId id="295" r:id="rId14"/>
    <p:sldId id="306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C27D707C-8D1E-4A9B-9E37-F7924A880696}">
          <p14:sldIdLst>
            <p14:sldId id="300"/>
            <p14:sldId id="313"/>
            <p14:sldId id="314"/>
            <p14:sldId id="315"/>
            <p14:sldId id="316"/>
            <p14:sldId id="302"/>
            <p14:sldId id="262"/>
            <p14:sldId id="318"/>
            <p14:sldId id="307"/>
            <p14:sldId id="312"/>
            <p14:sldId id="308"/>
            <p14:sldId id="305"/>
            <p14:sldId id="295"/>
            <p14:sldId id="306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bert Piper" initials="RP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42"/>
    <a:srgbClr val="026CB6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90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in</a:t>
            </a:r>
            <a:r>
              <a:rPr lang="en-US" baseline="0" dirty="0" smtClean="0"/>
              <a:t> millions of US$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0873533049748"/>
          <c:y val="0.13211070952196499"/>
          <c:w val="0.83847512595408402"/>
          <c:h val="0.7588683791575240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numRef>
              <c:f>Sheet1!$A$2:$A$11</c:f>
              <c:numCache>
                <c:formatCode>General</c:formatCode>
                <c:ptCount val="10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201</c:v>
                </c:pt>
                <c:pt idx="1">
                  <c:v>309</c:v>
                </c:pt>
                <c:pt idx="2">
                  <c:v>282</c:v>
                </c:pt>
                <c:pt idx="3">
                  <c:v>413</c:v>
                </c:pt>
                <c:pt idx="4">
                  <c:v>505</c:v>
                </c:pt>
                <c:pt idx="5">
                  <c:v>593</c:v>
                </c:pt>
                <c:pt idx="6">
                  <c:v>1022</c:v>
                </c:pt>
                <c:pt idx="7">
                  <c:v>752</c:v>
                </c:pt>
                <c:pt idx="8">
                  <c:v>1495</c:v>
                </c:pt>
                <c:pt idx="9">
                  <c:v>1700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928192"/>
        <c:axId val="22437888"/>
      </c:lineChart>
      <c:catAx>
        <c:axId val="21928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437888"/>
        <c:crosses val="autoZero"/>
        <c:auto val="1"/>
        <c:lblAlgn val="ctr"/>
        <c:lblOffset val="100"/>
        <c:noMultiLvlLbl val="0"/>
      </c:catAx>
      <c:valAx>
        <c:axId val="22437888"/>
        <c:scaling>
          <c:orientation val="minMax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spPr>
          <a:ln>
            <a:solidFill>
              <a:srgbClr val="FF0000"/>
            </a:solidFill>
          </a:ln>
        </c:spPr>
        <c:crossAx val="219281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0.64368</cdr:x>
      <cdr:y>0.27869</cdr:y>
    </cdr:from>
    <cdr:to>
      <cdr:x>0.78161</cdr:x>
      <cdr:y>0.41049</cdr:y>
    </cdr:to>
    <cdr:sp macro="" textlink="">
      <cdr:nvSpPr>
        <cdr:cNvPr id="2" name="Rectangular Callout 1"/>
        <cdr:cNvSpPr/>
      </cdr:nvSpPr>
      <cdr:spPr>
        <a:xfrm xmlns:a="http://schemas.openxmlformats.org/drawingml/2006/main">
          <a:off x="4267200" y="1295400"/>
          <a:ext cx="914400" cy="612648"/>
        </a:xfrm>
        <a:prstGeom xmlns:a="http://schemas.openxmlformats.org/drawingml/2006/main" prst="wedgeRectCallou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b="1" dirty="0" smtClean="0">
              <a:solidFill>
                <a:schemeClr val="tx1"/>
              </a:solidFill>
            </a:rPr>
            <a:t>2010</a:t>
          </a:r>
        </a:p>
        <a:p xmlns:a="http://schemas.openxmlformats.org/drawingml/2006/main">
          <a:pPr algn="ctr"/>
          <a:r>
            <a:rPr lang="en-US" sz="1600" b="1" dirty="0" smtClean="0">
              <a:solidFill>
                <a:schemeClr val="tx1"/>
              </a:solidFill>
            </a:rPr>
            <a:t>drought</a:t>
          </a:r>
          <a:endParaRPr lang="en-US" sz="16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0.78161</cdr:x>
      <cdr:y>0.03279</cdr:y>
    </cdr:from>
    <cdr:to>
      <cdr:x>0.91954</cdr:x>
      <cdr:y>0.16459</cdr:y>
    </cdr:to>
    <cdr:sp macro="" textlink="">
      <cdr:nvSpPr>
        <cdr:cNvPr id="3" name="Rectangular Callout 2"/>
        <cdr:cNvSpPr/>
      </cdr:nvSpPr>
      <cdr:spPr>
        <a:xfrm xmlns:a="http://schemas.openxmlformats.org/drawingml/2006/main">
          <a:off x="5181600" y="152400"/>
          <a:ext cx="914400" cy="612648"/>
        </a:xfrm>
        <a:prstGeom xmlns:a="http://schemas.openxmlformats.org/drawingml/2006/main" prst="wedgeRectCallou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b="1" dirty="0" smtClean="0">
              <a:solidFill>
                <a:schemeClr val="tx1"/>
              </a:solidFill>
            </a:rPr>
            <a:t>2012</a:t>
          </a:r>
        </a:p>
        <a:p xmlns:a="http://schemas.openxmlformats.org/drawingml/2006/main">
          <a:pPr algn="ctr"/>
          <a:r>
            <a:rPr lang="en-US" sz="1600" b="1" dirty="0" smtClean="0">
              <a:solidFill>
                <a:schemeClr val="tx1"/>
              </a:solidFill>
            </a:rPr>
            <a:t>drought</a:t>
          </a:r>
          <a:endParaRPr lang="en-US" sz="16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0.56322</cdr:x>
      <cdr:y>0.70492</cdr:y>
    </cdr:from>
    <cdr:to>
      <cdr:x>0.70115</cdr:x>
      <cdr:y>0.83672</cdr:y>
    </cdr:to>
    <cdr:sp macro="" textlink="">
      <cdr:nvSpPr>
        <cdr:cNvPr id="6" name="Rectangular Callout 5"/>
        <cdr:cNvSpPr/>
      </cdr:nvSpPr>
      <cdr:spPr>
        <a:xfrm xmlns:a="http://schemas.openxmlformats.org/drawingml/2006/main">
          <a:off x="3733800" y="3276600"/>
          <a:ext cx="914400" cy="612648"/>
        </a:xfrm>
        <a:prstGeom xmlns:a="http://schemas.openxmlformats.org/drawingml/2006/main" prst="wedgeRectCallout">
          <a:avLst>
            <a:gd name="adj1" fmla="val -79988"/>
            <a:gd name="adj2" fmla="val -42609"/>
          </a:avLst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600" b="1" dirty="0" smtClean="0">
              <a:solidFill>
                <a:schemeClr val="tx1"/>
              </a:solidFill>
            </a:rPr>
            <a:t>2008</a:t>
          </a:r>
        </a:p>
        <a:p xmlns:a="http://schemas.openxmlformats.org/drawingml/2006/main">
          <a:pPr algn="ctr"/>
          <a:r>
            <a:rPr lang="en-US" sz="1600" b="1" dirty="0" smtClean="0">
              <a:solidFill>
                <a:schemeClr val="tx1"/>
              </a:solidFill>
            </a:rPr>
            <a:t>Prices</a:t>
          </a:r>
          <a:endParaRPr lang="en-US" sz="1600" b="1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B214F-77EF-4BB9-B3F8-17C9EF23F16F}" type="datetimeFigureOut">
              <a:rPr lang="fr-FR" smtClean="0"/>
              <a:pPr/>
              <a:t>10/01/2014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70801-0492-410F-83A7-BF75862CBAE8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5031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70801-0492-410F-83A7-BF75862CBAE8}" type="slidenum">
              <a:rPr lang="fr-FR" smtClean="0"/>
              <a:pPr/>
              <a:t>7</a:t>
            </a:fld>
            <a:endParaRPr lang="fr-F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032C3-9DEF-4BDE-8A21-F76D73B801DB}" type="slidenum">
              <a:rPr lang="fr-FR" smtClean="0"/>
              <a:pPr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500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032C3-9DEF-4BDE-8A21-F76D73B801DB}" type="slidenum">
              <a:rPr lang="fr-FR" smtClean="0"/>
              <a:pPr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500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7032C3-9DEF-4BDE-8A21-F76D73B801DB}" type="slidenum">
              <a:rPr lang="fr-FR" smtClean="0"/>
              <a:pPr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500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F9F4-7ED0-433E-8B30-D9E5D8C66813}" type="datetimeFigureOut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8F0B-445C-41B3-A939-B24E0CF57A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29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F9F4-7ED0-433E-8B30-D9E5D8C66813}" type="datetimeFigureOut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8F0B-445C-41B3-A939-B24E0CF57A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701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F9F4-7ED0-433E-8B30-D9E5D8C66813}" type="datetimeFigureOut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8F0B-445C-41B3-A939-B24E0CF57A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029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F9F4-7ED0-433E-8B30-D9E5D8C66813}" type="datetimeFigureOut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8F0B-445C-41B3-A939-B24E0CF57A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433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F9F4-7ED0-433E-8B30-D9E5D8C66813}" type="datetimeFigureOut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8F0B-445C-41B3-A939-B24E0CF57A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861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F9F4-7ED0-433E-8B30-D9E5D8C66813}" type="datetimeFigureOut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8F0B-445C-41B3-A939-B24E0CF57A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176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F9F4-7ED0-433E-8B30-D9E5D8C66813}" type="datetimeFigureOut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8F0B-445C-41B3-A939-B24E0CF57A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04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F9F4-7ED0-433E-8B30-D9E5D8C66813}" type="datetimeFigureOut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8F0B-445C-41B3-A939-B24E0CF57A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618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F9F4-7ED0-433E-8B30-D9E5D8C66813}" type="datetimeFigureOut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8F0B-445C-41B3-A939-B24E0CF57A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523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F9F4-7ED0-433E-8B30-D9E5D8C66813}" type="datetimeFigureOut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8F0B-445C-41B3-A939-B24E0CF57A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681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4F9F4-7ED0-433E-8B30-D9E5D8C66813}" type="datetimeFigureOut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A8F0B-445C-41B3-A939-B24E0CF57A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548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4F9F4-7ED0-433E-8B30-D9E5D8C66813}" type="datetimeFigureOut">
              <a:rPr lang="en-US" smtClean="0"/>
              <a:pPr/>
              <a:t>1/10/2014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A8F0B-445C-41B3-A939-B24E0CF57A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24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371599"/>
          </a:xfrm>
        </p:spPr>
        <p:txBody>
          <a:bodyPr>
            <a:normAutofit fontScale="90000"/>
          </a:bodyPr>
          <a:lstStyle/>
          <a:p>
            <a:r>
              <a:rPr lang="en-US" sz="3000" b="1" dirty="0" smtClean="0">
                <a:solidFill>
                  <a:schemeClr val="tx2"/>
                </a:solidFill>
              </a:rPr>
              <a:t>Inter-Agency Standing Committee</a:t>
            </a:r>
            <a:br>
              <a:rPr lang="en-US" sz="3000" b="1" dirty="0" smtClean="0">
                <a:solidFill>
                  <a:schemeClr val="tx2"/>
                </a:solidFill>
              </a:rPr>
            </a:br>
            <a:r>
              <a:rPr lang="en-US" sz="3000" b="1" dirty="0" smtClean="0">
                <a:solidFill>
                  <a:schemeClr val="tx2"/>
                </a:solidFill>
              </a:rPr>
              <a:t>Principals Meeting</a:t>
            </a:r>
            <a:br>
              <a:rPr lang="en-US" sz="3000" b="1" dirty="0" smtClean="0">
                <a:solidFill>
                  <a:schemeClr val="tx2"/>
                </a:solidFill>
              </a:rPr>
            </a:br>
            <a:r>
              <a:rPr lang="en-US" sz="3000" b="1" dirty="0" smtClean="0">
                <a:solidFill>
                  <a:schemeClr val="tx2"/>
                </a:solidFill>
              </a:rPr>
              <a:t>17 December 2013</a:t>
            </a:r>
            <a:endParaRPr lang="en-US" sz="30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438400"/>
            <a:ext cx="7620000" cy="3048000"/>
          </a:xfrm>
        </p:spPr>
        <p:txBody>
          <a:bodyPr>
            <a:normAutofit/>
          </a:bodyPr>
          <a:lstStyle/>
          <a:p>
            <a:r>
              <a:rPr lang="en-GB" sz="4800" b="1" i="1" dirty="0">
                <a:solidFill>
                  <a:schemeClr val="tx2"/>
                </a:solidFill>
              </a:rPr>
              <a:t>If we don't change our direction we're likely to end up where we're </a:t>
            </a:r>
            <a:r>
              <a:rPr lang="en-GB" sz="4800" b="1" i="1" dirty="0" smtClean="0">
                <a:solidFill>
                  <a:schemeClr val="tx2"/>
                </a:solidFill>
              </a:rPr>
              <a:t>headed</a:t>
            </a:r>
          </a:p>
          <a:p>
            <a:pPr algn="r"/>
            <a:r>
              <a:rPr lang="en-GB" sz="3800" dirty="0" smtClean="0">
                <a:solidFill>
                  <a:schemeClr val="tx2"/>
                </a:solidFill>
              </a:rPr>
              <a:t>Chinese proverb</a:t>
            </a:r>
            <a:endParaRPr lang="en-US" sz="3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379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572000" y="476672"/>
            <a:ext cx="0" cy="5616624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 flipV="1">
            <a:off x="611560" y="3140968"/>
            <a:ext cx="7389440" cy="15889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2330" y="479578"/>
            <a:ext cx="2376264" cy="92333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Understanding risk, analyzing vulnerability, recognizing strengths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08636" y="461951"/>
            <a:ext cx="2376264" cy="646331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Early Response/Early Action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40918" y="5325014"/>
            <a:ext cx="2376264" cy="646331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Emergency</a:t>
            </a:r>
          </a:p>
          <a:p>
            <a:r>
              <a:rPr lang="en-US" dirty="0" smtClean="0"/>
              <a:t>Preparedness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20780" y="5310825"/>
            <a:ext cx="2376264" cy="646331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Early </a:t>
            </a:r>
          </a:p>
          <a:p>
            <a:pPr algn="r"/>
            <a:r>
              <a:rPr lang="en-US" dirty="0" smtClean="0"/>
              <a:t>Recovery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44332" y="1532001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Indigenous knowledge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25094" y="1778459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Epidemics surveillance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7309" y="2093296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Locusts surveillance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64200" y="3498968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Early warning systems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08720" y="3717032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Disaster preparedness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771631" y="4283803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Safety nets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649276" y="6237312"/>
            <a:ext cx="5479133" cy="338554"/>
          </a:xfrm>
          <a:prstGeom prst="rect">
            <a:avLst/>
          </a:prstGeom>
          <a:noFill/>
          <a:ln cmpd="dbl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>
                <a:uFill>
                  <a:solidFill>
                    <a:srgbClr val="FF0000"/>
                  </a:solidFill>
                </a:uFill>
              </a:rPr>
              <a:t>Humanitarian</a:t>
            </a:r>
            <a:r>
              <a:rPr lang="en-US" sz="1600" b="1" dirty="0" smtClean="0"/>
              <a:t> actors and Resilience programming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429929" y="375041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National response strategies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722103" y="4337933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National coordination systems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437810" y="2617572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Harvest projections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2025094" y="2370295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Vulnerability mapping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52329" y="1689972"/>
            <a:ext cx="60261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EG.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4740622" y="3347700"/>
            <a:ext cx="60261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EG.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4713447" y="1752094"/>
            <a:ext cx="60261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EG.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142592" y="3347700"/>
            <a:ext cx="60261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EG.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078831" y="2059303"/>
            <a:ext cx="1886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Risk assessment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085443" y="4831332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Contingency planning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201424" y="1160314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Early blanket supplementary feeding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567157" y="1172075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Pre-positioning of WASH &amp; medical supplies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273712" y="2059304"/>
            <a:ext cx="2151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Timely vaccination campaigns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196768" y="1920804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Commercial de-stocking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155879" y="2294406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School feeding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67040" y="3193273"/>
            <a:ext cx="27723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Mechanisms in place to purchase local food products for food aid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059832" y="5172325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Early release financing mechanisms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618402" y="3628713"/>
            <a:ext cx="2151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Reestablishing livelihoods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775893" y="3888917"/>
            <a:ext cx="2151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Rehabilitation of agricultural land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4705633" y="4863416"/>
            <a:ext cx="2151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Livestock re-stocking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5423028" y="3169297"/>
            <a:ext cx="2151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Early return to school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498789" y="4692833"/>
            <a:ext cx="2151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Re-launch of basic social services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921411" y="1399727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Awareness campaigns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987824" y="969782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Food security analysis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047210" y="2646357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Risk Assessment technologies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03270" y="2448303"/>
            <a:ext cx="17395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Livelihoods assessment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15146" y="4073583"/>
            <a:ext cx="1903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Simulation exercises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040405" y="4625689"/>
            <a:ext cx="20900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Skill training of local NGOs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06245" y="4969831"/>
            <a:ext cx="23263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Forest Fire management training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393327" y="1778460"/>
            <a:ext cx="2151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Livestock destocking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739497" y="2263637"/>
            <a:ext cx="2004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Animal feed &amp; veterinary products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039968" y="1670500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Distrib. of agric inputs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702978" y="910387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Grain reserves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039968" y="3288753"/>
            <a:ext cx="2151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Rehab of wells for agric &amp; pastoralist use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785600" y="4009306"/>
            <a:ext cx="2151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School gardening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806790" y="4356113"/>
            <a:ext cx="2151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Animal feed &amp; Vet care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570057" y="4384515"/>
            <a:ext cx="21515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Agric. Input shops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942" y="7909"/>
            <a:ext cx="1933844" cy="369332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Version 26 Nov.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5781394" y="2461266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Water management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74830" y="2871913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Seasonal analyses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047210" y="2169548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Geo-political analyses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4874" y="4302523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Cross border coordination mechanisms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722103" y="4079114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Updated 4W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201424" y="2707632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Targeted inter-sectoral emergency activities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128409" y="2571405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Implementing MISP for sexual </a:t>
            </a:r>
            <a:r>
              <a:rPr lang="en-US" sz="1200" dirty="0" smtClean="0"/>
              <a:t>&amp; reproductive health</a:t>
            </a:r>
          </a:p>
        </p:txBody>
      </p:sp>
    </p:spTree>
    <p:extLst>
      <p:ext uri="{BB962C8B-B14F-4D97-AF65-F5344CB8AC3E}">
        <p14:creationId xmlns:p14="http://schemas.microsoft.com/office/powerpoint/2010/main" val="405447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886878" y="1210801"/>
            <a:ext cx="7920880" cy="1314523"/>
          </a:xfrm>
          <a:prstGeom prst="rect">
            <a:avLst/>
          </a:prstGeom>
          <a:noFill/>
          <a:ln w="635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Track and analyse risk and vulnerability, integrating findings into humanitarian and development programming.</a:t>
            </a:r>
            <a:endParaRPr lang="fr-FR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86878" y="2743200"/>
            <a:ext cx="7920880" cy="2252018"/>
          </a:xfrm>
          <a:prstGeom prst="rect">
            <a:avLst/>
          </a:prstGeom>
          <a:noFill/>
          <a:ln w="635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Support vulnerable populations to better cope with shocks by responding earlier to warning signals, by reducing post-crisis recovery times and by building capacity of national actors.</a:t>
            </a:r>
            <a:endParaRPr lang="fr-FR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886878" y="5210964"/>
            <a:ext cx="7920880" cy="1342235"/>
          </a:xfrm>
          <a:prstGeom prst="rect">
            <a:avLst/>
          </a:prstGeom>
          <a:noFill/>
          <a:ln w="635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Deliver coordinated and integrated life-saving assistance to people affected by emergencies.</a:t>
            </a:r>
            <a:endParaRPr lang="fr-FR" sz="2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44910" y="1332902"/>
            <a:ext cx="10908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fr-FR" sz="4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fr-FR" sz="4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167874" y="5430231"/>
            <a:ext cx="10908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3.</a:t>
            </a:r>
            <a:endParaRPr lang="fr-FR" sz="4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44910" y="3453710"/>
            <a:ext cx="10908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fr-FR" sz="48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fr-FR" sz="48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Connecteur droit 16"/>
          <p:cNvCxnSpPr/>
          <p:nvPr/>
        </p:nvCxnSpPr>
        <p:spPr>
          <a:xfrm>
            <a:off x="6732240" y="225896"/>
            <a:ext cx="0" cy="76470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126" b="-8499"/>
          <a:stretch>
            <a:fillRect/>
          </a:stretch>
        </p:blipFill>
        <p:spPr bwMode="auto">
          <a:xfrm>
            <a:off x="7543800" y="302096"/>
            <a:ext cx="640963" cy="606645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tx2"/>
                </a:solidFill>
              </a:rPr>
              <a:t>Strategic Objectives (2014-2016)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67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228600" y="533400"/>
            <a:ext cx="8686800" cy="59436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022975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304800" y="1143001"/>
            <a:ext cx="8502958" cy="541019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Development of common risk and vulnerability assessment methodology</a:t>
            </a:r>
          </a:p>
          <a:p>
            <a:endParaRPr lang="en-AU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Early Warning - IASC input on risk assessments in non-crisis countries</a:t>
            </a:r>
          </a:p>
          <a:p>
            <a:endParaRPr lang="en-AU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‘National resilience strategies’ models (EU/AGIR)</a:t>
            </a:r>
          </a:p>
          <a:p>
            <a:endParaRPr lang="en-AU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Resilience measurement</a:t>
            </a:r>
          </a:p>
          <a:p>
            <a:endParaRPr lang="en-AU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Equitable donor funding of all key </a:t>
            </a:r>
            <a:r>
              <a:rPr lang="en-AU" sz="3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sectors</a:t>
            </a:r>
          </a:p>
        </p:txBody>
      </p:sp>
      <p:cxnSp>
        <p:nvCxnSpPr>
          <p:cNvPr id="17" name="Connecteur droit 16"/>
          <p:cNvCxnSpPr/>
          <p:nvPr/>
        </p:nvCxnSpPr>
        <p:spPr>
          <a:xfrm>
            <a:off x="6732240" y="225896"/>
            <a:ext cx="0" cy="76470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tx2"/>
                </a:solidFill>
              </a:rPr>
              <a:t>Proposed Actions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33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294362" y="1148385"/>
            <a:ext cx="8502958" cy="54810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Multi-year humanitarian financing</a:t>
            </a:r>
          </a:p>
          <a:p>
            <a:endParaRPr lang="en-AU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Inter-cluster dialogue (food security, nutrition, epidemics)</a:t>
            </a:r>
          </a:p>
          <a:p>
            <a:endParaRPr lang="en-AU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Role of regional vs. national sector/cluster leads</a:t>
            </a:r>
          </a:p>
          <a:p>
            <a:endParaRPr lang="en-AU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Divisions of labour (humanitarian vs. development) in areas of common endeavour</a:t>
            </a:r>
          </a:p>
          <a:p>
            <a:endParaRPr lang="en-AU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IASC engagement in the development programming cycle</a:t>
            </a:r>
          </a:p>
        </p:txBody>
      </p:sp>
      <p:cxnSp>
        <p:nvCxnSpPr>
          <p:cNvPr id="17" name="Connecteur droit 16"/>
          <p:cNvCxnSpPr/>
          <p:nvPr/>
        </p:nvCxnSpPr>
        <p:spPr>
          <a:xfrm>
            <a:off x="6732240" y="225896"/>
            <a:ext cx="0" cy="76470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126" b="-8499"/>
          <a:stretch>
            <a:fillRect/>
          </a:stretch>
        </p:blipFill>
        <p:spPr bwMode="auto">
          <a:xfrm>
            <a:off x="7543800" y="302096"/>
            <a:ext cx="640963" cy="606645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tx2"/>
                </a:solidFill>
              </a:rPr>
              <a:t>Proposed Actions (cont’d)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15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67331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tx2"/>
                </a:solidFill>
              </a:rPr>
              <a:t>Food insecurity (2012-2014)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6705600" y="4736377"/>
            <a:ext cx="762000" cy="45477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numCol="1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400" b="1" dirty="0" smtClean="0">
              <a:solidFill>
                <a:schemeClr val="tx2"/>
              </a:solidFill>
            </a:endParaRP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67" y="1164920"/>
            <a:ext cx="8426239" cy="5114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1752600" y="1164920"/>
            <a:ext cx="2514600" cy="104488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2012: 18.7 million</a:t>
            </a:r>
            <a:endParaRPr lang="en-US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sz="2000" b="1" dirty="0" smtClean="0">
                <a:solidFill>
                  <a:schemeClr val="accent1"/>
                </a:solidFill>
              </a:rPr>
              <a:t>2013: 11.3 million</a:t>
            </a:r>
          </a:p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2014: 20.6 million 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38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67331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tx2"/>
                </a:solidFill>
              </a:rPr>
              <a:t>Global Acute Malnutrition (2012-2014)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6705600" y="4736377"/>
            <a:ext cx="762000" cy="45477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numCol="1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400" b="1" dirty="0" smtClean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8" y="1374732"/>
            <a:ext cx="7991243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981200" y="1374732"/>
            <a:ext cx="2362200" cy="113986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2012: 4.31 million</a:t>
            </a:r>
            <a:endParaRPr lang="en-US" sz="20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sz="2000" b="1" dirty="0" smtClean="0">
                <a:solidFill>
                  <a:schemeClr val="accent1"/>
                </a:solidFill>
              </a:rPr>
              <a:t>2013: 4.89 million</a:t>
            </a:r>
          </a:p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2014: 4.75 million 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857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67331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tx2"/>
                </a:solidFill>
              </a:rPr>
              <a:t>Refugees in the Sahel (2012-2013)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6705600" y="4736377"/>
            <a:ext cx="762000" cy="45477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numCol="1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400" b="1" dirty="0" smtClean="0">
              <a:solidFill>
                <a:schemeClr val="tx2"/>
              </a:solidFill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296" y="1447800"/>
            <a:ext cx="8113015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526211" y="1447800"/>
            <a:ext cx="20701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2012: </a:t>
            </a:r>
            <a:r>
              <a:rPr lang="en-US" sz="2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658,148</a:t>
            </a:r>
          </a:p>
          <a:p>
            <a:r>
              <a:rPr lang="en-US" sz="2000" b="1" dirty="0" smtClean="0">
                <a:solidFill>
                  <a:schemeClr val="accent1"/>
                </a:solidFill>
              </a:rPr>
              <a:t>2013: 764,923 </a:t>
            </a:r>
            <a:endParaRPr lang="en-US" sz="2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818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67331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solidFill>
                  <a:schemeClr val="tx2"/>
                </a:solidFill>
              </a:rPr>
              <a:t>Sahel Humanitarian Funding 2013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6705600" y="4736377"/>
            <a:ext cx="762000" cy="45477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numCol="1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400" b="1" dirty="0" smtClean="0">
              <a:solidFill>
                <a:schemeClr val="tx2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47" y="1295400"/>
            <a:ext cx="8016505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9504" y="2857435"/>
            <a:ext cx="1377896" cy="952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513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32656"/>
            <a:ext cx="8686800" cy="581744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</a:rPr>
              <a:t>Number of people affected by drought in 6 Sahel countries (1965-2011)</a:t>
            </a:r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67" y="1371600"/>
            <a:ext cx="8067429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1"/>
          <p:cNvSpPr txBox="1"/>
          <p:nvPr/>
        </p:nvSpPr>
        <p:spPr>
          <a:xfrm>
            <a:off x="1327465" y="6096000"/>
            <a:ext cx="52852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Source: USAID Sahel Joint Planning Cell (JPC)   </a:t>
            </a:r>
          </a:p>
          <a:p>
            <a:r>
              <a:rPr lang="en-US" sz="1400" dirty="0" smtClean="0"/>
              <a:t>Six Countries: Mauritania, Mali, Burkina Faso, Niger, Senegal and Chad</a:t>
            </a:r>
          </a:p>
        </p:txBody>
      </p:sp>
    </p:spTree>
    <p:extLst>
      <p:ext uri="{BB962C8B-B14F-4D97-AF65-F5344CB8AC3E}">
        <p14:creationId xmlns:p14="http://schemas.microsoft.com/office/powerpoint/2010/main" val="3252410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tx2"/>
                </a:solidFill>
              </a:rPr>
              <a:t>Sahel humanitarian needs 2004 - 2013</a:t>
            </a:r>
            <a:endParaRPr lang="en-US" sz="36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119578337"/>
              </p:ext>
            </p:extLst>
          </p:nvPr>
        </p:nvGraphicFramePr>
        <p:xfrm>
          <a:off x="1219200" y="1524000"/>
          <a:ext cx="66294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ular Callout 4"/>
          <p:cNvSpPr/>
          <p:nvPr/>
        </p:nvSpPr>
        <p:spPr>
          <a:xfrm>
            <a:off x="2438400" y="4038600"/>
            <a:ext cx="914400" cy="612648"/>
          </a:xfrm>
          <a:prstGeom prst="wedgeRect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prstClr val="black"/>
                </a:solidFill>
              </a:rPr>
              <a:t>2005</a:t>
            </a:r>
          </a:p>
          <a:p>
            <a:pPr algn="ctr"/>
            <a:r>
              <a:rPr lang="en-US" sz="1600" b="1" dirty="0">
                <a:solidFill>
                  <a:prstClr val="black"/>
                </a:solidFill>
              </a:rPr>
              <a:t>drought</a:t>
            </a:r>
          </a:p>
        </p:txBody>
      </p:sp>
    </p:spTree>
    <p:extLst>
      <p:ext uri="{BB962C8B-B14F-4D97-AF65-F5344CB8AC3E}">
        <p14:creationId xmlns:p14="http://schemas.microsoft.com/office/powerpoint/2010/main" val="84711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53" name="Rectangle 9"/>
          <p:cNvSpPr>
            <a:spLocks noChangeArrowheads="1"/>
          </p:cNvSpPr>
          <p:nvPr/>
        </p:nvSpPr>
        <p:spPr bwMode="auto">
          <a:xfrm>
            <a:off x="395536" y="5445224"/>
            <a:ext cx="5544616" cy="1107996"/>
          </a:xfrm>
          <a:prstGeom prst="rect">
            <a:avLst/>
          </a:prstGeom>
          <a:solidFill>
            <a:srgbClr val="FFFF99">
              <a:alpha val="91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8000"/>
                </a:solidFill>
                <a:latin typeface="Book Antiqua" pitchFamily="18" charset="0"/>
              </a:rPr>
              <a:t>‘Own production’</a:t>
            </a:r>
            <a:r>
              <a:rPr lang="en-US" altLang="en-US" sz="2400" b="1" dirty="0" smtClean="0">
                <a:solidFill>
                  <a:srgbClr val="FFFFFF"/>
                </a:solidFill>
                <a:latin typeface="Book Antiqua" pitchFamily="18" charset="0"/>
              </a:rPr>
              <a:t> </a:t>
            </a:r>
            <a:r>
              <a:rPr lang="en-US" altLang="en-US" sz="2400" b="1" dirty="0" smtClean="0">
                <a:solidFill>
                  <a:srgbClr val="000000"/>
                </a:solidFill>
                <a:latin typeface="Book Antiqua" pitchFamily="18" charset="0"/>
              </a:rPr>
              <a:t>covers barely 1 to 4 months of the dietary needs of poorest households</a:t>
            </a:r>
            <a:endParaRPr lang="en-US" altLang="en-US" dirty="0">
              <a:solidFill>
                <a:srgbClr val="000000"/>
              </a:solidFill>
              <a:latin typeface="Book Antiqua" pitchFamily="18" charset="0"/>
            </a:endParaRPr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en-US" dirty="0">
                <a:solidFill>
                  <a:schemeClr val="tx2"/>
                </a:solidFill>
              </a:rPr>
              <a:t>Where is food coming from?</a:t>
            </a:r>
            <a:br>
              <a:rPr lang="en-US" altLang="en-US" dirty="0">
                <a:solidFill>
                  <a:schemeClr val="tx2"/>
                </a:solidFill>
              </a:rPr>
            </a:br>
            <a:r>
              <a:rPr lang="en-US" altLang="en-US" dirty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(Tessaoua,  Maradi Region, Niger)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 sz="3100" dirty="0">
              <a:latin typeface="Book Antiqua" pitchFamily="18" charset="0"/>
            </a:endParaRPr>
          </a:p>
          <a:p>
            <a:endParaRPr lang="en-US" altLang="en-US" sz="2000" dirty="0">
              <a:latin typeface="Book Antiqua" pitchFamily="18" charset="0"/>
            </a:endParaRPr>
          </a:p>
          <a:p>
            <a:endParaRPr lang="en-US" altLang="en-US" sz="2000" dirty="0">
              <a:latin typeface="Book Antiqua" pitchFamily="18" charset="0"/>
            </a:endParaRPr>
          </a:p>
        </p:txBody>
      </p:sp>
      <p:sp>
        <p:nvSpPr>
          <p:cNvPr id="236549" name="Rectangle 5"/>
          <p:cNvSpPr>
            <a:spLocks noChangeArrowheads="1"/>
          </p:cNvSpPr>
          <p:nvPr/>
        </p:nvSpPr>
        <p:spPr bwMode="auto">
          <a:xfrm>
            <a:off x="6227763" y="1773238"/>
            <a:ext cx="2411412" cy="1846659"/>
          </a:xfrm>
          <a:prstGeom prst="rect">
            <a:avLst/>
          </a:prstGeom>
          <a:solidFill>
            <a:srgbClr val="FF99CC">
              <a:alpha val="91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Book Antiqua" pitchFamily="18" charset="0"/>
              </a:rPr>
              <a:t>For </a:t>
            </a:r>
            <a:r>
              <a:rPr lang="en-US" altLang="en-US" sz="2400" b="1" dirty="0">
                <a:solidFill>
                  <a:srgbClr val="000000"/>
                </a:solidFill>
                <a:latin typeface="Book Antiqua" pitchFamily="18" charset="0"/>
              </a:rPr>
              <a:t>the poorest </a:t>
            </a:r>
            <a:r>
              <a:rPr lang="en-US" altLang="en-US" sz="2400" b="1" dirty="0" smtClean="0">
                <a:solidFill>
                  <a:srgbClr val="000000"/>
                </a:solidFill>
                <a:latin typeface="Book Antiqua" pitchFamily="18" charset="0"/>
              </a:rPr>
              <a:t>households,</a:t>
            </a:r>
            <a:endParaRPr lang="en-US" altLang="en-US" sz="2400" dirty="0">
              <a:solidFill>
                <a:srgbClr val="FF0000"/>
              </a:solidFill>
              <a:latin typeface="Book Antiqua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Book Antiqua" pitchFamily="18" charset="0"/>
              </a:rPr>
              <a:t>the </a:t>
            </a:r>
            <a:r>
              <a:rPr lang="en-US" altLang="en-US" sz="2400" b="1" dirty="0" smtClean="0">
                <a:solidFill>
                  <a:srgbClr val="FF0000"/>
                </a:solidFill>
                <a:latin typeface="Book Antiqua" pitchFamily="18" charset="0"/>
              </a:rPr>
              <a:t>market </a:t>
            </a:r>
            <a:r>
              <a:rPr lang="en-US" altLang="en-US" sz="2400" b="1" dirty="0" smtClean="0">
                <a:solidFill>
                  <a:srgbClr val="000000"/>
                </a:solidFill>
                <a:latin typeface="Book Antiqua" pitchFamily="18" charset="0"/>
              </a:rPr>
              <a:t>is the principal source of food</a:t>
            </a:r>
            <a:endParaRPr lang="en-US" altLang="en-US" dirty="0">
              <a:solidFill>
                <a:srgbClr val="FF0000"/>
              </a:solidFill>
              <a:latin typeface="Book Antiqua" pitchFamily="18" charset="0"/>
            </a:endParaRPr>
          </a:p>
        </p:txBody>
      </p:sp>
      <p:pic>
        <p:nvPicPr>
          <p:cNvPr id="7" name="Image 6" descr="Ch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1700808"/>
            <a:ext cx="5400600" cy="365717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943600" y="6172200"/>
            <a:ext cx="3200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Source: Save the Children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58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208"/>
            <a:ext cx="7620000" cy="838944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WFP Niger study – Coping Strategy Index (CSI) trends 2007-2011</a:t>
            </a:r>
            <a:endParaRPr lang="en-US" sz="2800" b="1" dirty="0">
              <a:solidFill>
                <a:schemeClr val="tx2"/>
              </a:solidFill>
            </a:endParaRPr>
          </a:p>
        </p:txBody>
      </p:sp>
      <p:pic>
        <p:nvPicPr>
          <p:cNvPr id="1026" name="Chart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269" y="1066800"/>
            <a:ext cx="6297270" cy="4586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4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862" y="5727631"/>
            <a:ext cx="7580341" cy="703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40269" y="6431104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Source</a:t>
            </a:r>
            <a:r>
              <a:rPr lang="en-US" dirty="0" smtClean="0"/>
              <a:t>: data from Niger Annual Household surveys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34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2177</TotalTime>
  <Words>530</Words>
  <Application>Microsoft Office PowerPoint</Application>
  <PresentationFormat>On-screen Show (4:3)</PresentationFormat>
  <Paragraphs>125</Paragraphs>
  <Slides>14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Inter-Agency Standing Committee Principals Meeting 17 December 2013</vt:lpstr>
      <vt:lpstr>PowerPoint Presentation</vt:lpstr>
      <vt:lpstr>PowerPoint Presentation</vt:lpstr>
      <vt:lpstr>PowerPoint Presentation</vt:lpstr>
      <vt:lpstr>PowerPoint Presentation</vt:lpstr>
      <vt:lpstr>Number of people affected by drought in 6 Sahel countries (1965-2011)</vt:lpstr>
      <vt:lpstr>Sahel humanitarian needs 2004 - 2013</vt:lpstr>
      <vt:lpstr>Where is food coming from?  (Tessaoua,  Maradi Region, Niger)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Leszek</dc:creator>
  <cp:lastModifiedBy>OCHA</cp:lastModifiedBy>
  <cp:revision>83</cp:revision>
  <cp:lastPrinted>2013-12-13T10:45:49Z</cp:lastPrinted>
  <dcterms:created xsi:type="dcterms:W3CDTF">2013-12-16T08:41:48Z</dcterms:created>
  <dcterms:modified xsi:type="dcterms:W3CDTF">2014-01-10T13:31:59Z</dcterms:modified>
</cp:coreProperties>
</file>