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08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DC0-5E3E-42AE-9CE7-2C701F993E84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C9FE-9DDC-4D63-B13B-029DC29963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535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DC0-5E3E-42AE-9CE7-2C701F993E84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C9FE-9DDC-4D63-B13B-029DC29963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655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DC0-5E3E-42AE-9CE7-2C701F993E84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C9FE-9DDC-4D63-B13B-029DC29963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637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DC0-5E3E-42AE-9CE7-2C701F993E84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C9FE-9DDC-4D63-B13B-029DC29963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017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DC0-5E3E-42AE-9CE7-2C701F993E84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C9FE-9DDC-4D63-B13B-029DC29963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450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DC0-5E3E-42AE-9CE7-2C701F993E84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C9FE-9DDC-4D63-B13B-029DC29963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855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DC0-5E3E-42AE-9CE7-2C701F993E84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C9FE-9DDC-4D63-B13B-029DC29963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48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DC0-5E3E-42AE-9CE7-2C701F993E84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C9FE-9DDC-4D63-B13B-029DC29963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57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DC0-5E3E-42AE-9CE7-2C701F993E84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C9FE-9DDC-4D63-B13B-029DC29963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465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DC0-5E3E-42AE-9CE7-2C701F993E84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C9FE-9DDC-4D63-B13B-029DC29963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702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8DC0-5E3E-42AE-9CE7-2C701F993E84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C9FE-9DDC-4D63-B13B-029DC29963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884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78DC0-5E3E-42AE-9CE7-2C701F993E84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0C9FE-9DDC-4D63-B13B-029DC29963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722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arina.angeloni@wfp.org" TargetMode="External"/><Relationship Id="rId2" Type="http://schemas.openxmlformats.org/officeDocument/2006/relationships/hyperlink" Target="http://foodsecuritycluster.net/working-group/food-security-and-livelihoods-urban-settings-working-grou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749733"/>
            <a:ext cx="9144000" cy="276023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4900" b="1" dirty="0" err="1" smtClean="0">
                <a:solidFill>
                  <a:schemeClr val="accent5"/>
                </a:solidFill>
              </a:rPr>
              <a:t>gFSC</a:t>
            </a:r>
            <a:r>
              <a:rPr lang="it-IT" sz="4900" b="1" dirty="0" smtClean="0">
                <a:solidFill>
                  <a:schemeClr val="accent5"/>
                </a:solidFill>
              </a:rPr>
              <a:t> </a:t>
            </a:r>
            <a:r>
              <a:rPr lang="it-IT" sz="4900" b="1" dirty="0" err="1" smtClean="0">
                <a:solidFill>
                  <a:schemeClr val="accent5"/>
                </a:solidFill>
              </a:rPr>
              <a:t>Food</a:t>
            </a:r>
            <a:r>
              <a:rPr lang="it-IT" sz="4900" b="1" dirty="0" smtClean="0">
                <a:solidFill>
                  <a:schemeClr val="accent5"/>
                </a:solidFill>
              </a:rPr>
              <a:t> Security &amp; </a:t>
            </a:r>
            <a:r>
              <a:rPr lang="it-IT" sz="4900" b="1" dirty="0" err="1">
                <a:solidFill>
                  <a:schemeClr val="accent5"/>
                </a:solidFill>
              </a:rPr>
              <a:t>L</a:t>
            </a:r>
            <a:r>
              <a:rPr lang="it-IT" sz="4900" b="1" smtClean="0">
                <a:solidFill>
                  <a:schemeClr val="accent5"/>
                </a:solidFill>
              </a:rPr>
              <a:t>ivelihoods</a:t>
            </a:r>
            <a:r>
              <a:rPr lang="it-IT" sz="4900" b="1" dirty="0" smtClean="0">
                <a:solidFill>
                  <a:schemeClr val="accent5"/>
                </a:solidFill>
              </a:rPr>
              <a:t> in Urban </a:t>
            </a:r>
            <a:r>
              <a:rPr lang="it-IT" sz="4900" b="1" dirty="0" err="1" smtClean="0">
                <a:solidFill>
                  <a:schemeClr val="accent5"/>
                </a:solidFill>
              </a:rPr>
              <a:t>Settings</a:t>
            </a:r>
            <a:r>
              <a:rPr lang="it-IT" sz="4900" b="1" dirty="0" smtClean="0">
                <a:solidFill>
                  <a:schemeClr val="accent5"/>
                </a:solidFill>
              </a:rPr>
              <a:t> </a:t>
            </a:r>
            <a:r>
              <a:rPr lang="it-IT" sz="4900" b="1" dirty="0" err="1" smtClean="0">
                <a:solidFill>
                  <a:schemeClr val="accent5"/>
                </a:solidFill>
              </a:rPr>
              <a:t>Working</a:t>
            </a:r>
            <a:r>
              <a:rPr lang="it-IT" sz="4900" b="1" dirty="0" smtClean="0">
                <a:solidFill>
                  <a:schemeClr val="accent5"/>
                </a:solidFill>
              </a:rPr>
              <a:t> </a:t>
            </a:r>
            <a:r>
              <a:rPr lang="it-IT" sz="4900" b="1" dirty="0" err="1" smtClean="0">
                <a:solidFill>
                  <a:schemeClr val="accent5"/>
                </a:solidFill>
              </a:rPr>
              <a:t>Ggroup</a:t>
            </a:r>
            <a:endParaRPr lang="it-IT" sz="4900" b="1" dirty="0">
              <a:solidFill>
                <a:schemeClr val="accent5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t-IT" sz="2800" b="1" dirty="0" smtClean="0">
              <a:solidFill>
                <a:schemeClr val="tx2"/>
              </a:solidFill>
            </a:endParaRPr>
          </a:p>
          <a:p>
            <a:r>
              <a:rPr lang="it-IT" sz="2800" b="1" dirty="0" err="1" smtClean="0">
                <a:solidFill>
                  <a:schemeClr val="tx2"/>
                </a:solidFill>
              </a:rPr>
              <a:t>Lessons</a:t>
            </a:r>
            <a:r>
              <a:rPr lang="it-IT" sz="2800" b="1" dirty="0" smtClean="0">
                <a:solidFill>
                  <a:schemeClr val="tx2"/>
                </a:solidFill>
              </a:rPr>
              <a:t> </a:t>
            </a:r>
            <a:r>
              <a:rPr lang="it-IT" sz="2800" b="1" dirty="0" err="1" smtClean="0">
                <a:solidFill>
                  <a:schemeClr val="tx2"/>
                </a:solidFill>
              </a:rPr>
              <a:t>Learned</a:t>
            </a:r>
            <a:r>
              <a:rPr lang="it-IT" sz="2800" b="1" dirty="0" smtClean="0">
                <a:solidFill>
                  <a:schemeClr val="tx2"/>
                </a:solidFill>
              </a:rPr>
              <a:t> in the Urban </a:t>
            </a:r>
            <a:r>
              <a:rPr lang="it-IT" sz="2800" b="1" dirty="0" err="1" smtClean="0">
                <a:solidFill>
                  <a:schemeClr val="tx2"/>
                </a:solidFill>
              </a:rPr>
              <a:t>Response</a:t>
            </a:r>
            <a:r>
              <a:rPr lang="it-IT" sz="2800" b="1" dirty="0" smtClean="0">
                <a:solidFill>
                  <a:schemeClr val="tx2"/>
                </a:solidFill>
              </a:rPr>
              <a:t> – the Philippines </a:t>
            </a:r>
            <a:r>
              <a:rPr lang="it-IT" sz="2800" b="1" dirty="0" err="1" smtClean="0">
                <a:solidFill>
                  <a:schemeClr val="tx2"/>
                </a:solidFill>
              </a:rPr>
              <a:t>Typhoon</a:t>
            </a:r>
            <a:r>
              <a:rPr lang="it-IT" sz="2800" b="1" dirty="0" smtClean="0">
                <a:solidFill>
                  <a:schemeClr val="tx2"/>
                </a:solidFill>
              </a:rPr>
              <a:t> Yolanda L3 Emergency </a:t>
            </a:r>
            <a:endParaRPr lang="it-IT" sz="2800" b="1" dirty="0">
              <a:solidFill>
                <a:schemeClr val="tx2"/>
              </a:solidFill>
            </a:endParaRPr>
          </a:p>
        </p:txBody>
      </p:sp>
      <p:pic>
        <p:nvPicPr>
          <p:cNvPr id="5" name="Picture 1" descr="C:\Users\marina.angeloni\AppData\Local\Microsoft\Windows\Temporary Internet Files\Content.Outlook\325WC15P\FSC_global_final_emai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982" y="657658"/>
            <a:ext cx="5933208" cy="12809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071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Background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Global Food Security Cluster (</a:t>
            </a:r>
            <a:r>
              <a:rPr lang="en-US" dirty="0" err="1" smtClean="0"/>
              <a:t>gFSC</a:t>
            </a:r>
            <a:r>
              <a:rPr lang="en-US" dirty="0" smtClean="0"/>
              <a:t>) Urban Working Group has launched an </a:t>
            </a:r>
            <a:r>
              <a:rPr lang="en-US" i="1" dirty="0" smtClean="0"/>
              <a:t>Lessons Learned in the Urban Response </a:t>
            </a:r>
            <a:r>
              <a:rPr lang="en-US" dirty="0" smtClean="0"/>
              <a:t>exercise with the aim to capture experiences, input and suggestions on food security responses to emergencies affecting urban population and inform/facilitate the development of specific urban FS tools and guidance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Philippines Urban LLs as part of a greater Lessons Learned exercise conducted for the </a:t>
            </a:r>
            <a:r>
              <a:rPr lang="en-US" dirty="0" err="1" smtClean="0"/>
              <a:t>gFSC</a:t>
            </a:r>
            <a:r>
              <a:rPr lang="en-US" dirty="0" smtClean="0"/>
              <a:t> on the recent Philippines L3 Emergency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Methodology: questionnaires &amp; face to face interviews during the mission to Cluster Lead Agencies, national and global partners (the Philippines was a unique case as many of the </a:t>
            </a:r>
            <a:r>
              <a:rPr lang="en-US" dirty="0" err="1" smtClean="0"/>
              <a:t>gFSC</a:t>
            </a:r>
            <a:r>
              <a:rPr lang="en-US" dirty="0" smtClean="0"/>
              <a:t> global partners were directly involved in the response)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Idea to conduct other similar exercises in other humanitarian crises that involve urban settings and where a FS country-cluster is active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53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776845"/>
            <a:ext cx="10515600" cy="440011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accent5"/>
                </a:solidFill>
              </a:rPr>
              <a:t>Gaps and Needs: </a:t>
            </a:r>
            <a:r>
              <a:rPr lang="en-GB" i="1" dirty="0"/>
              <a:t>Did you identify any specific gap/need while working in the urban settings in the Philippines – in terms of tools, guidance and preparedness? And specific needs of the urban affected population that were or should have been taken into </a:t>
            </a:r>
            <a:r>
              <a:rPr lang="en-GB" i="1" dirty="0" smtClean="0"/>
              <a:t>consideration?</a:t>
            </a:r>
            <a:endParaRPr lang="it-IT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accent5"/>
                </a:solidFill>
              </a:rPr>
              <a:t>Coordination</a:t>
            </a:r>
            <a:r>
              <a:rPr lang="en-GB" b="1" dirty="0">
                <a:solidFill>
                  <a:schemeClr val="accent5"/>
                </a:solidFill>
              </a:rPr>
              <a:t>: </a:t>
            </a:r>
            <a:r>
              <a:rPr lang="en-GB" i="1" dirty="0"/>
              <a:t>Any specific gap/aspect to be taken into account in terms of coordination in the urban response? </a:t>
            </a:r>
            <a:endParaRPr lang="it-IT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accent5"/>
                </a:solidFill>
              </a:rPr>
              <a:t>Tools </a:t>
            </a:r>
            <a:r>
              <a:rPr lang="en-GB" b="1" dirty="0">
                <a:solidFill>
                  <a:schemeClr val="accent5"/>
                </a:solidFill>
              </a:rPr>
              <a:t>and Indicators: </a:t>
            </a:r>
            <a:r>
              <a:rPr lang="en-GB" i="1" dirty="0"/>
              <a:t>Which tools and indicators did you use while working in an urban area? Anything specific to urban </a:t>
            </a:r>
            <a:r>
              <a:rPr lang="en-GB" i="1" dirty="0" smtClean="0"/>
              <a:t>settings?</a:t>
            </a:r>
            <a:endParaRPr lang="it-IT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accent5"/>
                </a:solidFill>
              </a:rPr>
              <a:t>Stakeholders </a:t>
            </a:r>
            <a:r>
              <a:rPr lang="en-GB" b="1" dirty="0">
                <a:solidFill>
                  <a:schemeClr val="accent5"/>
                </a:solidFill>
              </a:rPr>
              <a:t>Involved: </a:t>
            </a:r>
            <a:r>
              <a:rPr lang="en-GB" i="1" dirty="0"/>
              <a:t>Which actors did you come across in urban settings different from other rural areas? Any particular urban stakeholder that should have been consulted in Cluster </a:t>
            </a:r>
            <a:r>
              <a:rPr lang="en-GB" i="1" dirty="0" smtClean="0"/>
              <a:t>activities?</a:t>
            </a:r>
            <a:endParaRPr lang="it-IT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chemeClr val="accent5"/>
                </a:solidFill>
              </a:rPr>
              <a:t>Other </a:t>
            </a:r>
            <a:r>
              <a:rPr lang="en-GB" b="1" dirty="0">
                <a:solidFill>
                  <a:schemeClr val="accent5"/>
                </a:solidFill>
              </a:rPr>
              <a:t>Comments: </a:t>
            </a:r>
            <a:r>
              <a:rPr lang="en-GB" i="1" dirty="0"/>
              <a:t>Please provide any other comment and suggestion  you might have on the</a:t>
            </a:r>
            <a:r>
              <a:rPr lang="en-GB" b="1" i="1" dirty="0"/>
              <a:t> </a:t>
            </a:r>
            <a:r>
              <a:rPr lang="en-GB" i="1" dirty="0"/>
              <a:t>your Philippines experience and how the </a:t>
            </a:r>
            <a:r>
              <a:rPr lang="en-GB" i="1" dirty="0" err="1"/>
              <a:t>gFSC</a:t>
            </a:r>
            <a:r>
              <a:rPr lang="en-GB" i="1" dirty="0"/>
              <a:t> Urban WG could assist in strengthening the humanitarian urban response 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38200" y="365124"/>
            <a:ext cx="10515600" cy="13255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Questions/Areas of Focus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03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chemeClr val="accent5"/>
                </a:solidFill>
              </a:rPr>
              <a:t>Gaps &amp; Needs</a:t>
            </a:r>
            <a:r>
              <a:rPr lang="en-US" dirty="0" smtClean="0">
                <a:solidFill>
                  <a:schemeClr val="accent5"/>
                </a:solidFill>
              </a:rPr>
              <a:t>: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i="1" dirty="0" smtClean="0"/>
              <a:t>Difficulty in identifying/defining urban livelihoods </a:t>
            </a:r>
            <a:r>
              <a:rPr lang="en-US" dirty="0" smtClean="0"/>
              <a:t>– due to high diversity of livelihoods in urban areas; some urban livelihoods were depending on agricultural activities; people recurring to different jobs depending on needs; high unemployment rate in </a:t>
            </a:r>
            <a:r>
              <a:rPr lang="en-US" dirty="0" err="1" smtClean="0"/>
              <a:t>Tacloban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i="1" dirty="0" smtClean="0"/>
              <a:t>Assessments</a:t>
            </a:r>
            <a:r>
              <a:rPr lang="en-US" dirty="0" smtClean="0"/>
              <a:t> – conducting damage and needs assessments on livelihoods was therefore difficult – important to conduct market assessments  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i="1" dirty="0" smtClean="0"/>
              <a:t>Targeting was the biggest challenge </a:t>
            </a:r>
            <a:r>
              <a:rPr lang="en-US" dirty="0" smtClean="0"/>
              <a:t>– existing social protection systems were not enough to ensure targeting of vulnerable HHs; several targeting methods were used i.e. community-based: challenging as the information kept by municipalities was not matching vulnerabilities; use of micro-level/smallest geographical unit: difficult to think of a broader targeting method due to small administrative units and high differences in income levels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Main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Findings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21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i="1" dirty="0" smtClean="0"/>
              <a:t>Other gaps/needs included</a:t>
            </a:r>
            <a:r>
              <a:rPr lang="en-US" dirty="0" smtClean="0"/>
              <a:t>: need to liaise with the Government to establish standardized work norms and wage rates earlier; access to credit sources for small businesses was difficult; only a few agencies applying </a:t>
            </a:r>
            <a:r>
              <a:rPr lang="en-US" dirty="0" err="1" smtClean="0"/>
              <a:t>programmes</a:t>
            </a:r>
            <a:r>
              <a:rPr lang="en-US" dirty="0" smtClean="0"/>
              <a:t> targeting small business rehabilitation 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5"/>
                </a:solidFill>
              </a:rPr>
              <a:t>Coordination</a:t>
            </a:r>
            <a:r>
              <a:rPr lang="en-US" dirty="0" smtClean="0">
                <a:solidFill>
                  <a:schemeClr val="accent5"/>
                </a:solidFill>
              </a:rPr>
              <a:t>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i="1" dirty="0" smtClean="0"/>
              <a:t>Coordination between Food Security and Agriculture Cluster (FSAC) and Early Recovery and Livelihoods Cluster (ERL) </a:t>
            </a:r>
            <a:r>
              <a:rPr lang="en-US" dirty="0" smtClean="0"/>
              <a:t>on non.ag/urban livelihoods activities was not clear - difficulty for partners to understand which activity to report to which cluster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i="1" dirty="0"/>
              <a:t>R</a:t>
            </a:r>
            <a:r>
              <a:rPr lang="en-US" i="1" dirty="0" smtClean="0"/>
              <a:t>eporting lines on cash activities </a:t>
            </a:r>
            <a:r>
              <a:rPr lang="en-US" dirty="0" smtClean="0"/>
              <a:t>especially CFW and CFA also created confusion and should have been clearly established earlier on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i="1" dirty="0" smtClean="0"/>
              <a:t>Poor communication between FSAC, ERL and Shelter Cluster on cash activities</a:t>
            </a:r>
            <a:r>
              <a:rPr lang="en-US" dirty="0" smtClean="0"/>
              <a:t> – intended use of cash and cash values not properly coordinated; more coordination needed for unconditional cash distribution at the early stage of the emergency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i="1" dirty="0" smtClean="0"/>
              <a:t>Confusion on the use of work-based recovery activities </a:t>
            </a:r>
            <a:r>
              <a:rPr lang="en-US" dirty="0" smtClean="0"/>
              <a:t>– poor inter-cluster coordination on support to the government to set proper requirements/wages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38200" y="365124"/>
            <a:ext cx="10515600" cy="13255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Main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Findings cont’d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80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i="1" dirty="0">
                <a:solidFill>
                  <a:schemeClr val="accent5"/>
                </a:solidFill>
              </a:rPr>
              <a:t>Tools &amp; Indicators</a:t>
            </a:r>
            <a:r>
              <a:rPr lang="en-US" dirty="0" smtClean="0">
                <a:solidFill>
                  <a:schemeClr val="accent5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i="1" dirty="0" smtClean="0"/>
              <a:t>Highlight on difficulties faced more than tools used </a:t>
            </a:r>
            <a:r>
              <a:rPr lang="en-US" sz="2200" dirty="0" smtClean="0"/>
              <a:t>– particularly in vulnerability targeting and livelihoods analysis: i.e. secondary data gathering and analysis conducted in a non-coherent way among agencies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i="1" dirty="0" smtClean="0"/>
              <a:t>Partners’ specific urban activities </a:t>
            </a:r>
            <a:r>
              <a:rPr lang="en-US" sz="2200" dirty="0" smtClean="0"/>
              <a:t>include: setting community committees to identify needs and type of assistance; organizing specific vocational trainings;  assess assets/shelter needs  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5"/>
                </a:solidFill>
              </a:rPr>
              <a:t>Stakeholders Involved: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i="1" dirty="0" smtClean="0"/>
              <a:t>Mayor’s Office </a:t>
            </a:r>
            <a:r>
              <a:rPr lang="en-US" sz="2200" dirty="0" smtClean="0"/>
              <a:t>as a key stakeholder for the urban response – important to consult to identify needs and design </a:t>
            </a:r>
            <a:r>
              <a:rPr lang="en-US" sz="2200" dirty="0" err="1" smtClean="0"/>
              <a:t>programmes</a:t>
            </a:r>
            <a:r>
              <a:rPr lang="en-US" sz="2200" dirty="0" smtClean="0"/>
              <a:t> and cash interventions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i="1" dirty="0" smtClean="0"/>
              <a:t>National NGOs/civil society organizations </a:t>
            </a:r>
            <a:r>
              <a:rPr lang="en-US" sz="2200" dirty="0" smtClean="0"/>
              <a:t>– strong impact on the affected population;  strong involvement/participation in FSAC activities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i="1" dirty="0" smtClean="0"/>
              <a:t>Private sector </a:t>
            </a:r>
            <a:r>
              <a:rPr lang="en-US" sz="2200" dirty="0" smtClean="0"/>
              <a:t>was also a significant player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i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38200" y="365124"/>
            <a:ext cx="10515600" cy="13255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Main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Findings cont’d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72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dirty="0" err="1" smtClean="0">
                <a:solidFill>
                  <a:schemeClr val="accent5"/>
                </a:solidFill>
              </a:rPr>
              <a:t>gFSC</a:t>
            </a:r>
            <a:r>
              <a:rPr lang="en-US" b="1" i="1" dirty="0" smtClean="0">
                <a:solidFill>
                  <a:schemeClr val="accent5"/>
                </a:solidFill>
              </a:rPr>
              <a:t>/WFP Joint Proposal “Adapting to an Urban World</a:t>
            </a:r>
            <a:r>
              <a:rPr lang="en-US" i="1" dirty="0" smtClean="0">
                <a:solidFill>
                  <a:schemeClr val="accent5"/>
                </a:solidFill>
              </a:rPr>
              <a:t>”:</a:t>
            </a:r>
            <a:endParaRPr lang="en-US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proposal received approx. 25% of funding from WFP to cover the Phase I of the project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 work plan is now being finalized for the Phase I and includes: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Desk Review</a:t>
            </a:r>
            <a:r>
              <a:rPr lang="en-US" dirty="0" smtClean="0"/>
              <a:t>: to identify </a:t>
            </a:r>
            <a:r>
              <a:rPr lang="en-GB" dirty="0" smtClean="0"/>
              <a:t>achievements </a:t>
            </a:r>
            <a:r>
              <a:rPr lang="en-GB" dirty="0"/>
              <a:t>and gaps </a:t>
            </a:r>
            <a:r>
              <a:rPr lang="en-GB" dirty="0" smtClean="0"/>
              <a:t>to </a:t>
            </a:r>
            <a:r>
              <a:rPr lang="en-GB" dirty="0"/>
              <a:t>be </a:t>
            </a:r>
            <a:r>
              <a:rPr lang="en-GB" dirty="0" smtClean="0"/>
              <a:t>addressed;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Urban Assessment</a:t>
            </a:r>
            <a:r>
              <a:rPr lang="en-US" dirty="0" smtClean="0"/>
              <a:t>: conduct a </a:t>
            </a:r>
            <a:r>
              <a:rPr lang="en-GB" dirty="0" smtClean="0"/>
              <a:t>a </a:t>
            </a:r>
            <a:r>
              <a:rPr lang="en-GB" dirty="0"/>
              <a:t>food security assessment in </a:t>
            </a:r>
            <a:r>
              <a:rPr lang="en-GB" dirty="0" smtClean="0"/>
              <a:t>one </a:t>
            </a:r>
            <a:r>
              <a:rPr lang="en-GB" dirty="0"/>
              <a:t>urban </a:t>
            </a:r>
            <a:r>
              <a:rPr lang="en-GB" dirty="0" smtClean="0"/>
              <a:t>setting </a:t>
            </a:r>
            <a:r>
              <a:rPr lang="en-GB" dirty="0"/>
              <a:t>The assessment will try to address the gaps highlighted by the desk review. Sampling, data collection, data analysis and suggestions for targeting will be realized in such a way so to derive lessons learned and suggested </a:t>
            </a:r>
            <a:r>
              <a:rPr lang="en-GB" dirty="0" smtClean="0"/>
              <a:t>solutions;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Workshop</a:t>
            </a:r>
            <a:r>
              <a:rPr lang="en-US" dirty="0" smtClean="0"/>
              <a:t>: to share main findings of the Phase 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Next steps include fundraising for Phase II and III in order to conduct other two urban assessments, compare results and develop ad-hoc tools 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38200" y="365124"/>
            <a:ext cx="10515600" cy="13255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 smtClean="0">
                <a:solidFill>
                  <a:schemeClr val="accent5"/>
                </a:solidFill>
              </a:rPr>
              <a:t> </a:t>
            </a:r>
            <a:r>
              <a:rPr lang="en-US" b="1" dirty="0" smtClean="0">
                <a:solidFill>
                  <a:schemeClr val="accent5"/>
                </a:solidFill>
              </a:rPr>
              <a:t>Update on </a:t>
            </a:r>
            <a:r>
              <a:rPr lang="en-US" b="1" dirty="0" err="1" smtClean="0">
                <a:solidFill>
                  <a:schemeClr val="accent5"/>
                </a:solidFill>
              </a:rPr>
              <a:t>gFSC</a:t>
            </a:r>
            <a:r>
              <a:rPr lang="en-US" b="1" dirty="0" smtClean="0">
                <a:solidFill>
                  <a:schemeClr val="accent5"/>
                </a:solidFill>
              </a:rPr>
              <a:t> Urban WG Activities</a:t>
            </a:r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9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i="1" dirty="0">
                <a:solidFill>
                  <a:schemeClr val="accent5"/>
                </a:solidFill>
              </a:rPr>
              <a:t>Mapping &amp; Case Studies</a:t>
            </a:r>
            <a:r>
              <a:rPr lang="en-US" dirty="0" smtClean="0">
                <a:solidFill>
                  <a:schemeClr val="accent5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interactive urban mapping is now on the </a:t>
            </a:r>
            <a:r>
              <a:rPr lang="en-US" dirty="0" err="1" smtClean="0"/>
              <a:t>gFSC</a:t>
            </a:r>
            <a:r>
              <a:rPr lang="en-US" dirty="0" smtClean="0"/>
              <a:t> website/Urban WG page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Version II of the mapping now available – next steps include reaching Version III with more detailed information on geographic location and activities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Idea to link up with other mapping exercises i.e. Food for Cities, </a:t>
            </a:r>
            <a:r>
              <a:rPr lang="en-US" dirty="0" err="1" smtClean="0"/>
              <a:t>CaLP</a:t>
            </a:r>
            <a:r>
              <a:rPr lang="en-US" dirty="0" smtClean="0"/>
              <a:t> Cash Atlas and IM Tool of the </a:t>
            </a:r>
            <a:r>
              <a:rPr lang="en-US" dirty="0" err="1" smtClean="0"/>
              <a:t>gFSC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WG continues in the collection of urban food security case studies with an ad-hoc format – this will also help in the desk review phase of the </a:t>
            </a:r>
            <a:r>
              <a:rPr lang="en-US" dirty="0" err="1" smtClean="0"/>
              <a:t>gFSC</a:t>
            </a:r>
            <a:r>
              <a:rPr lang="en-US" dirty="0" smtClean="0"/>
              <a:t>/WFP Urban Proposal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5"/>
                </a:solidFill>
              </a:rPr>
              <a:t>Country-Level </a:t>
            </a:r>
            <a:r>
              <a:rPr lang="en-US" b="1" i="1" dirty="0">
                <a:solidFill>
                  <a:schemeClr val="accent5"/>
                </a:solidFill>
              </a:rPr>
              <a:t>Outreach</a:t>
            </a:r>
            <a:r>
              <a:rPr lang="en-US" dirty="0" smtClean="0">
                <a:solidFill>
                  <a:schemeClr val="accent5"/>
                </a:solidFill>
              </a:rPr>
              <a:t>: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Several Urban WGs were formed at country-cluster level i.e. Somalia</a:t>
            </a:r>
            <a:r>
              <a:rPr lang="en-US" dirty="0"/>
              <a:t>, South Sudan, </a:t>
            </a:r>
            <a:r>
              <a:rPr lang="en-US" dirty="0" err="1"/>
              <a:t>OpT</a:t>
            </a:r>
            <a:r>
              <a:rPr lang="en-US" dirty="0"/>
              <a:t>, Yemen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Being the support to country-level the overall goal of the Urban WG, discussions took place at the last face to face WG meeting (May 6</a:t>
            </a:r>
            <a:r>
              <a:rPr lang="en-US" baseline="30000" dirty="0" smtClean="0"/>
              <a:t>th</a:t>
            </a:r>
            <a:r>
              <a:rPr lang="en-US" dirty="0" smtClean="0"/>
              <a:t>) with Country Clusters Coordinators (where there is an urban WG/hub or interest in having one) on how the global level WG could be of support for in-country efforts – a concept note will soon be produced and shared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38200" y="365124"/>
            <a:ext cx="10515600" cy="13255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 smtClean="0">
                <a:solidFill>
                  <a:schemeClr val="accent5"/>
                </a:solidFill>
              </a:rPr>
              <a:t> </a:t>
            </a:r>
            <a:r>
              <a:rPr lang="en-US" b="1" dirty="0" smtClean="0">
                <a:solidFill>
                  <a:schemeClr val="accent5"/>
                </a:solidFill>
              </a:rPr>
              <a:t>Update on </a:t>
            </a:r>
            <a:r>
              <a:rPr lang="en-US" b="1" dirty="0" err="1" smtClean="0">
                <a:solidFill>
                  <a:schemeClr val="accent5"/>
                </a:solidFill>
              </a:rPr>
              <a:t>gFSC</a:t>
            </a:r>
            <a:r>
              <a:rPr lang="en-US" b="1" dirty="0" smtClean="0">
                <a:solidFill>
                  <a:schemeClr val="accent5"/>
                </a:solidFill>
              </a:rPr>
              <a:t> Urban WG Activities cont’d</a:t>
            </a:r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48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en-US" dirty="0" smtClean="0"/>
              <a:t>For more information on the </a:t>
            </a:r>
            <a:r>
              <a:rPr lang="en-US" dirty="0" err="1" smtClean="0"/>
              <a:t>gFSC</a:t>
            </a:r>
            <a:r>
              <a:rPr lang="en-US" dirty="0" smtClean="0"/>
              <a:t> Urban WG please visit the website </a:t>
            </a:r>
            <a:r>
              <a:rPr lang="en-US" dirty="0"/>
              <a:t>at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foodsecuritycluster.net/working-group/food-security-and-livelihoods-urban-settings-working-group</a:t>
            </a:r>
            <a:r>
              <a:rPr lang="en-US" dirty="0" smtClean="0"/>
              <a:t> and/or write to Marina </a:t>
            </a:r>
            <a:r>
              <a:rPr lang="en-US" dirty="0" err="1" smtClean="0"/>
              <a:t>Angeloni</a:t>
            </a:r>
            <a:r>
              <a:rPr lang="en-US" dirty="0" smtClean="0"/>
              <a:t> at </a:t>
            </a:r>
            <a:r>
              <a:rPr lang="en-US" dirty="0" smtClean="0">
                <a:hlinkClick r:id="rId3"/>
              </a:rPr>
              <a:t>marina.angeloni@wfp.org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38200" y="365124"/>
            <a:ext cx="10515600" cy="13255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 smtClean="0">
                <a:solidFill>
                  <a:schemeClr val="accent5"/>
                </a:solidFill>
              </a:rPr>
              <a:t> </a:t>
            </a:r>
            <a:r>
              <a:rPr lang="en-US" b="1" dirty="0">
                <a:solidFill>
                  <a:schemeClr val="accent5"/>
                </a:solidFill>
              </a:rPr>
              <a:t>T</a:t>
            </a:r>
            <a:r>
              <a:rPr lang="en-US" b="1" dirty="0" smtClean="0">
                <a:solidFill>
                  <a:schemeClr val="accent5"/>
                </a:solidFill>
              </a:rPr>
              <a:t>hank you!</a:t>
            </a:r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04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1078</Words>
  <Application>Microsoft Office PowerPoint</Application>
  <PresentationFormat>Custom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Tema di Office</vt:lpstr>
      <vt:lpstr>          gFSC Food Security &amp; Livelihoods in Urban Settings Working Ggroup</vt:lpstr>
      <vt:lpstr>Background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gFSC Urban WG</dc:title>
  <dc:creator>marina</dc:creator>
  <cp:lastModifiedBy>OCHA</cp:lastModifiedBy>
  <cp:revision>142</cp:revision>
  <dcterms:created xsi:type="dcterms:W3CDTF">2014-05-16T17:07:26Z</dcterms:created>
  <dcterms:modified xsi:type="dcterms:W3CDTF">2014-05-27T15:09:08Z</dcterms:modified>
</cp:coreProperties>
</file>