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4" r:id="rId4"/>
    <p:sldId id="267" r:id="rId5"/>
    <p:sldId id="269" r:id="rId6"/>
    <p:sldId id="265" r:id="rId7"/>
    <p:sldId id="266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41" autoAdjust="0"/>
  </p:normalViewPr>
  <p:slideViewPr>
    <p:cSldViewPr snapToGrid="0" snapToObjects="1">
      <p:cViewPr varScale="1">
        <p:scale>
          <a:sx n="76" d="100"/>
          <a:sy n="76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:Dropbox:Jobs:CERF%20reform%20study:Funding:CERF%20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2"/>
          <c:tx>
            <c:strRef>
              <c:f>Sheet1!$B$1</c:f>
              <c:strCache>
                <c:ptCount val="1"/>
                <c:pt idx="0">
                  <c:v>Revised humanitarian requirements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Sheet1!$B$2:$B$8</c:f>
              <c:numCache>
                <c:formatCode>#,##0</c:formatCode>
                <c:ptCount val="7"/>
                <c:pt idx="0">
                  <c:v>5142260041</c:v>
                </c:pt>
                <c:pt idx="1">
                  <c:v>7129227308</c:v>
                </c:pt>
                <c:pt idx="2">
                  <c:v>9750916059</c:v>
                </c:pt>
                <c:pt idx="3">
                  <c:v>11254589066</c:v>
                </c:pt>
                <c:pt idx="4">
                  <c:v>8917363975</c:v>
                </c:pt>
                <c:pt idx="5">
                  <c:v>9221907338</c:v>
                </c:pt>
                <c:pt idx="6">
                  <c:v>12839576539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Total CERF allocations as % of appeal requirements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Sheet1!$F$2:$F$8</c:f>
              <c:numCache>
                <c:formatCode>General</c:formatCode>
                <c:ptCount val="7"/>
                <c:pt idx="0">
                  <c:v>6864378506.4466801</c:v>
                </c:pt>
                <c:pt idx="1">
                  <c:v>6015020653.3434296</c:v>
                </c:pt>
                <c:pt idx="2">
                  <c:v>4075433596.1410599</c:v>
                </c:pt>
                <c:pt idx="3">
                  <c:v>3689373193.1482701</c:v>
                </c:pt>
                <c:pt idx="4">
                  <c:v>4787929002.3036203</c:v>
                </c:pt>
                <c:pt idx="5">
                  <c:v>5307761887.6417303</c:v>
                </c:pt>
                <c:pt idx="6">
                  <c:v>3754047530.5857701</c:v>
                </c:pt>
              </c:numCache>
            </c:numRef>
          </c:val>
          <c:smooth val="0"/>
        </c:ser>
        <c:ser>
          <c:idx val="1"/>
          <c:order val="0"/>
          <c:tx>
            <c:strRef>
              <c:f>Sheet1!$B$1</c:f>
              <c:strCache>
                <c:ptCount val="1"/>
                <c:pt idx="0">
                  <c:v>Revised humanitarian requirements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5142260041</c:v>
                </c:pt>
                <c:pt idx="1">
                  <c:v>7129227308</c:v>
                </c:pt>
                <c:pt idx="2">
                  <c:v>9750916059</c:v>
                </c:pt>
                <c:pt idx="3">
                  <c:v>11254589066</c:v>
                </c:pt>
                <c:pt idx="4">
                  <c:v>8917363975</c:v>
                </c:pt>
                <c:pt idx="5">
                  <c:v>9221907338</c:v>
                </c:pt>
                <c:pt idx="6">
                  <c:v>12839576539</c:v>
                </c:pt>
                <c:pt idx="7">
                  <c:v>18033569504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Total CERF allocations as % of appeal requirements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6864378506.4466801</c:v>
                </c:pt>
                <c:pt idx="1">
                  <c:v>6015020653.3434296</c:v>
                </c:pt>
                <c:pt idx="2">
                  <c:v>4075433596.1410599</c:v>
                </c:pt>
                <c:pt idx="3">
                  <c:v>3689373193.1482701</c:v>
                </c:pt>
                <c:pt idx="4">
                  <c:v>4787929002.3036203</c:v>
                </c:pt>
                <c:pt idx="5">
                  <c:v>5307761887.6417303</c:v>
                </c:pt>
                <c:pt idx="6">
                  <c:v>3754047530.5857701</c:v>
                </c:pt>
                <c:pt idx="7">
                  <c:v>2549468572.4754701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45536"/>
        <c:axId val="106547072"/>
      </c:lineChart>
      <c:catAx>
        <c:axId val="10654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547072"/>
        <c:crosses val="autoZero"/>
        <c:auto val="1"/>
        <c:lblAlgn val="ctr"/>
        <c:lblOffset val="100"/>
        <c:noMultiLvlLbl val="0"/>
      </c:catAx>
      <c:valAx>
        <c:axId val="106547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%/$Bn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106545536"/>
        <c:crosses val="autoZero"/>
        <c:crossBetween val="between"/>
        <c:dispUnits>
          <c:builtInUnit val="billions"/>
        </c:dispUnits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67352-FF43-9043-BB2A-E85C5258E8F9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02456-D4EA-4042-9C3D-39808820FC28}">
      <dgm:prSet/>
      <dgm:spPr/>
      <dgm:t>
        <a:bodyPr/>
        <a:lstStyle/>
        <a:p>
          <a:pPr rtl="0"/>
          <a:r>
            <a:rPr lang="en-US" dirty="0" smtClean="0"/>
            <a:t>$100-200m</a:t>
          </a:r>
          <a:endParaRPr lang="en-US" dirty="0"/>
        </a:p>
      </dgm:t>
    </dgm:pt>
    <dgm:pt modelId="{44B6F3F5-F99D-544F-9D44-1C675437C6B2}" type="parTrans" cxnId="{A3DEB0AE-33C5-8845-9A23-209349D40DC3}">
      <dgm:prSet/>
      <dgm:spPr/>
      <dgm:t>
        <a:bodyPr/>
        <a:lstStyle/>
        <a:p>
          <a:endParaRPr lang="en-US"/>
        </a:p>
      </dgm:t>
    </dgm:pt>
    <dgm:pt modelId="{3F17D186-974B-E944-A323-627852441075}" type="sibTrans" cxnId="{A3DEB0AE-33C5-8845-9A23-209349D40DC3}">
      <dgm:prSet/>
      <dgm:spPr/>
      <dgm:t>
        <a:bodyPr/>
        <a:lstStyle/>
        <a:p>
          <a:endParaRPr lang="en-US"/>
        </a:p>
      </dgm:t>
    </dgm:pt>
    <dgm:pt modelId="{5565B352-2581-E840-AE6F-3636CAF8A6C3}">
      <dgm:prSet/>
      <dgm:spPr/>
      <dgm:t>
        <a:bodyPr/>
        <a:lstStyle/>
        <a:p>
          <a:pPr rtl="0"/>
          <a:r>
            <a:rPr lang="en-US" dirty="0" smtClean="0"/>
            <a:t>$250-350m</a:t>
          </a:r>
          <a:endParaRPr lang="en-US" dirty="0"/>
        </a:p>
      </dgm:t>
    </dgm:pt>
    <dgm:pt modelId="{A566CD55-D1AF-694E-9F83-6A7798AE0440}" type="parTrans" cxnId="{9AD7E62A-E393-6149-9371-B6BF0183623A}">
      <dgm:prSet/>
      <dgm:spPr/>
      <dgm:t>
        <a:bodyPr/>
        <a:lstStyle/>
        <a:p>
          <a:endParaRPr lang="en-US"/>
        </a:p>
      </dgm:t>
    </dgm:pt>
    <dgm:pt modelId="{998787BA-E34F-104F-9170-E04342FBF928}" type="sibTrans" cxnId="{9AD7E62A-E393-6149-9371-B6BF0183623A}">
      <dgm:prSet/>
      <dgm:spPr/>
      <dgm:t>
        <a:bodyPr/>
        <a:lstStyle/>
        <a:p>
          <a:endParaRPr lang="en-US"/>
        </a:p>
      </dgm:t>
    </dgm:pt>
    <dgm:pt modelId="{3C5ECF99-6EE1-5B41-A51C-E4990DC1D25F}">
      <dgm:prSet/>
      <dgm:spPr/>
      <dgm:t>
        <a:bodyPr/>
        <a:lstStyle/>
        <a:p>
          <a:pPr rtl="0"/>
          <a:r>
            <a:rPr lang="en-US" dirty="0" smtClean="0"/>
            <a:t>Larger grants</a:t>
          </a:r>
          <a:endParaRPr lang="en-US" dirty="0"/>
        </a:p>
      </dgm:t>
    </dgm:pt>
    <dgm:pt modelId="{0A151230-CB5C-E947-A66D-E04D8FC21F9A}" type="parTrans" cxnId="{3380E997-A0C7-F948-95EC-08C340683351}">
      <dgm:prSet/>
      <dgm:spPr/>
      <dgm:t>
        <a:bodyPr/>
        <a:lstStyle/>
        <a:p>
          <a:endParaRPr lang="en-US"/>
        </a:p>
      </dgm:t>
    </dgm:pt>
    <dgm:pt modelId="{03C8DB8F-80C7-4C4A-BC60-D531DB2828F1}" type="sibTrans" cxnId="{3380E997-A0C7-F948-95EC-08C340683351}">
      <dgm:prSet/>
      <dgm:spPr/>
      <dgm:t>
        <a:bodyPr/>
        <a:lstStyle/>
        <a:p>
          <a:endParaRPr lang="en-US"/>
        </a:p>
      </dgm:t>
    </dgm:pt>
    <dgm:pt modelId="{ACD440D6-BA80-BA4C-AD2B-0773A8B566E5}">
      <dgm:prSet/>
      <dgm:spPr/>
      <dgm:t>
        <a:bodyPr/>
        <a:lstStyle/>
        <a:p>
          <a:pPr rtl="0"/>
          <a:r>
            <a:rPr lang="en-US" dirty="0" smtClean="0"/>
            <a:t>Regional allocations</a:t>
          </a:r>
          <a:endParaRPr lang="en-US" dirty="0"/>
        </a:p>
      </dgm:t>
    </dgm:pt>
    <dgm:pt modelId="{2C45D978-3DE1-A142-B839-88EB5D343702}" type="parTrans" cxnId="{AF7C7DA7-D0FA-F749-9850-A317B074346F}">
      <dgm:prSet/>
      <dgm:spPr/>
      <dgm:t>
        <a:bodyPr/>
        <a:lstStyle/>
        <a:p>
          <a:endParaRPr lang="en-US"/>
        </a:p>
      </dgm:t>
    </dgm:pt>
    <dgm:pt modelId="{D29F38C6-3C42-854A-9805-58CC57F96917}" type="sibTrans" cxnId="{AF7C7DA7-D0FA-F749-9850-A317B074346F}">
      <dgm:prSet/>
      <dgm:spPr/>
      <dgm:t>
        <a:bodyPr/>
        <a:lstStyle/>
        <a:p>
          <a:endParaRPr lang="en-US"/>
        </a:p>
      </dgm:t>
    </dgm:pt>
    <dgm:pt modelId="{A9234B65-7537-6F48-8E13-C1C6B0FAABFF}">
      <dgm:prSet/>
      <dgm:spPr/>
      <dgm:t>
        <a:bodyPr/>
        <a:lstStyle/>
        <a:p>
          <a:pPr rtl="0"/>
          <a:r>
            <a:rPr lang="en-US" dirty="0" smtClean="0"/>
            <a:t>Increase L3 emergencies to $75-100m</a:t>
          </a:r>
          <a:endParaRPr lang="en-US" dirty="0"/>
        </a:p>
      </dgm:t>
    </dgm:pt>
    <dgm:pt modelId="{4FC1B09A-E8BC-9B45-ABFA-11C06E1347B1}" type="parTrans" cxnId="{ED69834E-4803-564C-BD2D-A3B4B14DD8AA}">
      <dgm:prSet/>
      <dgm:spPr/>
      <dgm:t>
        <a:bodyPr/>
        <a:lstStyle/>
        <a:p>
          <a:endParaRPr lang="en-US"/>
        </a:p>
      </dgm:t>
    </dgm:pt>
    <dgm:pt modelId="{1A19823C-33C4-914C-81A7-EE5308A4B94F}" type="sibTrans" cxnId="{ED69834E-4803-564C-BD2D-A3B4B14DD8AA}">
      <dgm:prSet/>
      <dgm:spPr/>
      <dgm:t>
        <a:bodyPr/>
        <a:lstStyle/>
        <a:p>
          <a:endParaRPr lang="en-US"/>
        </a:p>
      </dgm:t>
    </dgm:pt>
    <dgm:pt modelId="{92A9C57F-EBF6-D445-9049-F92FD326C8E5}">
      <dgm:prSet/>
      <dgm:spPr/>
      <dgm:t>
        <a:bodyPr/>
        <a:lstStyle/>
        <a:p>
          <a:pPr rtl="0"/>
          <a:r>
            <a:rPr lang="en-US" dirty="0" smtClean="0"/>
            <a:t>Early Action</a:t>
          </a:r>
          <a:endParaRPr lang="en-US" dirty="0"/>
        </a:p>
      </dgm:t>
    </dgm:pt>
    <dgm:pt modelId="{95EDFCC7-E59C-8C4B-B692-C70BF119614E}" type="parTrans" cxnId="{5DB635E6-D9F2-0F4D-90AF-80756B4033B2}">
      <dgm:prSet/>
      <dgm:spPr/>
      <dgm:t>
        <a:bodyPr/>
        <a:lstStyle/>
        <a:p>
          <a:endParaRPr lang="en-US"/>
        </a:p>
      </dgm:t>
    </dgm:pt>
    <dgm:pt modelId="{E336005C-E53F-934C-822E-C1BEC7BC3A73}" type="sibTrans" cxnId="{5DB635E6-D9F2-0F4D-90AF-80756B4033B2}">
      <dgm:prSet/>
      <dgm:spPr/>
      <dgm:t>
        <a:bodyPr/>
        <a:lstStyle/>
        <a:p>
          <a:endParaRPr lang="en-US"/>
        </a:p>
      </dgm:t>
    </dgm:pt>
    <dgm:pt modelId="{3850E791-022E-C84D-8605-12AA1F82C79A}">
      <dgm:prSet/>
      <dgm:spPr/>
      <dgm:t>
        <a:bodyPr/>
        <a:lstStyle/>
        <a:p>
          <a:pPr rtl="0"/>
          <a:r>
            <a:rPr lang="en-US" dirty="0" smtClean="0"/>
            <a:t>$400-500m</a:t>
          </a:r>
          <a:endParaRPr lang="en-US" dirty="0"/>
        </a:p>
      </dgm:t>
    </dgm:pt>
    <dgm:pt modelId="{2A9DD22D-B616-0A4C-A4D4-3FB0FB4707BC}" type="parTrans" cxnId="{414CF28B-056B-E740-BBC3-BB08C425DDA8}">
      <dgm:prSet/>
      <dgm:spPr/>
      <dgm:t>
        <a:bodyPr/>
        <a:lstStyle/>
        <a:p>
          <a:endParaRPr lang="en-US"/>
        </a:p>
      </dgm:t>
    </dgm:pt>
    <dgm:pt modelId="{2730EE24-0BCA-0642-8D2B-AEE4D79E1E02}" type="sibTrans" cxnId="{414CF28B-056B-E740-BBC3-BB08C425DDA8}">
      <dgm:prSet/>
      <dgm:spPr/>
      <dgm:t>
        <a:bodyPr/>
        <a:lstStyle/>
        <a:p>
          <a:endParaRPr lang="en-US"/>
        </a:p>
      </dgm:t>
    </dgm:pt>
    <dgm:pt modelId="{9D5D2EF3-1A0E-614B-8A0C-5727FA3C37D3}">
      <dgm:prSet/>
      <dgm:spPr/>
      <dgm:t>
        <a:bodyPr/>
        <a:lstStyle/>
        <a:p>
          <a:pPr rtl="0"/>
          <a:r>
            <a:rPr lang="en-US" dirty="0" smtClean="0"/>
            <a:t>L3 response of $100-150m</a:t>
          </a:r>
          <a:endParaRPr lang="en-US" dirty="0"/>
        </a:p>
      </dgm:t>
    </dgm:pt>
    <dgm:pt modelId="{09712CCE-5FC5-6F49-AFF5-E5CD20966A8D}" type="parTrans" cxnId="{4512DBC3-8759-924C-AC28-BC6DD61C92C4}">
      <dgm:prSet/>
      <dgm:spPr/>
      <dgm:t>
        <a:bodyPr/>
        <a:lstStyle/>
        <a:p>
          <a:endParaRPr lang="en-US"/>
        </a:p>
      </dgm:t>
    </dgm:pt>
    <dgm:pt modelId="{0E522389-C8A2-9342-B54E-1586EC324B6E}" type="sibTrans" cxnId="{4512DBC3-8759-924C-AC28-BC6DD61C92C4}">
      <dgm:prSet/>
      <dgm:spPr/>
      <dgm:t>
        <a:bodyPr/>
        <a:lstStyle/>
        <a:p>
          <a:endParaRPr lang="en-US"/>
        </a:p>
      </dgm:t>
    </dgm:pt>
    <dgm:pt modelId="{CD985AEC-6831-CF46-8422-6D0A773F269D}" type="pres">
      <dgm:prSet presAssocID="{12567352-FF43-9043-BB2A-E85C5258E8F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30D68CC-27FA-0148-B350-FD8D94231371}" type="pres">
      <dgm:prSet presAssocID="{2D602456-D4EA-4042-9C3D-39808820FC28}" presName="horFlow" presStyleCnt="0"/>
      <dgm:spPr/>
    </dgm:pt>
    <dgm:pt modelId="{414117AF-63E3-CB4C-BA7E-EAFBF8B53125}" type="pres">
      <dgm:prSet presAssocID="{2D602456-D4EA-4042-9C3D-39808820FC28}" presName="bigChev" presStyleLbl="node1" presStyleIdx="0" presStyleCnt="3"/>
      <dgm:spPr/>
      <dgm:t>
        <a:bodyPr/>
        <a:lstStyle/>
        <a:p>
          <a:endParaRPr lang="en-US"/>
        </a:p>
      </dgm:t>
    </dgm:pt>
    <dgm:pt modelId="{A7054E4D-D250-344D-AC9A-5D2833CD484F}" type="pres">
      <dgm:prSet presAssocID="{0A151230-CB5C-E947-A66D-E04D8FC21F9A}" presName="parTrans" presStyleCnt="0"/>
      <dgm:spPr/>
    </dgm:pt>
    <dgm:pt modelId="{21C0B735-B4A6-9644-8DB9-01D99CA0D157}" type="pres">
      <dgm:prSet presAssocID="{3C5ECF99-6EE1-5B41-A51C-E4990DC1D25F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7244E-096B-3B4C-A299-CD8A526F1535}" type="pres">
      <dgm:prSet presAssocID="{03C8DB8F-80C7-4C4A-BC60-D531DB2828F1}" presName="sibTrans" presStyleCnt="0"/>
      <dgm:spPr/>
    </dgm:pt>
    <dgm:pt modelId="{F4B75372-CDAE-5640-BB80-C00D6BB8C563}" type="pres">
      <dgm:prSet presAssocID="{ACD440D6-BA80-BA4C-AD2B-0773A8B566E5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CF54F-A31B-3D43-9F9E-F93A4C342477}" type="pres">
      <dgm:prSet presAssocID="{2D602456-D4EA-4042-9C3D-39808820FC28}" presName="vSp" presStyleCnt="0"/>
      <dgm:spPr/>
    </dgm:pt>
    <dgm:pt modelId="{A493A487-8D22-4342-9D9D-56BBB46921C7}" type="pres">
      <dgm:prSet presAssocID="{5565B352-2581-E840-AE6F-3636CAF8A6C3}" presName="horFlow" presStyleCnt="0"/>
      <dgm:spPr/>
    </dgm:pt>
    <dgm:pt modelId="{65E3F3AD-68D4-394D-A008-06513D0D01BB}" type="pres">
      <dgm:prSet presAssocID="{5565B352-2581-E840-AE6F-3636CAF8A6C3}" presName="bigChev" presStyleLbl="node1" presStyleIdx="1" presStyleCnt="3"/>
      <dgm:spPr/>
      <dgm:t>
        <a:bodyPr/>
        <a:lstStyle/>
        <a:p>
          <a:endParaRPr lang="en-US"/>
        </a:p>
      </dgm:t>
    </dgm:pt>
    <dgm:pt modelId="{20F11532-B4F5-6640-AB50-CF24312102B0}" type="pres">
      <dgm:prSet presAssocID="{4FC1B09A-E8BC-9B45-ABFA-11C06E1347B1}" presName="parTrans" presStyleCnt="0"/>
      <dgm:spPr/>
    </dgm:pt>
    <dgm:pt modelId="{13DEFEAE-CC0C-5941-B81B-7A8CE3B900A6}" type="pres">
      <dgm:prSet presAssocID="{A9234B65-7537-6F48-8E13-C1C6B0FAABFF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3FD9E-ACED-E142-931D-029BB0E75D5C}" type="pres">
      <dgm:prSet presAssocID="{1A19823C-33C4-914C-81A7-EE5308A4B94F}" presName="sibTrans" presStyleCnt="0"/>
      <dgm:spPr/>
    </dgm:pt>
    <dgm:pt modelId="{C1F2F9C0-1F4C-C24F-9926-9AFC6C448050}" type="pres">
      <dgm:prSet presAssocID="{92A9C57F-EBF6-D445-9049-F92FD326C8E5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02EA8-361E-FD46-89B5-A7ECE8ACAC9A}" type="pres">
      <dgm:prSet presAssocID="{5565B352-2581-E840-AE6F-3636CAF8A6C3}" presName="vSp" presStyleCnt="0"/>
      <dgm:spPr/>
    </dgm:pt>
    <dgm:pt modelId="{E2BF9FF4-DFD5-1D42-A634-F0D685BD6D06}" type="pres">
      <dgm:prSet presAssocID="{3850E791-022E-C84D-8605-12AA1F82C79A}" presName="horFlow" presStyleCnt="0"/>
      <dgm:spPr/>
    </dgm:pt>
    <dgm:pt modelId="{8155EDD5-2274-0B4B-84CC-1EA0A9079663}" type="pres">
      <dgm:prSet presAssocID="{3850E791-022E-C84D-8605-12AA1F82C79A}" presName="bigChev" presStyleLbl="node1" presStyleIdx="2" presStyleCnt="3"/>
      <dgm:spPr/>
      <dgm:t>
        <a:bodyPr/>
        <a:lstStyle/>
        <a:p>
          <a:endParaRPr lang="en-US"/>
        </a:p>
      </dgm:t>
    </dgm:pt>
    <dgm:pt modelId="{41F3C714-2229-5A47-AF87-226B512E5F26}" type="pres">
      <dgm:prSet presAssocID="{09712CCE-5FC5-6F49-AFF5-E5CD20966A8D}" presName="parTrans" presStyleCnt="0"/>
      <dgm:spPr/>
    </dgm:pt>
    <dgm:pt modelId="{5F45A6BA-E768-CF46-9C1E-47F02E6B0448}" type="pres">
      <dgm:prSet presAssocID="{9D5D2EF3-1A0E-614B-8A0C-5727FA3C37D3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C8611-2E01-7C45-8E86-CD026DCF2C85}" type="presOf" srcId="{A9234B65-7537-6F48-8E13-C1C6B0FAABFF}" destId="{13DEFEAE-CC0C-5941-B81B-7A8CE3B900A6}" srcOrd="0" destOrd="0" presId="urn:microsoft.com/office/officeart/2005/8/layout/lProcess3"/>
    <dgm:cxn modelId="{AF7C7DA7-D0FA-F749-9850-A317B074346F}" srcId="{2D602456-D4EA-4042-9C3D-39808820FC28}" destId="{ACD440D6-BA80-BA4C-AD2B-0773A8B566E5}" srcOrd="1" destOrd="0" parTransId="{2C45D978-3DE1-A142-B839-88EB5D343702}" sibTransId="{D29F38C6-3C42-854A-9805-58CC57F96917}"/>
    <dgm:cxn modelId="{0ABDFF34-C980-8945-9789-7C0DF478F66C}" type="presOf" srcId="{ACD440D6-BA80-BA4C-AD2B-0773A8B566E5}" destId="{F4B75372-CDAE-5640-BB80-C00D6BB8C563}" srcOrd="0" destOrd="0" presId="urn:microsoft.com/office/officeart/2005/8/layout/lProcess3"/>
    <dgm:cxn modelId="{3380E997-A0C7-F948-95EC-08C340683351}" srcId="{2D602456-D4EA-4042-9C3D-39808820FC28}" destId="{3C5ECF99-6EE1-5B41-A51C-E4990DC1D25F}" srcOrd="0" destOrd="0" parTransId="{0A151230-CB5C-E947-A66D-E04D8FC21F9A}" sibTransId="{03C8DB8F-80C7-4C4A-BC60-D531DB2828F1}"/>
    <dgm:cxn modelId="{4512DBC3-8759-924C-AC28-BC6DD61C92C4}" srcId="{3850E791-022E-C84D-8605-12AA1F82C79A}" destId="{9D5D2EF3-1A0E-614B-8A0C-5727FA3C37D3}" srcOrd="0" destOrd="0" parTransId="{09712CCE-5FC5-6F49-AFF5-E5CD20966A8D}" sibTransId="{0E522389-C8A2-9342-B54E-1586EC324B6E}"/>
    <dgm:cxn modelId="{A3DEB0AE-33C5-8845-9A23-209349D40DC3}" srcId="{12567352-FF43-9043-BB2A-E85C5258E8F9}" destId="{2D602456-D4EA-4042-9C3D-39808820FC28}" srcOrd="0" destOrd="0" parTransId="{44B6F3F5-F99D-544F-9D44-1C675437C6B2}" sibTransId="{3F17D186-974B-E944-A323-627852441075}"/>
    <dgm:cxn modelId="{2A57493F-5484-FB47-B526-996D878F65F2}" type="presOf" srcId="{9D5D2EF3-1A0E-614B-8A0C-5727FA3C37D3}" destId="{5F45A6BA-E768-CF46-9C1E-47F02E6B0448}" srcOrd="0" destOrd="0" presId="urn:microsoft.com/office/officeart/2005/8/layout/lProcess3"/>
    <dgm:cxn modelId="{CD994846-D63F-C64D-8C37-8F29AE467A9E}" type="presOf" srcId="{12567352-FF43-9043-BB2A-E85C5258E8F9}" destId="{CD985AEC-6831-CF46-8422-6D0A773F269D}" srcOrd="0" destOrd="0" presId="urn:microsoft.com/office/officeart/2005/8/layout/lProcess3"/>
    <dgm:cxn modelId="{ED69834E-4803-564C-BD2D-A3B4B14DD8AA}" srcId="{5565B352-2581-E840-AE6F-3636CAF8A6C3}" destId="{A9234B65-7537-6F48-8E13-C1C6B0FAABFF}" srcOrd="0" destOrd="0" parTransId="{4FC1B09A-E8BC-9B45-ABFA-11C06E1347B1}" sibTransId="{1A19823C-33C4-914C-81A7-EE5308A4B94F}"/>
    <dgm:cxn modelId="{24E9724D-0FA4-1C4C-93FD-F3C7481423FA}" type="presOf" srcId="{92A9C57F-EBF6-D445-9049-F92FD326C8E5}" destId="{C1F2F9C0-1F4C-C24F-9926-9AFC6C448050}" srcOrd="0" destOrd="0" presId="urn:microsoft.com/office/officeart/2005/8/layout/lProcess3"/>
    <dgm:cxn modelId="{5DB635E6-D9F2-0F4D-90AF-80756B4033B2}" srcId="{5565B352-2581-E840-AE6F-3636CAF8A6C3}" destId="{92A9C57F-EBF6-D445-9049-F92FD326C8E5}" srcOrd="1" destOrd="0" parTransId="{95EDFCC7-E59C-8C4B-B692-C70BF119614E}" sibTransId="{E336005C-E53F-934C-822E-C1BEC7BC3A73}"/>
    <dgm:cxn modelId="{9AD7E62A-E393-6149-9371-B6BF0183623A}" srcId="{12567352-FF43-9043-BB2A-E85C5258E8F9}" destId="{5565B352-2581-E840-AE6F-3636CAF8A6C3}" srcOrd="1" destOrd="0" parTransId="{A566CD55-D1AF-694E-9F83-6A7798AE0440}" sibTransId="{998787BA-E34F-104F-9170-E04342FBF928}"/>
    <dgm:cxn modelId="{4BDD47EC-3E70-8C4C-A28D-C3FEF68A151A}" type="presOf" srcId="{5565B352-2581-E840-AE6F-3636CAF8A6C3}" destId="{65E3F3AD-68D4-394D-A008-06513D0D01BB}" srcOrd="0" destOrd="0" presId="urn:microsoft.com/office/officeart/2005/8/layout/lProcess3"/>
    <dgm:cxn modelId="{909B5688-380A-0140-B05A-07A73A739FB9}" type="presOf" srcId="{2D602456-D4EA-4042-9C3D-39808820FC28}" destId="{414117AF-63E3-CB4C-BA7E-EAFBF8B53125}" srcOrd="0" destOrd="0" presId="urn:microsoft.com/office/officeart/2005/8/layout/lProcess3"/>
    <dgm:cxn modelId="{7AB513F4-8F4F-9B43-A6DD-F0B02A0D1CF8}" type="presOf" srcId="{3C5ECF99-6EE1-5B41-A51C-E4990DC1D25F}" destId="{21C0B735-B4A6-9644-8DB9-01D99CA0D157}" srcOrd="0" destOrd="0" presId="urn:microsoft.com/office/officeart/2005/8/layout/lProcess3"/>
    <dgm:cxn modelId="{414CF28B-056B-E740-BBC3-BB08C425DDA8}" srcId="{12567352-FF43-9043-BB2A-E85C5258E8F9}" destId="{3850E791-022E-C84D-8605-12AA1F82C79A}" srcOrd="2" destOrd="0" parTransId="{2A9DD22D-B616-0A4C-A4D4-3FB0FB4707BC}" sibTransId="{2730EE24-0BCA-0642-8D2B-AEE4D79E1E02}"/>
    <dgm:cxn modelId="{619D52B5-02A6-3E45-8F67-75A3E57B97B7}" type="presOf" srcId="{3850E791-022E-C84D-8605-12AA1F82C79A}" destId="{8155EDD5-2274-0B4B-84CC-1EA0A9079663}" srcOrd="0" destOrd="0" presId="urn:microsoft.com/office/officeart/2005/8/layout/lProcess3"/>
    <dgm:cxn modelId="{B20E2960-CE57-E84E-B546-4A99CFB9DEED}" type="presParOf" srcId="{CD985AEC-6831-CF46-8422-6D0A773F269D}" destId="{C30D68CC-27FA-0148-B350-FD8D94231371}" srcOrd="0" destOrd="0" presId="urn:microsoft.com/office/officeart/2005/8/layout/lProcess3"/>
    <dgm:cxn modelId="{0E9400D0-D91E-FB45-84BA-10AF074185B1}" type="presParOf" srcId="{C30D68CC-27FA-0148-B350-FD8D94231371}" destId="{414117AF-63E3-CB4C-BA7E-EAFBF8B53125}" srcOrd="0" destOrd="0" presId="urn:microsoft.com/office/officeart/2005/8/layout/lProcess3"/>
    <dgm:cxn modelId="{F5574213-F980-BF4A-9653-3575317C1A13}" type="presParOf" srcId="{C30D68CC-27FA-0148-B350-FD8D94231371}" destId="{A7054E4D-D250-344D-AC9A-5D2833CD484F}" srcOrd="1" destOrd="0" presId="urn:microsoft.com/office/officeart/2005/8/layout/lProcess3"/>
    <dgm:cxn modelId="{41735E3F-2E48-534A-99D5-F46BCD853A3B}" type="presParOf" srcId="{C30D68CC-27FA-0148-B350-FD8D94231371}" destId="{21C0B735-B4A6-9644-8DB9-01D99CA0D157}" srcOrd="2" destOrd="0" presId="urn:microsoft.com/office/officeart/2005/8/layout/lProcess3"/>
    <dgm:cxn modelId="{8FD36CA0-144C-FF49-A5C1-92FC16A47481}" type="presParOf" srcId="{C30D68CC-27FA-0148-B350-FD8D94231371}" destId="{D517244E-096B-3B4C-A299-CD8A526F1535}" srcOrd="3" destOrd="0" presId="urn:microsoft.com/office/officeart/2005/8/layout/lProcess3"/>
    <dgm:cxn modelId="{9641ED1D-1C28-D84C-9DF2-3ED0438A2986}" type="presParOf" srcId="{C30D68CC-27FA-0148-B350-FD8D94231371}" destId="{F4B75372-CDAE-5640-BB80-C00D6BB8C563}" srcOrd="4" destOrd="0" presId="urn:microsoft.com/office/officeart/2005/8/layout/lProcess3"/>
    <dgm:cxn modelId="{3EC2D0F7-B621-E346-8D7E-0B4DE84BD60B}" type="presParOf" srcId="{CD985AEC-6831-CF46-8422-6D0A773F269D}" destId="{AF1CF54F-A31B-3D43-9F9E-F93A4C342477}" srcOrd="1" destOrd="0" presId="urn:microsoft.com/office/officeart/2005/8/layout/lProcess3"/>
    <dgm:cxn modelId="{BE68348E-CB66-0F47-B215-F4D945CA44FA}" type="presParOf" srcId="{CD985AEC-6831-CF46-8422-6D0A773F269D}" destId="{A493A487-8D22-4342-9D9D-56BBB46921C7}" srcOrd="2" destOrd="0" presId="urn:microsoft.com/office/officeart/2005/8/layout/lProcess3"/>
    <dgm:cxn modelId="{7D1D5289-0D92-5F4A-A085-09ED4A019B6B}" type="presParOf" srcId="{A493A487-8D22-4342-9D9D-56BBB46921C7}" destId="{65E3F3AD-68D4-394D-A008-06513D0D01BB}" srcOrd="0" destOrd="0" presId="urn:microsoft.com/office/officeart/2005/8/layout/lProcess3"/>
    <dgm:cxn modelId="{61F3C168-280E-5946-8350-8DC6698624DE}" type="presParOf" srcId="{A493A487-8D22-4342-9D9D-56BBB46921C7}" destId="{20F11532-B4F5-6640-AB50-CF24312102B0}" srcOrd="1" destOrd="0" presId="urn:microsoft.com/office/officeart/2005/8/layout/lProcess3"/>
    <dgm:cxn modelId="{200C5EF3-0680-794D-BFD2-A7492FF4ADDE}" type="presParOf" srcId="{A493A487-8D22-4342-9D9D-56BBB46921C7}" destId="{13DEFEAE-CC0C-5941-B81B-7A8CE3B900A6}" srcOrd="2" destOrd="0" presId="urn:microsoft.com/office/officeart/2005/8/layout/lProcess3"/>
    <dgm:cxn modelId="{9BD36333-101A-1D46-9524-1BE055501995}" type="presParOf" srcId="{A493A487-8D22-4342-9D9D-56BBB46921C7}" destId="{C7F3FD9E-ACED-E142-931D-029BB0E75D5C}" srcOrd="3" destOrd="0" presId="urn:microsoft.com/office/officeart/2005/8/layout/lProcess3"/>
    <dgm:cxn modelId="{4FDBC1D5-3AE7-9341-81E4-3BFB9C0051FD}" type="presParOf" srcId="{A493A487-8D22-4342-9D9D-56BBB46921C7}" destId="{C1F2F9C0-1F4C-C24F-9926-9AFC6C448050}" srcOrd="4" destOrd="0" presId="urn:microsoft.com/office/officeart/2005/8/layout/lProcess3"/>
    <dgm:cxn modelId="{5AB19854-2F64-694E-A364-1F95C68DEA78}" type="presParOf" srcId="{CD985AEC-6831-CF46-8422-6D0A773F269D}" destId="{08A02EA8-361E-FD46-89B5-A7ECE8ACAC9A}" srcOrd="3" destOrd="0" presId="urn:microsoft.com/office/officeart/2005/8/layout/lProcess3"/>
    <dgm:cxn modelId="{68E3A744-BFA7-6243-AF35-EDD3ED0E0FFB}" type="presParOf" srcId="{CD985AEC-6831-CF46-8422-6D0A773F269D}" destId="{E2BF9FF4-DFD5-1D42-A634-F0D685BD6D06}" srcOrd="4" destOrd="0" presId="urn:microsoft.com/office/officeart/2005/8/layout/lProcess3"/>
    <dgm:cxn modelId="{4143EC39-304E-DA43-B34E-450996B3A642}" type="presParOf" srcId="{E2BF9FF4-DFD5-1D42-A634-F0D685BD6D06}" destId="{8155EDD5-2274-0B4B-84CC-1EA0A9079663}" srcOrd="0" destOrd="0" presId="urn:microsoft.com/office/officeart/2005/8/layout/lProcess3"/>
    <dgm:cxn modelId="{F566B83D-CAEE-D64E-83F3-7E54338EE811}" type="presParOf" srcId="{E2BF9FF4-DFD5-1D42-A634-F0D685BD6D06}" destId="{41F3C714-2229-5A47-AF87-226B512E5F26}" srcOrd="1" destOrd="0" presId="urn:microsoft.com/office/officeart/2005/8/layout/lProcess3"/>
    <dgm:cxn modelId="{45EFB3AA-7395-214A-8A49-6FB4437679E8}" type="presParOf" srcId="{E2BF9FF4-DFD5-1D42-A634-F0D685BD6D06}" destId="{5F45A6BA-E768-CF46-9C1E-47F02E6B044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117AF-63E3-CB4C-BA7E-EAFBF8B53125}">
      <dsp:nvSpPr>
        <dsp:cNvPr id="0" name=""/>
        <dsp:cNvSpPr/>
      </dsp:nvSpPr>
      <dsp:spPr>
        <a:xfrm>
          <a:off x="530244" y="190"/>
          <a:ext cx="2629813" cy="10519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$100-200m</a:t>
          </a:r>
          <a:endParaRPr lang="en-US" sz="3600" kern="1200" dirty="0"/>
        </a:p>
      </dsp:txBody>
      <dsp:txXfrm>
        <a:off x="1056207" y="190"/>
        <a:ext cx="1577888" cy="1051925"/>
      </dsp:txXfrm>
    </dsp:sp>
    <dsp:sp modelId="{21C0B735-B4A6-9644-8DB9-01D99CA0D157}">
      <dsp:nvSpPr>
        <dsp:cNvPr id="0" name=""/>
        <dsp:cNvSpPr/>
      </dsp:nvSpPr>
      <dsp:spPr>
        <a:xfrm>
          <a:off x="2818182" y="89603"/>
          <a:ext cx="2182745" cy="8730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Larger grants</a:t>
          </a:r>
          <a:endParaRPr lang="en-US" sz="1800" kern="1200" dirty="0"/>
        </a:p>
      </dsp:txBody>
      <dsp:txXfrm>
        <a:off x="3254731" y="89603"/>
        <a:ext cx="1309647" cy="873098"/>
      </dsp:txXfrm>
    </dsp:sp>
    <dsp:sp modelId="{F4B75372-CDAE-5640-BB80-C00D6BB8C563}">
      <dsp:nvSpPr>
        <dsp:cNvPr id="0" name=""/>
        <dsp:cNvSpPr/>
      </dsp:nvSpPr>
      <dsp:spPr>
        <a:xfrm>
          <a:off x="4695343" y="89603"/>
          <a:ext cx="2182745" cy="8730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Regional allocations</a:t>
          </a:r>
          <a:endParaRPr lang="en-US" sz="1800" kern="1200" dirty="0"/>
        </a:p>
      </dsp:txBody>
      <dsp:txXfrm>
        <a:off x="5131892" y="89603"/>
        <a:ext cx="1309647" cy="873098"/>
      </dsp:txXfrm>
    </dsp:sp>
    <dsp:sp modelId="{65E3F3AD-68D4-394D-A008-06513D0D01BB}">
      <dsp:nvSpPr>
        <dsp:cNvPr id="0" name=""/>
        <dsp:cNvSpPr/>
      </dsp:nvSpPr>
      <dsp:spPr>
        <a:xfrm>
          <a:off x="530244" y="1199385"/>
          <a:ext cx="2629813" cy="10519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$250-350m</a:t>
          </a:r>
          <a:endParaRPr lang="en-US" sz="3600" kern="1200" dirty="0"/>
        </a:p>
      </dsp:txBody>
      <dsp:txXfrm>
        <a:off x="1056207" y="1199385"/>
        <a:ext cx="1577888" cy="1051925"/>
      </dsp:txXfrm>
    </dsp:sp>
    <dsp:sp modelId="{13DEFEAE-CC0C-5941-B81B-7A8CE3B900A6}">
      <dsp:nvSpPr>
        <dsp:cNvPr id="0" name=""/>
        <dsp:cNvSpPr/>
      </dsp:nvSpPr>
      <dsp:spPr>
        <a:xfrm>
          <a:off x="2818182" y="1288798"/>
          <a:ext cx="2182745" cy="8730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L3 emergencies to $75-100m</a:t>
          </a:r>
          <a:endParaRPr lang="en-US" sz="1800" kern="1200" dirty="0"/>
        </a:p>
      </dsp:txBody>
      <dsp:txXfrm>
        <a:off x="3254731" y="1288798"/>
        <a:ext cx="1309647" cy="873098"/>
      </dsp:txXfrm>
    </dsp:sp>
    <dsp:sp modelId="{C1F2F9C0-1F4C-C24F-9926-9AFC6C448050}">
      <dsp:nvSpPr>
        <dsp:cNvPr id="0" name=""/>
        <dsp:cNvSpPr/>
      </dsp:nvSpPr>
      <dsp:spPr>
        <a:xfrm>
          <a:off x="4695343" y="1288798"/>
          <a:ext cx="2182745" cy="8730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Action</a:t>
          </a:r>
          <a:endParaRPr lang="en-US" sz="1800" kern="1200" dirty="0"/>
        </a:p>
      </dsp:txBody>
      <dsp:txXfrm>
        <a:off x="5131892" y="1288798"/>
        <a:ext cx="1309647" cy="873098"/>
      </dsp:txXfrm>
    </dsp:sp>
    <dsp:sp modelId="{8155EDD5-2274-0B4B-84CC-1EA0A9079663}">
      <dsp:nvSpPr>
        <dsp:cNvPr id="0" name=""/>
        <dsp:cNvSpPr/>
      </dsp:nvSpPr>
      <dsp:spPr>
        <a:xfrm>
          <a:off x="530244" y="2398580"/>
          <a:ext cx="2629813" cy="10519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$400-500m</a:t>
          </a:r>
          <a:endParaRPr lang="en-US" sz="3600" kern="1200" dirty="0"/>
        </a:p>
      </dsp:txBody>
      <dsp:txXfrm>
        <a:off x="1056207" y="2398580"/>
        <a:ext cx="1577888" cy="1051925"/>
      </dsp:txXfrm>
    </dsp:sp>
    <dsp:sp modelId="{5F45A6BA-E768-CF46-9C1E-47F02E6B0448}">
      <dsp:nvSpPr>
        <dsp:cNvPr id="0" name=""/>
        <dsp:cNvSpPr/>
      </dsp:nvSpPr>
      <dsp:spPr>
        <a:xfrm>
          <a:off x="2818182" y="2487993"/>
          <a:ext cx="2182745" cy="8730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L3 response of $100-150m</a:t>
          </a:r>
          <a:endParaRPr lang="en-US" sz="1800" kern="1200" dirty="0"/>
        </a:p>
      </dsp:txBody>
      <dsp:txXfrm>
        <a:off x="3254731" y="2487993"/>
        <a:ext cx="1309647" cy="873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691-C918-FB49-9D0A-DC16D5B2BAE8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5FD2-E31F-7548-B438-6E9AB811A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3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4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33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5FD2-E31F-7548-B438-6E9AB811AA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8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1E630D-5B49-974B-95C2-2F48F8A0754F}" type="datetimeFigureOut">
              <a:rPr lang="en-US" smtClean="0"/>
              <a:t>27/03/2015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F98CB1-E979-144E-B451-F85B13BBFE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on Added Value of Reformed CERF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Barnaby Willitts-King</a:t>
            </a:r>
          </a:p>
          <a:p>
            <a:r>
              <a:rPr lang="en-US" dirty="0" smtClean="0"/>
              <a:t>30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value</a:t>
            </a:r>
          </a:p>
          <a:p>
            <a:endParaRPr lang="en-US" dirty="0" smtClean="0"/>
          </a:p>
          <a:p>
            <a:r>
              <a:rPr lang="en-US" dirty="0" smtClean="0"/>
              <a:t>Interviewees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declining share but still in top 5 funders of Appeals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CERF’s current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CERF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02771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1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declining share but still in top 5 funders of Appeals</a:t>
            </a:r>
          </a:p>
          <a:p>
            <a:endParaRPr lang="en-US" dirty="0" smtClean="0"/>
          </a:p>
          <a:p>
            <a:r>
              <a:rPr lang="en-US" dirty="0"/>
              <a:t>Comparative advantage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CERF’s current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Incremental or radical change?</a:t>
            </a:r>
          </a:p>
          <a:p>
            <a:endParaRPr lang="en-US" dirty="0" smtClean="0"/>
          </a:p>
          <a:p>
            <a:r>
              <a:rPr lang="en-US" dirty="0" smtClean="0"/>
              <a:t>New windows</a:t>
            </a:r>
          </a:p>
          <a:p>
            <a:endParaRPr lang="en-US" dirty="0" smtClean="0"/>
          </a:p>
          <a:p>
            <a:r>
              <a:rPr lang="en-US" dirty="0" smtClean="0"/>
              <a:t>Protracted and mega-crises</a:t>
            </a:r>
          </a:p>
          <a:p>
            <a:endParaRPr lang="en-US" dirty="0" smtClean="0"/>
          </a:p>
          <a:p>
            <a:r>
              <a:rPr lang="en-US" dirty="0" smtClean="0"/>
              <a:t>Risk management and early action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from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596951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CERF donor profile</a:t>
            </a:r>
          </a:p>
          <a:p>
            <a:endParaRPr lang="en-US" dirty="0" smtClean="0"/>
          </a:p>
          <a:p>
            <a:r>
              <a:rPr lang="en-US" dirty="0" err="1" smtClean="0"/>
              <a:t>Additionality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Voluntary contributions</a:t>
            </a:r>
          </a:p>
          <a:p>
            <a:endParaRPr lang="en-US" dirty="0" smtClean="0"/>
          </a:p>
          <a:p>
            <a:r>
              <a:rPr lang="en-US" dirty="0" smtClean="0"/>
              <a:t>Non-voluntary contributions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an expanded CERF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Risks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1902</TotalTime>
  <Words>120</Words>
  <Application>Microsoft Office PowerPoint</Application>
  <PresentationFormat>On-screen Show (4:3)</PresentationFormat>
  <Paragraphs>53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Study on Added Value of Reformed CERF</vt:lpstr>
      <vt:lpstr>Aims and Approach</vt:lpstr>
      <vt:lpstr>CERF’s current role</vt:lpstr>
      <vt:lpstr>Falling CERF contribution</vt:lpstr>
      <vt:lpstr>CERF’s current role</vt:lpstr>
      <vt:lpstr>Opportunities from expansion</vt:lpstr>
      <vt:lpstr>Size and options</vt:lpstr>
      <vt:lpstr>Funding an expanded CERF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Barnaby King</dc:creator>
  <cp:lastModifiedBy>Nicolas Rost</cp:lastModifiedBy>
  <cp:revision>45</cp:revision>
  <dcterms:created xsi:type="dcterms:W3CDTF">2015-03-10T11:17:33Z</dcterms:created>
  <dcterms:modified xsi:type="dcterms:W3CDTF">2015-03-27T18:28:44Z</dcterms:modified>
</cp:coreProperties>
</file>