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0"/>
  </p:notesMasterIdLst>
  <p:sldIdLst>
    <p:sldId id="257" r:id="rId2"/>
    <p:sldId id="291" r:id="rId3"/>
    <p:sldId id="388" r:id="rId4"/>
    <p:sldId id="389" r:id="rId5"/>
    <p:sldId id="384" r:id="rId6"/>
    <p:sldId id="365" r:id="rId7"/>
    <p:sldId id="334" r:id="rId8"/>
    <p:sldId id="378" r:id="rId9"/>
    <p:sldId id="317" r:id="rId10"/>
    <p:sldId id="391" r:id="rId11"/>
    <p:sldId id="390" r:id="rId12"/>
    <p:sldId id="332" r:id="rId13"/>
    <p:sldId id="371" r:id="rId14"/>
    <p:sldId id="366" r:id="rId15"/>
    <p:sldId id="336" r:id="rId16"/>
    <p:sldId id="385" r:id="rId17"/>
    <p:sldId id="393" r:id="rId18"/>
    <p:sldId id="39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11" autoAdjust="0"/>
  </p:normalViewPr>
  <p:slideViewPr>
    <p:cSldViewPr>
      <p:cViewPr varScale="1">
        <p:scale>
          <a:sx n="117" d="100"/>
          <a:sy n="117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%20Work\Dropbox\WFP%20pooled%20funds%20evaluation%20(team%20only)\7.%20Data%20and%20Survey\Data\Indicators%20v4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%20Work\Dropbox\WFP%20pooled%20funds%20evaluation%20(team%20only)\12.%20Secondary%20Data\Donor%20Funding%20Trends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%20Work\Dropbox\WFP%20pooled%20funds%20evaluation%20(team%20only)\7.%20Data%20and%20Survey\Data\Template3%20EMOP%20days%20question%20for%20N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%20Work\Dropbox\WFP%20pooled%20funds%20evaluation%20(team%20only)\7.%20Data%20and%20Survey\Data\Indicators%20v4.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'1.1.1'!$I$26</c:f>
              <c:strCache>
                <c:ptCount val="1"/>
                <c:pt idx="0">
                  <c:v>EMOP</c:v>
                </c:pt>
              </c:strCache>
            </c:strRef>
          </c:tx>
          <c:invertIfNegative val="0"/>
          <c:cat>
            <c:strRef>
              <c:f>'1.1.1'!$H$27:$H$29</c:f>
              <c:strCache>
                <c:ptCount val="3"/>
                <c:pt idx="0">
                  <c:v>CERF</c:v>
                </c:pt>
                <c:pt idx="1">
                  <c:v>CHF</c:v>
                </c:pt>
                <c:pt idx="2">
                  <c:v>ERF</c:v>
                </c:pt>
              </c:strCache>
            </c:strRef>
          </c:cat>
          <c:val>
            <c:numRef>
              <c:f>'1.1.1'!$I$27:$I$29</c:f>
              <c:numCache>
                <c:formatCode>General</c:formatCode>
                <c:ptCount val="3"/>
                <c:pt idx="0">
                  <c:v>311762914</c:v>
                </c:pt>
                <c:pt idx="1">
                  <c:v>24524645</c:v>
                </c:pt>
                <c:pt idx="2">
                  <c:v>1578870</c:v>
                </c:pt>
              </c:numCache>
            </c:numRef>
          </c:val>
        </c:ser>
        <c:ser>
          <c:idx val="1"/>
          <c:order val="1"/>
          <c:tx>
            <c:strRef>
              <c:f>'1.1.1'!$J$26</c:f>
              <c:strCache>
                <c:ptCount val="1"/>
                <c:pt idx="0">
                  <c:v>PRRO</c:v>
                </c:pt>
              </c:strCache>
            </c:strRef>
          </c:tx>
          <c:invertIfNegative val="0"/>
          <c:cat>
            <c:strRef>
              <c:f>'1.1.1'!$H$27:$H$29</c:f>
              <c:strCache>
                <c:ptCount val="3"/>
                <c:pt idx="0">
                  <c:v>CERF</c:v>
                </c:pt>
                <c:pt idx="1">
                  <c:v>CHF</c:v>
                </c:pt>
                <c:pt idx="2">
                  <c:v>ERF</c:v>
                </c:pt>
              </c:strCache>
            </c:strRef>
          </c:cat>
          <c:val>
            <c:numRef>
              <c:f>'1.1.1'!$J$27:$J$29</c:f>
              <c:numCache>
                <c:formatCode>General</c:formatCode>
                <c:ptCount val="3"/>
                <c:pt idx="0">
                  <c:v>353885537</c:v>
                </c:pt>
                <c:pt idx="1">
                  <c:v>24265963</c:v>
                </c:pt>
                <c:pt idx="2">
                  <c:v>13306123</c:v>
                </c:pt>
              </c:numCache>
            </c:numRef>
          </c:val>
        </c:ser>
        <c:ser>
          <c:idx val="2"/>
          <c:order val="2"/>
          <c:tx>
            <c:strRef>
              <c:f>'1.1.1'!$K$26</c:f>
              <c:strCache>
                <c:ptCount val="1"/>
                <c:pt idx="0">
                  <c:v>SO</c:v>
                </c:pt>
              </c:strCache>
            </c:strRef>
          </c:tx>
          <c:invertIfNegative val="0"/>
          <c:cat>
            <c:strRef>
              <c:f>'1.1.1'!$H$27:$H$29</c:f>
              <c:strCache>
                <c:ptCount val="3"/>
                <c:pt idx="0">
                  <c:v>CERF</c:v>
                </c:pt>
                <c:pt idx="1">
                  <c:v>CHF</c:v>
                </c:pt>
                <c:pt idx="2">
                  <c:v>ERF</c:v>
                </c:pt>
              </c:strCache>
            </c:strRef>
          </c:cat>
          <c:val>
            <c:numRef>
              <c:f>'1.1.1'!$K$27:$K$29</c:f>
              <c:numCache>
                <c:formatCode>General</c:formatCode>
                <c:ptCount val="3"/>
                <c:pt idx="0">
                  <c:v>93728565</c:v>
                </c:pt>
                <c:pt idx="1">
                  <c:v>89784623</c:v>
                </c:pt>
                <c:pt idx="2">
                  <c:v>17603203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883392"/>
        <c:axId val="93905664"/>
      </c:barChart>
      <c:catAx>
        <c:axId val="938833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3905664"/>
        <c:crosses val="autoZero"/>
        <c:auto val="1"/>
        <c:lblAlgn val="ctr"/>
        <c:lblOffset val="100"/>
        <c:noMultiLvlLbl val="0"/>
      </c:catAx>
      <c:valAx>
        <c:axId val="939056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3883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Sheet5!$C$30</c:f>
              <c:strCache>
                <c:ptCount val="1"/>
                <c:pt idx="0">
                  <c:v>Undirected Multilateral</c:v>
                </c:pt>
              </c:strCache>
            </c:strRef>
          </c:tx>
          <c:invertIfNegative val="0"/>
          <c:cat>
            <c:numRef>
              <c:f>Sheet5!$D$29:$O$29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Sheet5!$D$30:$O$30</c:f>
              <c:numCache>
                <c:formatCode>_-* #,##0_-;\-* #,##0_-;_-* "-"??_-;_-@_-</c:formatCode>
                <c:ptCount val="12"/>
                <c:pt idx="0">
                  <c:v>175.68631296999999</c:v>
                </c:pt>
                <c:pt idx="1">
                  <c:v>180.724839</c:v>
                </c:pt>
                <c:pt idx="2">
                  <c:v>193.00739951999998</c:v>
                </c:pt>
                <c:pt idx="3">
                  <c:v>223.08834871000002</c:v>
                </c:pt>
                <c:pt idx="4">
                  <c:v>227.12216749000001</c:v>
                </c:pt>
                <c:pt idx="5">
                  <c:v>233.86615976999997</c:v>
                </c:pt>
                <c:pt idx="6">
                  <c:v>333.89339744</c:v>
                </c:pt>
                <c:pt idx="7">
                  <c:v>290.21801141000003</c:v>
                </c:pt>
                <c:pt idx="8">
                  <c:v>319.06381184000003</c:v>
                </c:pt>
                <c:pt idx="9">
                  <c:v>382.13830752000001</c:v>
                </c:pt>
                <c:pt idx="10">
                  <c:v>334.08212166999999</c:v>
                </c:pt>
                <c:pt idx="11">
                  <c:v>335.62602890000005</c:v>
                </c:pt>
              </c:numCache>
            </c:numRef>
          </c:val>
        </c:ser>
        <c:ser>
          <c:idx val="1"/>
          <c:order val="1"/>
          <c:tx>
            <c:strRef>
              <c:f>Sheet5!$C$31</c:f>
              <c:strCache>
                <c:ptCount val="1"/>
                <c:pt idx="0">
                  <c:v>CERF</c:v>
                </c:pt>
              </c:strCache>
            </c:strRef>
          </c:tx>
          <c:invertIfNegative val="0"/>
          <c:cat>
            <c:numRef>
              <c:f>Sheet5!$D$29:$O$29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Sheet5!$D$31:$O$31</c:f>
              <c:numCache>
                <c:formatCode>_-* #,##0_-;\-* #,##0_-;_-* "-"??_-;_-@_-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113.72864276889997</c:v>
                </c:pt>
                <c:pt idx="5">
                  <c:v>119.94390177500001</c:v>
                </c:pt>
                <c:pt idx="6">
                  <c:v>127.51240921760002</c:v>
                </c:pt>
                <c:pt idx="7">
                  <c:v>137.62772337689995</c:v>
                </c:pt>
                <c:pt idx="8">
                  <c:v>108.93987234710001</c:v>
                </c:pt>
                <c:pt idx="9">
                  <c:v>123.48060756780001</c:v>
                </c:pt>
                <c:pt idx="10">
                  <c:v>101.73719101450001</c:v>
                </c:pt>
                <c:pt idx="11">
                  <c:v>124.25475059609998</c:v>
                </c:pt>
              </c:numCache>
            </c:numRef>
          </c:val>
        </c:ser>
        <c:ser>
          <c:idx val="2"/>
          <c:order val="2"/>
          <c:tx>
            <c:strRef>
              <c:f>Sheet5!$C$32</c:f>
              <c:strCache>
                <c:ptCount val="1"/>
                <c:pt idx="0">
                  <c:v>Directed Multilateral</c:v>
                </c:pt>
              </c:strCache>
            </c:strRef>
          </c:tx>
          <c:invertIfNegative val="0"/>
          <c:cat>
            <c:numRef>
              <c:f>Sheet5!$D$29:$O$29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Sheet5!$D$32:$O$32</c:f>
              <c:numCache>
                <c:formatCode>_-* #,##0_-;\-* #,##0_-;_-* "-"??_-;_-@_-</c:formatCode>
                <c:ptCount val="12"/>
                <c:pt idx="0">
                  <c:v>296.12834900000001</c:v>
                </c:pt>
                <c:pt idx="1">
                  <c:v>383.58588300000002</c:v>
                </c:pt>
                <c:pt idx="2">
                  <c:v>401.12019480999999</c:v>
                </c:pt>
                <c:pt idx="3">
                  <c:v>588.10879096999997</c:v>
                </c:pt>
                <c:pt idx="4">
                  <c:v>454.04920293999999</c:v>
                </c:pt>
                <c:pt idx="5">
                  <c:v>455.00935200999993</c:v>
                </c:pt>
                <c:pt idx="6">
                  <c:v>838.81005174999996</c:v>
                </c:pt>
                <c:pt idx="7">
                  <c:v>813.70190099999991</c:v>
                </c:pt>
                <c:pt idx="8">
                  <c:v>719.8304101299999</c:v>
                </c:pt>
                <c:pt idx="9">
                  <c:v>830.77877681999985</c:v>
                </c:pt>
                <c:pt idx="10">
                  <c:v>852.79020302000004</c:v>
                </c:pt>
                <c:pt idx="11">
                  <c:v>1204.12589748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958912"/>
        <c:axId val="93960448"/>
      </c:barChart>
      <c:catAx>
        <c:axId val="9395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960448"/>
        <c:crosses val="autoZero"/>
        <c:auto val="1"/>
        <c:lblAlgn val="ctr"/>
        <c:lblOffset val="100"/>
        <c:noMultiLvlLbl val="0"/>
      </c:catAx>
      <c:valAx>
        <c:axId val="93960448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crossAx val="93958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 baseline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results'!$K$3</c:f>
              <c:strCache>
                <c:ptCount val="1"/>
                <c:pt idx="0">
                  <c:v>Days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17"/>
              <c:layout>
                <c:manualLayout>
                  <c:x val="0"/>
                  <c:y val="-9.25925925925933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'Summary results'!$J$4:$J$23</c:f>
              <c:strCache>
                <c:ptCount val="20"/>
                <c:pt idx="0">
                  <c:v>Italy</c:v>
                </c:pt>
                <c:pt idx="1">
                  <c:v>Thailand</c:v>
                </c:pt>
                <c:pt idx="2">
                  <c:v>Spain</c:v>
                </c:pt>
                <c:pt idx="3">
                  <c:v>UN CERF</c:v>
                </c:pt>
                <c:pt idx="4">
                  <c:v>Japan</c:v>
                </c:pt>
                <c:pt idx="5">
                  <c:v>Brazil</c:v>
                </c:pt>
                <c:pt idx="6">
                  <c:v>Australia</c:v>
                </c:pt>
                <c:pt idx="7">
                  <c:v>European Commission</c:v>
                </c:pt>
                <c:pt idx="8">
                  <c:v>USA</c:v>
                </c:pt>
                <c:pt idx="9">
                  <c:v>Switzerland</c:v>
                </c:pt>
                <c:pt idx="10">
                  <c:v>Russian Federation</c:v>
                </c:pt>
                <c:pt idx="11">
                  <c:v>Republic of Korea</c:v>
                </c:pt>
                <c:pt idx="12">
                  <c:v>Austria</c:v>
                </c:pt>
                <c:pt idx="13">
                  <c:v>France</c:v>
                </c:pt>
                <c:pt idx="14">
                  <c:v>Canada</c:v>
                </c:pt>
                <c:pt idx="15">
                  <c:v>United Kingdom</c:v>
                </c:pt>
                <c:pt idx="16">
                  <c:v>Norway</c:v>
                </c:pt>
                <c:pt idx="17">
                  <c:v>Germany</c:v>
                </c:pt>
                <c:pt idx="18">
                  <c:v>Ireland</c:v>
                </c:pt>
                <c:pt idx="19">
                  <c:v>Netherlands</c:v>
                </c:pt>
              </c:strCache>
            </c:strRef>
          </c:cat>
          <c:val>
            <c:numRef>
              <c:f>'Summary results'!$K$4:$K$23</c:f>
              <c:numCache>
                <c:formatCode>0</c:formatCode>
                <c:ptCount val="20"/>
                <c:pt idx="0">
                  <c:v>11</c:v>
                </c:pt>
                <c:pt idx="1">
                  <c:v>13</c:v>
                </c:pt>
                <c:pt idx="2">
                  <c:v>34.75</c:v>
                </c:pt>
                <c:pt idx="3">
                  <c:v>54.608695652173957</c:v>
                </c:pt>
                <c:pt idx="4">
                  <c:v>58.57142857142852</c:v>
                </c:pt>
                <c:pt idx="5">
                  <c:v>61.666666666666579</c:v>
                </c:pt>
                <c:pt idx="6">
                  <c:v>64.63636363636364</c:v>
                </c:pt>
                <c:pt idx="7">
                  <c:v>72.142857142857025</c:v>
                </c:pt>
                <c:pt idx="8">
                  <c:v>74.437500000000085</c:v>
                </c:pt>
                <c:pt idx="9">
                  <c:v>75</c:v>
                </c:pt>
                <c:pt idx="10">
                  <c:v>77.857142857142819</c:v>
                </c:pt>
                <c:pt idx="11">
                  <c:v>78.5</c:v>
                </c:pt>
                <c:pt idx="12">
                  <c:v>88.5</c:v>
                </c:pt>
                <c:pt idx="13">
                  <c:v>90.222222222222229</c:v>
                </c:pt>
                <c:pt idx="14">
                  <c:v>93.142857142857025</c:v>
                </c:pt>
                <c:pt idx="15">
                  <c:v>99.333333333333258</c:v>
                </c:pt>
                <c:pt idx="16">
                  <c:v>113.33333333333324</c:v>
                </c:pt>
                <c:pt idx="17">
                  <c:v>114.12499999999999</c:v>
                </c:pt>
                <c:pt idx="18">
                  <c:v>121.6</c:v>
                </c:pt>
                <c:pt idx="19">
                  <c:v>152.4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40480"/>
        <c:axId val="109542016"/>
      </c:barChart>
      <c:catAx>
        <c:axId val="10954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3060000"/>
          <a:lstStyle/>
          <a:p>
            <a:pPr>
              <a:defRPr/>
            </a:pPr>
            <a:endParaRPr lang="en-US"/>
          </a:p>
        </c:txPr>
        <c:crossAx val="109542016"/>
        <c:crosses val="autoZero"/>
        <c:auto val="1"/>
        <c:lblAlgn val="ctr"/>
        <c:lblOffset val="100"/>
        <c:noMultiLvlLbl val="0"/>
      </c:catAx>
      <c:valAx>
        <c:axId val="10954201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0954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aseline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'2.1.1'!$B$57:$F$57</c:f>
              <c:strCache>
                <c:ptCount val="5"/>
                <c:pt idx="0">
                  <c:v>WCFF</c:v>
                </c:pt>
                <c:pt idx="1">
                  <c:v>IRA</c:v>
                </c:pt>
                <c:pt idx="2">
                  <c:v>CERF</c:v>
                </c:pt>
                <c:pt idx="3">
                  <c:v>CHF</c:v>
                </c:pt>
                <c:pt idx="4">
                  <c:v>ERF</c:v>
                </c:pt>
              </c:strCache>
            </c:strRef>
          </c:cat>
          <c:val>
            <c:numRef>
              <c:f>'2.1.1'!$B$58:$F$58</c:f>
              <c:numCache>
                <c:formatCode>General</c:formatCode>
                <c:ptCount val="5"/>
                <c:pt idx="0">
                  <c:v>15.628865659189191</c:v>
                </c:pt>
                <c:pt idx="1">
                  <c:v>5.817090744201681</c:v>
                </c:pt>
                <c:pt idx="2">
                  <c:v>3.7888610472413813</c:v>
                </c:pt>
                <c:pt idx="3">
                  <c:v>4.4701687419354839</c:v>
                </c:pt>
                <c:pt idx="4">
                  <c:v>2.0305122500000001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70304"/>
        <c:axId val="109264896"/>
      </c:barChart>
      <c:catAx>
        <c:axId val="109570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9264896"/>
        <c:crosses val="autoZero"/>
        <c:auto val="1"/>
        <c:lblAlgn val="ctr"/>
        <c:lblOffset val="100"/>
        <c:noMultiLvlLbl val="0"/>
      </c:catAx>
      <c:valAx>
        <c:axId val="109264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570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ED338-2E9D-4461-81A7-A01DBE3F1B0B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B9BE2-19C6-4B5B-880F-1D1CA87584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2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8ADD5-2705-4366-AFB3-EA18589E211B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7979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9BE2-19C6-4B5B-880F-1D1CA875844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01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9BE2-19C6-4B5B-880F-1D1CA875844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5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9BE2-19C6-4B5B-880F-1D1CA875844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951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9BE2-19C6-4B5B-880F-1D1CA875844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22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9BE2-19C6-4B5B-880F-1D1CA875844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22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9BE2-19C6-4B5B-880F-1D1CA875844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95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9BE2-19C6-4B5B-880F-1D1CA875844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932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1D624-CD2A-4371-8F2C-DC4371071569}" type="slidenum">
              <a:rPr lang="en-US"/>
              <a:pPr/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227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9BE2-19C6-4B5B-880F-1D1CA875844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5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696913"/>
            <a:ext cx="9147175" cy="5475287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 sz="3600">
              <a:solidFill>
                <a:srgbClr val="FFFFCC"/>
              </a:solidFill>
            </a:endParaRPr>
          </a:p>
        </p:txBody>
      </p:sp>
      <p:pic>
        <p:nvPicPr>
          <p:cNvPr id="3" name="Picture 10" descr="adelogo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9525" y="5151438"/>
            <a:ext cx="13858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ck Work\Downloads\Mokoro shaded rectangle logo-edite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341440"/>
            <a:ext cx="827584" cy="5165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1BDB-CE68-4FD6-8629-2860536495EA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AF0E8-8F6B-4068-9DC0-C0BB84E79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92696"/>
            <a:ext cx="9147175" cy="54752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sz="3600" dirty="0">
              <a:solidFill>
                <a:srgbClr val="FFFFCC"/>
              </a:solidFill>
              <a:latin typeface="Verdana" pitchFamily="34" charset="0"/>
            </a:endParaRP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5516563"/>
            <a:ext cx="9144000" cy="1008062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/>
            <a:tailEnd/>
          </a:ln>
        </p:spPr>
        <p:txBody>
          <a:bodyPr lIns="62735" tIns="62735" rIns="62735" bIns="62735" anchor="ctr"/>
          <a:lstStyle/>
          <a:p>
            <a:pPr algn="ctr" defTabSz="796925" eaLnBrk="0" hangingPunct="0">
              <a:lnSpc>
                <a:spcPct val="90000"/>
              </a:lnSpc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50825" y="6381750"/>
            <a:ext cx="8610600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b="1" i="1" dirty="0">
                <a:solidFill>
                  <a:srgbClr val="000000"/>
                </a:solidFill>
                <a:latin typeface="Verdana" pitchFamily="34" charset="0"/>
              </a:rPr>
              <a:t>This document is designed as support to the oral presentation </a:t>
            </a:r>
          </a:p>
          <a:p>
            <a:pPr algn="ctr"/>
            <a:r>
              <a:rPr lang="en-GB" sz="1100" b="1" i="1" dirty="0">
                <a:solidFill>
                  <a:srgbClr val="000000"/>
                </a:solidFill>
                <a:latin typeface="Verdana" pitchFamily="34" charset="0"/>
              </a:rPr>
              <a:t>and is not intended to be used separately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430213" y="3717032"/>
            <a:ext cx="8713787" cy="1037977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kern="0" dirty="0" smtClean="0">
                <a:solidFill>
                  <a:srgbClr val="FFFFCC"/>
                </a:solidFill>
                <a:latin typeface="Verdana" pitchFamily="34" charset="0"/>
                <a:ea typeface="+mj-ea"/>
                <a:cs typeface="+mj-cs"/>
              </a:rPr>
              <a:t>Presentation to the IASC Task Team on Humanitarian Financing</a:t>
            </a: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50825" y="692696"/>
            <a:ext cx="8713788" cy="35283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1" dirty="0" smtClean="0">
                <a:solidFill>
                  <a:srgbClr val="FFFFCC"/>
                </a:solidFill>
                <a:latin typeface="Verdana" pitchFamily="34" charset="0"/>
              </a:rPr>
              <a:t>WFP’S USE OF POOLED FUNDS FOR HUMANITARIAN PREPAREDNESS AND RESPONSE (2009–2013): </a:t>
            </a:r>
          </a:p>
          <a:p>
            <a:pPr algn="ctr"/>
            <a:r>
              <a:rPr lang="en-GB" sz="3200" b="1" dirty="0" smtClean="0">
                <a:solidFill>
                  <a:srgbClr val="FFFFCC"/>
                </a:solidFill>
                <a:latin typeface="Verdana" pitchFamily="34" charset="0"/>
              </a:rPr>
              <a:t>A Strategic Evaluation</a:t>
            </a:r>
            <a:endParaRPr lang="en-US" sz="3200" b="1" dirty="0">
              <a:solidFill>
                <a:srgbClr val="FFFFCC"/>
              </a:solidFill>
              <a:latin typeface="Verdana" pitchFamily="34" charset="0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971600" y="4653136"/>
            <a:ext cx="7177087" cy="1152128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A50021"/>
              </a:buClr>
              <a:defRPr/>
            </a:pPr>
            <a:r>
              <a:rPr lang="fr-FR" sz="2000" kern="0" dirty="0" smtClean="0">
                <a:solidFill>
                  <a:srgbClr val="FFFFCC"/>
                </a:solidFill>
                <a:latin typeface="Verdana" pitchFamily="34" charset="0"/>
                <a:cs typeface="+mn-cs"/>
              </a:rPr>
              <a:t> </a:t>
            </a:r>
          </a:p>
          <a:p>
            <a:pPr algn="ctr" eaLnBrk="0" hangingPunct="0">
              <a:spcBef>
                <a:spcPct val="20000"/>
              </a:spcBef>
              <a:buClr>
                <a:srgbClr val="A50021"/>
              </a:buClr>
              <a:defRPr/>
            </a:pPr>
            <a:r>
              <a:rPr lang="en-US" sz="2000" kern="0" dirty="0" smtClean="0">
                <a:solidFill>
                  <a:srgbClr val="FFFFCC"/>
                </a:solidFill>
                <a:latin typeface="Verdana" pitchFamily="34" charset="0"/>
              </a:rPr>
              <a:t>Geneva, 18 March</a:t>
            </a:r>
            <a:r>
              <a:rPr lang="en-US" sz="2000" kern="0" dirty="0" smtClean="0">
                <a:solidFill>
                  <a:srgbClr val="FFFFCC"/>
                </a:solidFill>
                <a:latin typeface="Verdana" pitchFamily="34" charset="0"/>
                <a:cs typeface="+mn-cs"/>
              </a:rPr>
              <a:t> 2015</a:t>
            </a:r>
            <a:endParaRPr lang="en-US" sz="2000" kern="0" dirty="0">
              <a:solidFill>
                <a:srgbClr val="FFFFCC"/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1026" name="Picture 2" descr="C:\Users\Nick Work\Downloads\Mokoro shaded rectangle logo-edit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616301"/>
            <a:ext cx="1728192" cy="1078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Average Days between IR-EMOP Approval and Date for Exchange of First Contribution 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98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120959"/>
              </p:ext>
            </p:extLst>
          </p:nvPr>
        </p:nvGraphicFramePr>
        <p:xfrm>
          <a:off x="457200" y="1600201"/>
          <a:ext cx="8105651" cy="4281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971"/>
                <a:gridCol w="4747820"/>
                <a:gridCol w="2351860"/>
              </a:tblGrid>
              <a:tr h="782152"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Step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Task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Responsibility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633"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Formulation of request to CERF Secretariat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HC/HCT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2152"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Revision/ approval of CERF envelope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CERF Secretariat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633"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Allocation of CERF envelope amongst UN agencies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HC/HCT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2868"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CERF disburse the money to UN agencies on the basis of a Letter of Understanding (</a:t>
                      </a:r>
                      <a:r>
                        <a:rPr lang="en-GB" sz="1600" dirty="0" err="1">
                          <a:effectLst/>
                        </a:rPr>
                        <a:t>LoU</a:t>
                      </a:r>
                      <a:r>
                        <a:rPr lang="en-GB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CERF Secretariat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633"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UN agencies transfer funds to their field offices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008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UN Agencies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2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Timeliness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2816"/>
            <a:ext cx="5842992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Internal advances critical to WFP’s immediate ability to respond</a:t>
            </a:r>
          </a:p>
          <a:p>
            <a:r>
              <a:rPr lang="en-GB" dirty="0" smtClean="0"/>
              <a:t>Flexibility and predictability of PFs reinforcing use of Internal Advances</a:t>
            </a:r>
          </a:p>
          <a:p>
            <a:pPr lvl="1"/>
            <a:r>
              <a:rPr lang="en-GB" dirty="0" smtClean="0"/>
              <a:t>PFs (unlike many donors) permit </a:t>
            </a:r>
            <a:r>
              <a:rPr lang="en-GB" dirty="0" err="1" smtClean="0"/>
              <a:t>revolvement</a:t>
            </a:r>
            <a:r>
              <a:rPr lang="en-GB" dirty="0" smtClean="0"/>
              <a:t> of advances</a:t>
            </a:r>
          </a:p>
          <a:p>
            <a:pPr lvl="1"/>
            <a:r>
              <a:rPr lang="en-GB" dirty="0" smtClean="0"/>
              <a:t>L3 </a:t>
            </a:r>
            <a:r>
              <a:rPr lang="en-GB" dirty="0"/>
              <a:t>protocols </a:t>
            </a:r>
            <a:r>
              <a:rPr lang="en-GB" dirty="0" smtClean="0"/>
              <a:t>for </a:t>
            </a:r>
            <a:r>
              <a:rPr lang="en-GB" dirty="0"/>
              <a:t>CERF RR </a:t>
            </a:r>
            <a:r>
              <a:rPr lang="en-GB" dirty="0" smtClean="0"/>
              <a:t>mobilization</a:t>
            </a:r>
            <a:endParaRPr lang="en-GB" dirty="0"/>
          </a:p>
          <a:p>
            <a:r>
              <a:rPr lang="en-GB" dirty="0" smtClean="0"/>
              <a:t>PFs foundation for scale-up through directed </a:t>
            </a:r>
            <a:r>
              <a:rPr lang="en-GB" dirty="0"/>
              <a:t>multi-lateral contributions</a:t>
            </a:r>
          </a:p>
          <a:p>
            <a:pPr marL="0" indent="0">
              <a:buNone/>
            </a:pPr>
            <a:endParaRPr lang="en-GB" i="1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75778787"/>
              </p:ext>
            </p:extLst>
          </p:nvPr>
        </p:nvGraphicFramePr>
        <p:xfrm>
          <a:off x="6156176" y="2706267"/>
          <a:ext cx="268605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44208" y="1755056"/>
            <a:ext cx="2242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Avg. value of PF </a:t>
            </a:r>
            <a:r>
              <a:rPr lang="en-GB" sz="1600" i="1" dirty="0"/>
              <a:t>Grants and Internal Advances per Operation </a:t>
            </a:r>
            <a:endParaRPr lang="en-GB" sz="1600" i="1" dirty="0" smtClean="0"/>
          </a:p>
          <a:p>
            <a:r>
              <a:rPr lang="en-GB" sz="1600" i="1" dirty="0" smtClean="0"/>
              <a:t>(</a:t>
            </a:r>
            <a:r>
              <a:rPr lang="en-GB" sz="1600" i="1" dirty="0"/>
              <a:t>US$ </a:t>
            </a:r>
            <a:r>
              <a:rPr lang="en-GB" sz="1600" i="1" dirty="0" smtClean="0"/>
              <a:t>millions)</a:t>
            </a:r>
            <a:endParaRPr lang="en-GB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3332E8-8F98-4C24-AFA4-B577AD3437F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Timeliness of Disbursement to Cooperating Partners</a:t>
            </a:r>
            <a:endParaRPr lang="en-GB" altLang="zh-CN" dirty="0" smtClean="0">
              <a:ea typeface="宋体" pitchFamily="2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dirty="0"/>
              <a:t>significant lag is reported between funds becoming available and the contracting of CPs (CERF RR = 50 days, CERF UF = </a:t>
            </a:r>
            <a:r>
              <a:rPr lang="en-GB" dirty="0" smtClean="0"/>
              <a:t>71)</a:t>
            </a:r>
          </a:p>
          <a:p>
            <a:r>
              <a:rPr lang="en-GB" dirty="0" smtClean="0"/>
              <a:t>WFP systems not </a:t>
            </a:r>
            <a:r>
              <a:rPr lang="en-GB" dirty="0"/>
              <a:t>linked to </a:t>
            </a:r>
            <a:r>
              <a:rPr lang="en-GB" dirty="0" smtClean="0"/>
              <a:t>use of individual grants</a:t>
            </a:r>
          </a:p>
          <a:p>
            <a:r>
              <a:rPr lang="en-GB" dirty="0" smtClean="0"/>
              <a:t>Not equivalent to delay in response</a:t>
            </a:r>
          </a:p>
          <a:p>
            <a:r>
              <a:rPr lang="en-GB" dirty="0" smtClean="0"/>
              <a:t>NGOs most concerned with delays in reimbursement of expenditure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5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Coordination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PFs reinforce coordination </a:t>
            </a:r>
            <a:r>
              <a:rPr lang="en-GB" dirty="0"/>
              <a:t>structures, </a:t>
            </a:r>
            <a:r>
              <a:rPr lang="en-GB" dirty="0" smtClean="0"/>
              <a:t>but don’t solve </a:t>
            </a:r>
            <a:r>
              <a:rPr lang="en-GB" dirty="0"/>
              <a:t>the challenges of weak or absent </a:t>
            </a:r>
            <a:r>
              <a:rPr lang="en-GB" dirty="0" smtClean="0"/>
              <a:t>systems</a:t>
            </a:r>
            <a:endParaRPr lang="en-GB" dirty="0"/>
          </a:p>
          <a:p>
            <a:r>
              <a:rPr lang="en-GB" dirty="0" smtClean="0"/>
              <a:t>WFP increasingly engaging with coordinated strategy development and project appraisal </a:t>
            </a:r>
          </a:p>
          <a:p>
            <a:r>
              <a:rPr lang="en-GB" dirty="0"/>
              <a:t>N</a:t>
            </a:r>
            <a:r>
              <a:rPr lang="en-GB" dirty="0" smtClean="0"/>
              <a:t>ot generally resulted in observable changes in WFP’s strategic or operational approach</a:t>
            </a:r>
          </a:p>
        </p:txBody>
      </p:sp>
    </p:spTree>
    <p:extLst>
      <p:ext uri="{BB962C8B-B14F-4D97-AF65-F5344CB8AC3E}">
        <p14:creationId xmlns:p14="http://schemas.microsoft.com/office/powerpoint/2010/main" val="57468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Accountability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r>
              <a:rPr lang="en-GB" dirty="0"/>
              <a:t>PF managers </a:t>
            </a:r>
            <a:r>
              <a:rPr lang="en-GB" dirty="0" smtClean="0"/>
              <a:t>seeking accountability for PF grants</a:t>
            </a:r>
          </a:p>
          <a:p>
            <a:r>
              <a:rPr lang="en-GB" dirty="0" smtClean="0"/>
              <a:t>Transaction </a:t>
            </a:r>
            <a:r>
              <a:rPr lang="en-GB" dirty="0"/>
              <a:t>costs for </a:t>
            </a:r>
            <a:r>
              <a:rPr lang="en-GB" dirty="0" smtClean="0"/>
              <a:t>WFP estimated at $5,000 </a:t>
            </a:r>
            <a:r>
              <a:rPr lang="en-GB" dirty="0"/>
              <a:t>at CO levels and $3,200 at HQ </a:t>
            </a:r>
            <a:r>
              <a:rPr lang="en-GB" dirty="0" smtClean="0"/>
              <a:t>level </a:t>
            </a:r>
            <a:endParaRPr lang="en-GB" dirty="0"/>
          </a:p>
          <a:p>
            <a:r>
              <a:rPr lang="en-GB" dirty="0" smtClean="0"/>
              <a:t>Potential </a:t>
            </a:r>
            <a:r>
              <a:rPr lang="en-GB" dirty="0"/>
              <a:t>increases associated with new reporting </a:t>
            </a:r>
            <a:r>
              <a:rPr lang="en-GB" dirty="0" smtClean="0"/>
              <a:t>requirements</a:t>
            </a:r>
          </a:p>
          <a:p>
            <a:r>
              <a:rPr lang="en-GB" dirty="0" smtClean="0"/>
              <a:t>Impact?</a:t>
            </a:r>
            <a:endParaRPr lang="en-GB" dirty="0"/>
          </a:p>
          <a:p>
            <a:endParaRPr lang="en-GB" dirty="0"/>
          </a:p>
          <a:p>
            <a:pPr>
              <a:buNone/>
            </a:pPr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sz="4400" dirty="0" smtClean="0"/>
              <a:t>RECOMMENDATIONS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6870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Recommendations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dk1"/>
                </a:solidFill>
              </a:rPr>
              <a:t>Maintain and strengthen the life-saving focus of </a:t>
            </a:r>
            <a:r>
              <a:rPr lang="en-GB" sz="2800" dirty="0" smtClean="0">
                <a:solidFill>
                  <a:schemeClr val="dk1"/>
                </a:solidFill>
              </a:rPr>
              <a:t>PFs</a:t>
            </a:r>
          </a:p>
          <a:p>
            <a:endParaRPr lang="en-GB" sz="2800" dirty="0" smtClean="0">
              <a:solidFill>
                <a:schemeClr val="dk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Reduce earmarking </a:t>
            </a:r>
            <a:endParaRPr lang="en-GB" sz="2800" dirty="0" smtClean="0">
              <a:solidFill>
                <a:schemeClr val="dk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dk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dk1"/>
                </a:solidFill>
              </a:rPr>
              <a:t>Improve </a:t>
            </a:r>
            <a:r>
              <a:rPr lang="en-GB" sz="2800" dirty="0">
                <a:solidFill>
                  <a:schemeClr val="dk1"/>
                </a:solidFill>
              </a:rPr>
              <a:t>the targeting of CERF UF </a:t>
            </a:r>
            <a:r>
              <a:rPr lang="en-GB" sz="2800" dirty="0" smtClean="0">
                <a:solidFill>
                  <a:schemeClr val="dk1"/>
                </a:solidFill>
              </a:rPr>
              <a:t>grants</a:t>
            </a:r>
          </a:p>
          <a:p>
            <a:endParaRPr lang="en-GB" sz="2800" dirty="0" smtClean="0">
              <a:solidFill>
                <a:schemeClr val="dk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dk1"/>
                </a:solidFill>
              </a:rPr>
              <a:t>Maintain </a:t>
            </a:r>
            <a:r>
              <a:rPr lang="en-GB" sz="2800" dirty="0">
                <a:solidFill>
                  <a:schemeClr val="dk1"/>
                </a:solidFill>
              </a:rPr>
              <a:t>and increase the capacity to utilize PFs as collateral for the release of internal </a:t>
            </a:r>
            <a:r>
              <a:rPr lang="en-GB" sz="2800" dirty="0" smtClean="0">
                <a:solidFill>
                  <a:schemeClr val="dk1"/>
                </a:solidFill>
              </a:rPr>
              <a:t>advances</a:t>
            </a:r>
          </a:p>
          <a:p>
            <a:endParaRPr lang="en-GB" sz="2800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General Recommendations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Enhance </a:t>
            </a:r>
            <a:r>
              <a:rPr lang="en-GB" sz="2400" dirty="0">
                <a:solidFill>
                  <a:schemeClr val="dk1"/>
                </a:solidFill>
              </a:rPr>
              <a:t>the contribution of  PFs in supporting the operation of common services in </a:t>
            </a:r>
            <a:r>
              <a:rPr lang="en-GB" sz="2400" dirty="0" smtClean="0">
                <a:solidFill>
                  <a:schemeClr val="dk1"/>
                </a:solidFill>
              </a:rPr>
              <a:t>emergencies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dk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</a:rPr>
              <a:t>Consolidate fulfillment of WFP’s coordination responsibilities to improve support for effective use of PFs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dk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</a:rPr>
              <a:t>Define strategic and operational responsibilities for using and reporting on PFs at all levels </a:t>
            </a:r>
            <a:endParaRPr lang="en-GB" sz="2400" dirty="0" smtClean="0">
              <a:solidFill>
                <a:schemeClr val="dk1"/>
              </a:solidFill>
            </a:endParaRPr>
          </a:p>
          <a:p>
            <a:endParaRPr lang="en-GB" sz="1400" dirty="0" smtClean="0">
              <a:solidFill>
                <a:schemeClr val="dk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Strengthen </a:t>
            </a:r>
            <a:r>
              <a:rPr lang="en-GB" sz="2400" dirty="0">
                <a:solidFill>
                  <a:schemeClr val="dk1"/>
                </a:solidFill>
              </a:rPr>
              <a:t>the quality, efficiency and utility of monitoring and reporting on the use of PFs</a:t>
            </a:r>
            <a:br>
              <a:rPr lang="en-GB" sz="2400" dirty="0">
                <a:solidFill>
                  <a:schemeClr val="dk1"/>
                </a:solidFill>
              </a:rPr>
            </a:br>
            <a:endParaRPr lang="en-GB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3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WFP Global Use of PFs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3" cstate="print"/>
          <a:srcRect t="16894" r="65149" b="708"/>
          <a:stretch/>
        </p:blipFill>
        <p:spPr bwMode="auto">
          <a:xfrm>
            <a:off x="1619672" y="1916832"/>
            <a:ext cx="5957256" cy="45259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155679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Pooled fund contributions 2009–2013 US$ millions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882345"/>
              </p:ext>
            </p:extLst>
          </p:nvPr>
        </p:nvGraphicFramePr>
        <p:xfrm>
          <a:off x="467544" y="1052736"/>
          <a:ext cx="5026937" cy="433498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26937"/>
              </a:tblGrid>
              <a:tr h="4334987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2700" baseline="0" dirty="0" smtClean="0"/>
                        <a:t>217 operations and 462 grants</a:t>
                      </a:r>
                    </a:p>
                    <a:p>
                      <a:pPr marL="457200" indent="-4572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2700" baseline="0" dirty="0" smtClean="0"/>
                        <a:t>EMOPS (4.3%) </a:t>
                      </a:r>
                    </a:p>
                    <a:p>
                      <a:pPr marL="457200" indent="-4572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2700" baseline="0" dirty="0" smtClean="0"/>
                        <a:t>PRROs (4.2%) </a:t>
                      </a:r>
                    </a:p>
                    <a:p>
                      <a:pPr marL="457200" indent="-4572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2700" baseline="0" dirty="0" smtClean="0"/>
                        <a:t>SOs (16.2%) </a:t>
                      </a:r>
                    </a:p>
                    <a:p>
                      <a:pPr marL="457200" indent="-4572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457200" algn="l"/>
                        </a:tabLst>
                      </a:pPr>
                      <a:endParaRPr lang="en-US" sz="2700" baseline="0" dirty="0" smtClean="0"/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996952"/>
            <a:ext cx="5537843" cy="322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9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Issues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011668"/>
              </p:ext>
            </p:extLst>
          </p:nvPr>
        </p:nvGraphicFramePr>
        <p:xfrm>
          <a:off x="457200" y="1600201"/>
          <a:ext cx="8229600" cy="47811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29600"/>
              </a:tblGrid>
              <a:tr h="4781128">
                <a:tc>
                  <a:txBody>
                    <a:bodyPr/>
                    <a:lstStyle/>
                    <a:p>
                      <a:pPr marL="457200" indent="-4572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4000" dirty="0" smtClean="0"/>
                        <a:t>Contribution  and</a:t>
                      </a:r>
                      <a:r>
                        <a:rPr lang="en-GB" sz="4000" baseline="0" dirty="0" smtClean="0"/>
                        <a:t> added value to WFP’s emergency response </a:t>
                      </a:r>
                      <a:endParaRPr lang="en-GB" sz="4000" dirty="0"/>
                    </a:p>
                    <a:p>
                      <a:pPr marL="457200" indent="-4572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4000" dirty="0" smtClean="0"/>
                        <a:t>Complementarities</a:t>
                      </a:r>
                      <a:r>
                        <a:rPr lang="en-GB" sz="4000" baseline="0" dirty="0" smtClean="0"/>
                        <a:t> among PFs and with other WFP instruments</a:t>
                      </a:r>
                    </a:p>
                    <a:p>
                      <a:pPr marL="457200" indent="-4572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4000" baseline="0" dirty="0" smtClean="0"/>
                        <a:t>Partnerships and coordination effects</a:t>
                      </a:r>
                    </a:p>
                    <a:p>
                      <a:pPr marL="457200" indent="-4572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4000" baseline="0" dirty="0" smtClean="0"/>
                        <a:t>Factors affecting WFP’s use of PFs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85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sz="4400" dirty="0" smtClean="0"/>
              <a:t>FINDINGS AND CONCLUSIONS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54356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Purpose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</a:t>
            </a:r>
            <a:r>
              <a:rPr lang="en-GB" dirty="0" smtClean="0"/>
              <a:t>ressure to expand </a:t>
            </a:r>
            <a:r>
              <a:rPr lang="en-GB" dirty="0"/>
              <a:t>the objectives of the use of </a:t>
            </a:r>
            <a:r>
              <a:rPr lang="en-GB" dirty="0" smtClean="0"/>
              <a:t>PFs beyond ‘life saving’</a:t>
            </a:r>
          </a:p>
          <a:p>
            <a:r>
              <a:rPr lang="en-GB" dirty="0" smtClean="0"/>
              <a:t>PFs are:</a:t>
            </a:r>
          </a:p>
          <a:p>
            <a:pPr lvl="1"/>
            <a:r>
              <a:rPr lang="en-GB" dirty="0" smtClean="0"/>
              <a:t>Limited and insufficient for primary objective</a:t>
            </a:r>
          </a:p>
          <a:p>
            <a:pPr lvl="1"/>
            <a:r>
              <a:rPr lang="en-GB" dirty="0" smtClean="0"/>
              <a:t>Adapted to </a:t>
            </a:r>
            <a:r>
              <a:rPr lang="en-GB" dirty="0"/>
              <a:t>funding </a:t>
            </a:r>
            <a:r>
              <a:rPr lang="en-GB" dirty="0" smtClean="0"/>
              <a:t>immediate </a:t>
            </a:r>
            <a:r>
              <a:rPr lang="en-GB" dirty="0"/>
              <a:t>life-saving activities </a:t>
            </a:r>
            <a:endParaRPr lang="en-GB" dirty="0" smtClean="0"/>
          </a:p>
          <a:p>
            <a:r>
              <a:rPr lang="en-GB" dirty="0" smtClean="0"/>
              <a:t>Funding preparedness</a:t>
            </a:r>
            <a:r>
              <a:rPr lang="en-GB" dirty="0"/>
              <a:t>, resilience building and social assistance </a:t>
            </a:r>
            <a:r>
              <a:rPr lang="en-GB" dirty="0" smtClean="0"/>
              <a:t>better </a:t>
            </a:r>
            <a:r>
              <a:rPr lang="en-GB" dirty="0"/>
              <a:t>met through complementary funding </a:t>
            </a:r>
            <a:r>
              <a:rPr lang="en-GB" dirty="0" smtClean="0"/>
              <a:t>instruments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Utilization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5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In-kind </a:t>
            </a:r>
            <a:r>
              <a:rPr lang="en-GB" dirty="0"/>
              <a:t>food assistance – but a relatively modest </a:t>
            </a:r>
            <a:r>
              <a:rPr lang="en-GB" dirty="0" smtClean="0"/>
              <a:t>proportion</a:t>
            </a:r>
          </a:p>
          <a:p>
            <a:r>
              <a:rPr lang="en-GB" dirty="0"/>
              <a:t>C</a:t>
            </a:r>
            <a:r>
              <a:rPr lang="en-GB" dirty="0" smtClean="0"/>
              <a:t>ash </a:t>
            </a:r>
            <a:r>
              <a:rPr lang="en-GB" dirty="0"/>
              <a:t>and nutrition </a:t>
            </a:r>
            <a:r>
              <a:rPr lang="en-GB" dirty="0" smtClean="0"/>
              <a:t>activities</a:t>
            </a:r>
            <a:endParaRPr lang="en-GB" dirty="0"/>
          </a:p>
          <a:p>
            <a:r>
              <a:rPr lang="en-GB" dirty="0" smtClean="0"/>
              <a:t>Common </a:t>
            </a:r>
            <a:r>
              <a:rPr lang="en-GB" dirty="0"/>
              <a:t>services (</a:t>
            </a:r>
            <a:r>
              <a:rPr lang="en-GB" dirty="0" smtClean="0"/>
              <a:t>UNHAS </a:t>
            </a:r>
            <a:r>
              <a:rPr lang="en-GB" dirty="0"/>
              <a:t>operations, common logistics services and pipelines, and shared operational </a:t>
            </a:r>
            <a:r>
              <a:rPr lang="en-GB" dirty="0" smtClean="0"/>
              <a:t>hubs)</a:t>
            </a:r>
          </a:p>
          <a:p>
            <a:r>
              <a:rPr lang="en-GB" dirty="0" smtClean="0"/>
              <a:t>… but not on-going </a:t>
            </a:r>
            <a:r>
              <a:rPr lang="en-GB" dirty="0"/>
              <a:t>operating costs </a:t>
            </a:r>
            <a:r>
              <a:rPr lang="en-GB" dirty="0" smtClean="0"/>
              <a:t>of common services</a:t>
            </a:r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71830095"/>
              </p:ext>
            </p:extLst>
          </p:nvPr>
        </p:nvGraphicFramePr>
        <p:xfrm>
          <a:off x="1115616" y="4777584"/>
          <a:ext cx="6768752" cy="1702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4396463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Contribution by PF type to type of WFP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Additionality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introduction of PFs has not been associated with a fall in multi-lateral funding </a:t>
            </a:r>
            <a:endParaRPr lang="en-GB" dirty="0"/>
          </a:p>
          <a:p>
            <a:endParaRPr lang="en-GB" i="1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05729443"/>
              </p:ext>
            </p:extLst>
          </p:nvPr>
        </p:nvGraphicFramePr>
        <p:xfrm>
          <a:off x="755576" y="3645024"/>
          <a:ext cx="756084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115616" y="2720181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i="1" dirty="0" smtClean="0"/>
              <a:t>Trends in all contributions to WFP from Top 12 CERF Donors 2002 – 2013 (USD millions)</a:t>
            </a:r>
            <a:endParaRPr lang="en-GB" sz="1800" i="1" dirty="0"/>
          </a:p>
        </p:txBody>
      </p:sp>
    </p:spTree>
    <p:extLst>
      <p:ext uri="{BB962C8B-B14F-4D97-AF65-F5344CB8AC3E}">
        <p14:creationId xmlns:p14="http://schemas.microsoft.com/office/powerpoint/2010/main" val="418490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Timeliness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/>
          </a:bodyPr>
          <a:lstStyle/>
          <a:p>
            <a:r>
              <a:rPr lang="en-GB" dirty="0" smtClean="0"/>
              <a:t>CERF </a:t>
            </a:r>
            <a:r>
              <a:rPr lang="en-GB" dirty="0"/>
              <a:t>RR is widely perceived to support a timely response by </a:t>
            </a:r>
            <a:r>
              <a:rPr lang="en-GB" dirty="0" smtClean="0"/>
              <a:t>WFP</a:t>
            </a:r>
          </a:p>
          <a:p>
            <a:r>
              <a:rPr lang="en-GB" dirty="0" smtClean="0"/>
              <a:t>Typically  </a:t>
            </a:r>
            <a:r>
              <a:rPr lang="en-GB" dirty="0"/>
              <a:t>available faster than other directed multi-lateral </a:t>
            </a:r>
            <a:r>
              <a:rPr lang="en-GB" dirty="0" smtClean="0"/>
              <a:t>contributions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696059"/>
              </p:ext>
            </p:extLst>
          </p:nvPr>
        </p:nvGraphicFramePr>
        <p:xfrm>
          <a:off x="539552" y="4293096"/>
          <a:ext cx="7848871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3"/>
                <a:gridCol w="1440160"/>
                <a:gridCol w="1872208"/>
              </a:tblGrid>
              <a:tr h="365760">
                <a:tc>
                  <a:txBody>
                    <a:bodyPr/>
                    <a:lstStyle/>
                    <a:p>
                      <a:r>
                        <a:rPr lang="en-GB" dirty="0" smtClean="0"/>
                        <a:t>Period</a:t>
                      </a:r>
                      <a:r>
                        <a:rPr lang="en-GB" baseline="0" dirty="0" smtClean="0"/>
                        <a:t> elapsed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CERF (</a:t>
                      </a:r>
                      <a:r>
                        <a:rPr lang="en-GB" dirty="0" err="1" smtClean="0"/>
                        <a:t>avg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 donors (</a:t>
                      </a:r>
                      <a:r>
                        <a:rPr lang="en-GB" dirty="0" err="1" smtClean="0"/>
                        <a:t>avg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From crisis event to release of funds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 days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81 days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From release</a:t>
                      </a:r>
                      <a:r>
                        <a:rPr lang="en-GB" baseline="0" dirty="0" smtClean="0"/>
                        <a:t> of EMOP to receipt of funds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 days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37 days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661</Words>
  <Application>Microsoft Office PowerPoint</Application>
  <PresentationFormat>On-screen Show (4:3)</PresentationFormat>
  <Paragraphs>123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WFP Global Use of PFs</vt:lpstr>
      <vt:lpstr>PowerPoint Presentation</vt:lpstr>
      <vt:lpstr>Evaluation Issues</vt:lpstr>
      <vt:lpstr>PowerPoint Presentation</vt:lpstr>
      <vt:lpstr>Purpose</vt:lpstr>
      <vt:lpstr>Utilization</vt:lpstr>
      <vt:lpstr>Additionality</vt:lpstr>
      <vt:lpstr>Timeliness</vt:lpstr>
      <vt:lpstr>Average Days between IR-EMOP Approval and Date for Exchange of First Contribution </vt:lpstr>
      <vt:lpstr>Timeliness</vt:lpstr>
      <vt:lpstr>Timeliness</vt:lpstr>
      <vt:lpstr>Timeliness of Disbursement to Cooperating Partners</vt:lpstr>
      <vt:lpstr>Coordination</vt:lpstr>
      <vt:lpstr>Accountability</vt:lpstr>
      <vt:lpstr>PowerPoint Presentation</vt:lpstr>
      <vt:lpstr>General Recommendations</vt:lpstr>
      <vt:lpstr>General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Maunder</dc:creator>
  <cp:lastModifiedBy>Nicolas Rost</cp:lastModifiedBy>
  <cp:revision>81</cp:revision>
  <dcterms:created xsi:type="dcterms:W3CDTF">2014-05-15T08:06:42Z</dcterms:created>
  <dcterms:modified xsi:type="dcterms:W3CDTF">2015-03-17T18:19:17Z</dcterms:modified>
</cp:coreProperties>
</file>