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4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6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7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  <p:sldMasterId id="2147483658" r:id="rId2"/>
    <p:sldMasterId id="2147483664" r:id="rId3"/>
  </p:sldMasterIdLst>
  <p:notesMasterIdLst>
    <p:notesMasterId r:id="rId15"/>
  </p:notesMasterIdLst>
  <p:sldIdLst>
    <p:sldId id="298" r:id="rId4"/>
    <p:sldId id="264" r:id="rId5"/>
    <p:sldId id="266" r:id="rId6"/>
    <p:sldId id="268" r:id="rId7"/>
    <p:sldId id="275" r:id="rId8"/>
    <p:sldId id="318" r:id="rId9"/>
    <p:sldId id="319" r:id="rId10"/>
    <p:sldId id="321" r:id="rId11"/>
    <p:sldId id="293" r:id="rId12"/>
    <p:sldId id="322" r:id="rId13"/>
    <p:sldId id="258" r:id="rId14"/>
  </p:sldIdLst>
  <p:sldSz cx="9144000" cy="6858000" type="screen4x3"/>
  <p:notesSz cx="6797675" cy="9928225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3732">
          <p15:clr>
            <a:srgbClr val="A4A3A4"/>
          </p15:clr>
        </p15:guide>
        <p15:guide id="3" orient="horz" pos="1162">
          <p15:clr>
            <a:srgbClr val="A4A3A4"/>
          </p15:clr>
        </p15:guide>
        <p15:guide id="4" pos="2880">
          <p15:clr>
            <a:srgbClr val="A4A3A4"/>
          </p15:clr>
        </p15:guide>
        <p15:guide id="5" pos="268">
          <p15:clr>
            <a:srgbClr val="A4A3A4"/>
          </p15:clr>
        </p15:guide>
        <p15:guide id="6" pos="54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200"/>
    <a:srgbClr val="8B9B92"/>
    <a:srgbClr val="88746A"/>
    <a:srgbClr val="B06010"/>
    <a:srgbClr val="8A2529"/>
    <a:srgbClr val="9FA617"/>
    <a:srgbClr val="006858"/>
    <a:srgbClr val="002D56"/>
    <a:srgbClr val="0088FF"/>
    <a:srgbClr val="34A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93" autoAdjust="0"/>
    <p:restoredTop sz="94660"/>
  </p:normalViewPr>
  <p:slideViewPr>
    <p:cSldViewPr snapToGrid="0" snapToObjects="1" showGuides="1">
      <p:cViewPr varScale="1">
        <p:scale>
          <a:sx n="85" d="100"/>
          <a:sy n="85" d="100"/>
        </p:scale>
        <p:origin x="1464" y="62"/>
      </p:cViewPr>
      <p:guideLst>
        <p:guide orient="horz"/>
        <p:guide orient="horz" pos="3732"/>
        <p:guide orient="horz" pos="1162"/>
        <p:guide pos="2880"/>
        <p:guide pos="268"/>
        <p:guide pos="549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0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0.emf"/><Relationship Id="rId4" Type="http://schemas.openxmlformats.org/officeDocument/2006/relationships/image" Target="../media/image40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30.emf"/><Relationship Id="rId4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5A6CE-42F9-4E01-AD14-17456ACECB09}" type="datetimeFigureOut">
              <a:rPr lang="en-US" smtClean="0"/>
              <a:pPr/>
              <a:t>3/16/2015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C575A-FA3C-4170-BDE2-E20A3839939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396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352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068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434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989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901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422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526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623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914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C575A-FA3C-4170-BDE2-E20A3839939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796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gi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5.gif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5.gif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../media/image5.gif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gi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5.gif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0"/>
            <a:ext cx="8604250" cy="5400675"/>
          </a:xfrm>
          <a:prstGeom prst="rect">
            <a:avLst/>
          </a:prstGeom>
          <a:gradFill flip="none" rotWithShape="1">
            <a:gsLst>
              <a:gs pos="0">
                <a:srgbClr val="5BB1FF"/>
              </a:gs>
              <a:gs pos="100000">
                <a:srgbClr val="0091FF">
                  <a:alpha val="23000"/>
                </a:srgbClr>
              </a:gs>
            </a:gsLst>
            <a:lin ang="0" scaled="1"/>
            <a:tileRect/>
          </a:gradFill>
        </p:spPr>
        <p:txBody>
          <a:bodyPr vert="horz"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19" name="Rectangle 10"/>
          <p:cNvSpPr>
            <a:spLocks noChangeArrowheads="1"/>
          </p:cNvSpPr>
          <p:nvPr userDrawn="1"/>
        </p:nvSpPr>
        <p:spPr bwMode="auto">
          <a:xfrm>
            <a:off x="0" y="1613760"/>
            <a:ext cx="7704128" cy="2478943"/>
          </a:xfrm>
          <a:prstGeom prst="rect">
            <a:avLst/>
          </a:prstGeom>
          <a:solidFill>
            <a:srgbClr val="0091FF">
              <a:alpha val="70000"/>
            </a:srgbClr>
          </a:solidFill>
          <a:ln w="25400">
            <a:noFill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0" y="0"/>
            <a:ext cx="539750" cy="5400675"/>
          </a:xfrm>
          <a:prstGeom prst="rect">
            <a:avLst/>
          </a:prstGeom>
          <a:solidFill>
            <a:srgbClr val="0088FF"/>
          </a:solidFill>
          <a:ln w="9525" cap="flat" cmpd="sng" algn="ctr">
            <a:noFill/>
            <a:prstDash val="solid"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65A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2" name="Picture 6" descr="WFPlogo-english-extended-blue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 bwMode="auto">
          <a:xfrm>
            <a:off x="107504" y="5534025"/>
            <a:ext cx="4359552" cy="116998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561785" y="2469912"/>
            <a:ext cx="6386480" cy="102519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Title in Title Case</a:t>
            </a:r>
            <a:br>
              <a:rPr lang="en-US" dirty="0" smtClean="0"/>
            </a:br>
            <a:r>
              <a:rPr lang="en-US" dirty="0" smtClean="0"/>
              <a:t>(Verdana B. 36pt)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561785" y="3525551"/>
            <a:ext cx="6386479" cy="369332"/>
          </a:xfrm>
        </p:spPr>
        <p:txBody>
          <a:bodyPr anchor="ctr">
            <a:noAutofit/>
          </a:bodyPr>
          <a:lstStyle>
            <a:lvl1pPr>
              <a:defRPr sz="2400" b="0" i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 in Title Case (Verdana I. 24pt)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561785" y="4653136"/>
            <a:ext cx="4010215" cy="369332"/>
          </a:xfrm>
        </p:spPr>
        <p:txBody>
          <a:bodyPr anchor="ctr">
            <a:noAutofit/>
          </a:bodyPr>
          <a:lstStyle>
            <a:lvl1pPr>
              <a:defRPr sz="16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Date (Verdana 16pt, White)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093" y="5595815"/>
            <a:ext cx="2118640" cy="835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8604250" y="0"/>
            <a:ext cx="539750" cy="5400675"/>
          </a:xfrm>
          <a:prstGeom prst="rect">
            <a:avLst/>
          </a:prstGeom>
          <a:solidFill>
            <a:srgbClr val="0088FF"/>
          </a:solidFill>
          <a:ln w="9525" cap="flat" cmpd="sng" algn="ctr">
            <a:noFill/>
            <a:prstDash val="soli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kern="0" dirty="0">
              <a:solidFill>
                <a:srgbClr val="0065A2"/>
              </a:solidFill>
              <a:latin typeface="Arial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8604250" cy="5400675"/>
          </a:xfrm>
          <a:prstGeom prst="rect">
            <a:avLst/>
          </a:prstGeom>
          <a:solidFill>
            <a:srgbClr val="5BB1FF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692150" y="4349750"/>
            <a:ext cx="7086600" cy="25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12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12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12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12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12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12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12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12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112" charset="-128"/>
              </a:defRPr>
            </a:lvl9pPr>
          </a:lstStyle>
          <a:p>
            <a:pPr eaLnBrk="1" hangingPunct="1">
              <a:lnSpc>
                <a:spcPts val="1300"/>
              </a:lnSpc>
              <a:defRPr/>
            </a:pPr>
            <a:r>
              <a:rPr lang="en-GB" sz="1000" b="1" kern="0" dirty="0">
                <a:solidFill>
                  <a:sysClr val="window" lastClr="FFFFFF"/>
                </a:solidFill>
                <a:latin typeface="Verdana" pitchFamily="34" charset="0"/>
              </a:rPr>
              <a:t>World Food </a:t>
            </a:r>
            <a:r>
              <a:rPr lang="en-GB" sz="1000" b="1" kern="0" dirty="0" smtClean="0">
                <a:solidFill>
                  <a:sysClr val="window" lastClr="FFFFFF"/>
                </a:solidFill>
                <a:latin typeface="Verdana" pitchFamily="34" charset="0"/>
              </a:rPr>
              <a:t>Programme</a:t>
            </a:r>
            <a:endParaRPr lang="en-GB" sz="1000" b="1" kern="0" dirty="0">
              <a:solidFill>
                <a:sysClr val="window" lastClr="FFFFFF"/>
              </a:solidFill>
              <a:latin typeface="Verdana" pitchFamily="34" charset="0"/>
            </a:endParaRPr>
          </a:p>
        </p:txBody>
      </p:sp>
      <p:pic>
        <p:nvPicPr>
          <p:cNvPr id="9" name="Picture 8" descr="WFPlogo-english-extended-blue.gi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5518150"/>
            <a:ext cx="435927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84616" y="4658295"/>
            <a:ext cx="4816475" cy="693738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insert address and additional text if needed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812414" y="6308815"/>
            <a:ext cx="2038012" cy="280566"/>
          </a:xfrm>
        </p:spPr>
        <p:txBody>
          <a:bodyPr anchor="ctr"/>
          <a:lstStyle>
            <a:lvl1pPr algn="r">
              <a:defRPr sz="1000" b="0">
                <a:solidFill>
                  <a:srgbClr val="0088FF"/>
                </a:solidFill>
              </a:defRPr>
            </a:lvl1pPr>
          </a:lstStyle>
          <a:p>
            <a:pPr lvl="0"/>
            <a:r>
              <a:rPr lang="en-US" dirty="0" smtClean="0"/>
              <a:t>Insert date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541" y="5595815"/>
            <a:ext cx="2200192" cy="867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2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0"/>
            <a:ext cx="8604250" cy="5400675"/>
          </a:xfrm>
          <a:prstGeom prst="rect">
            <a:avLst/>
          </a:prstGeom>
          <a:gradFill flip="none" rotWithShape="1">
            <a:gsLst>
              <a:gs pos="0">
                <a:srgbClr val="5BB1FF"/>
              </a:gs>
              <a:gs pos="100000">
                <a:srgbClr val="0091FF">
                  <a:alpha val="23000"/>
                </a:srgbClr>
              </a:gs>
            </a:gsLst>
            <a:lin ang="0" scaled="1"/>
            <a:tileRect/>
          </a:gradFill>
        </p:spPr>
        <p:txBody>
          <a:bodyPr vert="horz"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19" name="Rectangle 10"/>
          <p:cNvSpPr>
            <a:spLocks noChangeArrowheads="1"/>
          </p:cNvSpPr>
          <p:nvPr userDrawn="1"/>
        </p:nvSpPr>
        <p:spPr bwMode="auto">
          <a:xfrm>
            <a:off x="0" y="1613760"/>
            <a:ext cx="7704128" cy="2478943"/>
          </a:xfrm>
          <a:prstGeom prst="rect">
            <a:avLst/>
          </a:prstGeom>
          <a:solidFill>
            <a:srgbClr val="0091FF">
              <a:alpha val="70000"/>
            </a:srgbClr>
          </a:solidFill>
          <a:ln w="25400">
            <a:noFill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0" y="0"/>
            <a:ext cx="539750" cy="5400675"/>
          </a:xfrm>
          <a:prstGeom prst="rect">
            <a:avLst/>
          </a:prstGeom>
          <a:solidFill>
            <a:srgbClr val="0088FF"/>
          </a:solidFill>
          <a:ln w="9525" cap="flat" cmpd="sng" algn="ctr">
            <a:noFill/>
            <a:prstDash val="soli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kern="0" dirty="0">
              <a:solidFill>
                <a:srgbClr val="0065A2"/>
              </a:solidFill>
              <a:latin typeface="Arial"/>
            </a:endParaRPr>
          </a:p>
        </p:txBody>
      </p:sp>
      <p:pic>
        <p:nvPicPr>
          <p:cNvPr id="22" name="Picture 6" descr="WFPlogo-english-extended-blue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 bwMode="auto">
          <a:xfrm>
            <a:off x="97777" y="5534025"/>
            <a:ext cx="4359552" cy="116998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561785" y="2469912"/>
            <a:ext cx="6386480" cy="102519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Title in Title Case</a:t>
            </a:r>
            <a:br>
              <a:rPr lang="en-US" dirty="0" smtClean="0"/>
            </a:br>
            <a:r>
              <a:rPr lang="en-US" dirty="0" smtClean="0"/>
              <a:t>(Verdana B. 36pt)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561785" y="3525551"/>
            <a:ext cx="6386479" cy="369332"/>
          </a:xfrm>
        </p:spPr>
        <p:txBody>
          <a:bodyPr anchor="ctr">
            <a:noAutofit/>
          </a:bodyPr>
          <a:lstStyle>
            <a:lvl1pPr>
              <a:defRPr sz="2400" b="0" i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 in Title Case (Verdana I. 24pt)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561785" y="4653136"/>
            <a:ext cx="4010215" cy="369332"/>
          </a:xfrm>
        </p:spPr>
        <p:txBody>
          <a:bodyPr anchor="ctr">
            <a:noAutofit/>
          </a:bodyPr>
          <a:lstStyle>
            <a:lvl1pPr>
              <a:defRPr sz="16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Date (Verdana 16pt, White)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541" y="5595815"/>
            <a:ext cx="2200192" cy="867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508400"/>
            <a:ext cx="8301046" cy="459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4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8604250" y="0"/>
            <a:ext cx="539750" cy="5400675"/>
          </a:xfrm>
          <a:prstGeom prst="rect">
            <a:avLst/>
          </a:prstGeom>
          <a:solidFill>
            <a:srgbClr val="0088FF"/>
          </a:solidFill>
          <a:ln w="9525" cap="flat" cmpd="sng" algn="ctr">
            <a:noFill/>
            <a:prstDash val="soli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kern="0" dirty="0">
              <a:solidFill>
                <a:srgbClr val="0065A2"/>
              </a:solidFill>
              <a:latin typeface="Arial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8604250" cy="5400675"/>
          </a:xfrm>
          <a:prstGeom prst="rect">
            <a:avLst/>
          </a:prstGeom>
          <a:solidFill>
            <a:srgbClr val="5BB1FF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  <a:latin typeface="Arial"/>
            </a:endParaRPr>
          </a:p>
        </p:txBody>
      </p:sp>
      <p:pic>
        <p:nvPicPr>
          <p:cNvPr id="9" name="Picture 8" descr="WFPlogo-english-extended-blue.gi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28" y="5518150"/>
            <a:ext cx="435927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117215" y="6385137"/>
            <a:ext cx="2038012" cy="280566"/>
          </a:xfrm>
        </p:spPr>
        <p:txBody>
          <a:bodyPr anchor="ctr"/>
          <a:lstStyle>
            <a:lvl1pPr algn="r">
              <a:defRPr sz="1000" b="0">
                <a:solidFill>
                  <a:srgbClr val="0088FF"/>
                </a:solidFill>
              </a:defRPr>
            </a:lvl1pPr>
          </a:lstStyle>
          <a:p>
            <a:pPr lvl="0"/>
            <a:r>
              <a:rPr lang="en-US" dirty="0" smtClean="0"/>
              <a:t>Insert date here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541" y="5595815"/>
            <a:ext cx="2200192" cy="867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508400"/>
            <a:ext cx="8301046" cy="459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 userDrawn="1"/>
        </p:nvSpPr>
        <p:spPr>
          <a:xfrm>
            <a:off x="8604250" y="0"/>
            <a:ext cx="539750" cy="5400675"/>
          </a:xfrm>
          <a:prstGeom prst="rect">
            <a:avLst/>
          </a:prstGeom>
          <a:solidFill>
            <a:srgbClr val="0088FF"/>
          </a:solidFill>
          <a:ln w="9525" cap="flat" cmpd="sng" algn="ctr">
            <a:noFill/>
            <a:prstDash val="solid"/>
          </a:ln>
          <a:effectLst/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65A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8604250" cy="5400675"/>
          </a:xfrm>
          <a:prstGeom prst="rect">
            <a:avLst/>
          </a:prstGeom>
          <a:solidFill>
            <a:srgbClr val="5BB1FF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8" descr="WFPlogo-english-extended-blue.gi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36" y="5518150"/>
            <a:ext cx="4359275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17602" y="6516188"/>
            <a:ext cx="2038012" cy="280566"/>
          </a:xfrm>
        </p:spPr>
        <p:txBody>
          <a:bodyPr anchor="ctr"/>
          <a:lstStyle>
            <a:lvl1pPr algn="r">
              <a:defRPr sz="1000" b="0">
                <a:solidFill>
                  <a:srgbClr val="0088FF"/>
                </a:solidFill>
              </a:defRPr>
            </a:lvl1pPr>
          </a:lstStyle>
          <a:p>
            <a:pPr lvl="0"/>
            <a:r>
              <a:rPr lang="en-US" dirty="0" smtClean="0"/>
              <a:t>Insert date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937" y="5595815"/>
            <a:ext cx="2058795" cy="811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1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3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0"/>
            <a:ext cx="8604250" cy="5400675"/>
          </a:xfrm>
          <a:prstGeom prst="rect">
            <a:avLst/>
          </a:prstGeom>
          <a:gradFill flip="none" rotWithShape="1">
            <a:gsLst>
              <a:gs pos="0">
                <a:srgbClr val="5BB1FF"/>
              </a:gs>
              <a:gs pos="100000">
                <a:srgbClr val="0091FF">
                  <a:alpha val="23000"/>
                </a:srgbClr>
              </a:gs>
            </a:gsLst>
            <a:lin ang="0" scaled="1"/>
            <a:tileRect/>
          </a:gradFill>
        </p:spPr>
        <p:txBody>
          <a:bodyPr vert="horz"/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Verdana"/>
                <a:cs typeface="Verdana"/>
              </a:rPr>
              <a:t>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cs typeface="Verdana"/>
            </a:endParaRPr>
          </a:p>
        </p:txBody>
      </p:sp>
      <p:sp>
        <p:nvSpPr>
          <p:cNvPr id="19" name="Rectangle 10"/>
          <p:cNvSpPr>
            <a:spLocks noChangeArrowheads="1"/>
          </p:cNvSpPr>
          <p:nvPr userDrawn="1"/>
        </p:nvSpPr>
        <p:spPr bwMode="auto">
          <a:xfrm>
            <a:off x="0" y="1613760"/>
            <a:ext cx="7704128" cy="2478943"/>
          </a:xfrm>
          <a:prstGeom prst="rect">
            <a:avLst/>
          </a:prstGeom>
          <a:solidFill>
            <a:srgbClr val="0091FF">
              <a:alpha val="70000"/>
            </a:srgbClr>
          </a:solidFill>
          <a:ln w="25400">
            <a:noFill/>
            <a:round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0" y="0"/>
            <a:ext cx="539750" cy="5400675"/>
          </a:xfrm>
          <a:prstGeom prst="rect">
            <a:avLst/>
          </a:prstGeom>
          <a:solidFill>
            <a:srgbClr val="0088FF"/>
          </a:solidFill>
          <a:ln w="9525" cap="flat" cmpd="sng" algn="ctr">
            <a:noFill/>
            <a:prstDash val="soli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kern="0" dirty="0">
              <a:solidFill>
                <a:srgbClr val="0065A2"/>
              </a:solidFill>
              <a:latin typeface="Arial"/>
            </a:endParaRPr>
          </a:p>
        </p:txBody>
      </p:sp>
      <p:pic>
        <p:nvPicPr>
          <p:cNvPr id="22" name="Picture 6" descr="WFPlogo-english-extended-blue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 bwMode="auto">
          <a:xfrm>
            <a:off x="107504" y="5534025"/>
            <a:ext cx="4359552" cy="116998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itle 22"/>
          <p:cNvSpPr>
            <a:spLocks noGrp="1"/>
          </p:cNvSpPr>
          <p:nvPr>
            <p:ph type="title" hasCustomPrompt="1"/>
          </p:nvPr>
        </p:nvSpPr>
        <p:spPr>
          <a:xfrm>
            <a:off x="561785" y="2469912"/>
            <a:ext cx="6386480" cy="102519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Title in Title Case</a:t>
            </a:r>
            <a:br>
              <a:rPr lang="en-US" dirty="0" smtClean="0"/>
            </a:br>
            <a:r>
              <a:rPr lang="en-US" dirty="0" smtClean="0"/>
              <a:t>(Verdana B. 36pt)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4" hasCustomPrompt="1"/>
          </p:nvPr>
        </p:nvSpPr>
        <p:spPr>
          <a:xfrm>
            <a:off x="561785" y="3525551"/>
            <a:ext cx="6386479" cy="369332"/>
          </a:xfrm>
        </p:spPr>
        <p:txBody>
          <a:bodyPr anchor="ctr">
            <a:noAutofit/>
          </a:bodyPr>
          <a:lstStyle>
            <a:lvl1pPr>
              <a:defRPr sz="2400" b="0" i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Subtitle in Title Case (Verdana I. 24pt)</a:t>
            </a:r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15" hasCustomPrompt="1"/>
          </p:nvPr>
        </p:nvSpPr>
        <p:spPr>
          <a:xfrm>
            <a:off x="561785" y="4653136"/>
            <a:ext cx="4010215" cy="369332"/>
          </a:xfrm>
        </p:spPr>
        <p:txBody>
          <a:bodyPr anchor="ctr">
            <a:noAutofit/>
          </a:bodyPr>
          <a:lstStyle>
            <a:lvl1pPr>
              <a:defRPr sz="16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Date (Verdana 16pt, White)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569" y="5595815"/>
            <a:ext cx="2181163" cy="860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508400"/>
            <a:ext cx="8301046" cy="459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8.xml"/><Relationship Id="rId7" Type="http://schemas.openxmlformats.org/officeDocument/2006/relationships/vmlDrawing" Target="../drawings/vmlDrawing4.v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9.xml"/><Relationship Id="rId9" Type="http://schemas.openxmlformats.org/officeDocument/2006/relationships/oleObject" Target="../embeddings/oleObject4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slideLayout" Target="../slideLayouts/slideLayout13.xml"/><Relationship Id="rId7" Type="http://schemas.openxmlformats.org/officeDocument/2006/relationships/vmlDrawing" Target="../drawings/vmlDrawing7.v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11" Type="http://schemas.openxmlformats.org/officeDocument/2006/relationships/image" Target="../media/image2.gif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4.xml"/><Relationship Id="rId9" Type="http://schemas.openxmlformats.org/officeDocument/2006/relationships/oleObject" Target="../embeddings/oleObject7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Picture Placeholder 4"/>
          <p:cNvSpPr txBox="1">
            <a:spLocks/>
          </p:cNvSpPr>
          <p:nvPr userDrawn="1"/>
        </p:nvSpPr>
        <p:spPr>
          <a:xfrm>
            <a:off x="0" y="1"/>
            <a:ext cx="9144000" cy="1127124"/>
          </a:xfrm>
          <a:prstGeom prst="rect">
            <a:avLst/>
          </a:prstGeom>
          <a:gradFill flip="none" rotWithShape="1">
            <a:gsLst>
              <a:gs pos="67000">
                <a:srgbClr val="0088FF"/>
              </a:gs>
              <a:gs pos="100000">
                <a:srgbClr val="0091FF">
                  <a:alpha val="23000"/>
                </a:srgbClr>
              </a:gs>
            </a:gsLst>
            <a:lin ang="0" scaled="1"/>
            <a:tileRect/>
          </a:gradFill>
        </p:spPr>
        <p:txBody>
          <a:bodyPr vert="horz"/>
          <a:lstStyle>
            <a:lvl1pPr marL="0" indent="0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ctr" defTabSz="4572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CE1">
                  <a:lumMod val="40000"/>
                  <a:lumOff val="60000"/>
                </a:srgbClr>
              </a:buClr>
              <a:buSzPct val="80000"/>
              <a:buFont typeface="Wingdings 3" charset="2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/>
              <a:ea typeface="+mj-ea"/>
              <a:cs typeface="Verdana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8024813" y="0"/>
            <a:ext cx="1127125" cy="1127125"/>
          </a:xfrm>
          <a:prstGeom prst="rect">
            <a:avLst/>
          </a:prstGeom>
          <a:solidFill>
            <a:srgbClr val="0088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031" y="162000"/>
            <a:ext cx="7534345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031" y="1508400"/>
            <a:ext cx="8301046" cy="459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7" name="FooterSimple"/>
          <p:cNvSpPr/>
          <p:nvPr userDrawn="1"/>
        </p:nvSpPr>
        <p:spPr>
          <a:xfrm>
            <a:off x="422031" y="6699600"/>
            <a:ext cx="594831" cy="10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l"/>
            <a:r>
              <a:rPr lang="en-US" sz="700" smtClean="0">
                <a:solidFill>
                  <a:srgbClr val="808080"/>
                </a:solidFill>
              </a:rPr>
              <a:t>2015-01-15-Final presentation-WFP format.pptx</a:t>
            </a:r>
            <a:endParaRPr lang="en-US" sz="700" noProof="0" dirty="0">
              <a:solidFill>
                <a:srgbClr val="808080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546954" y="6674400"/>
            <a:ext cx="175846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53E389-1311-4796-9190-1F74A8EADEA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sz="900" dirty="0" smtClean="0">
              <a:latin typeface="Arial"/>
            </a:endParaRPr>
          </a:p>
        </p:txBody>
      </p:sp>
      <p:pic>
        <p:nvPicPr>
          <p:cNvPr id="20" name="Picture 19" descr="WFPlogo-english-emblem-white.gif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813" y="26382"/>
            <a:ext cx="1119187" cy="104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UNICEF logo_White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307015" y="349727"/>
            <a:ext cx="1603924" cy="3851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2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1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Picture Placeholder 4"/>
          <p:cNvSpPr txBox="1">
            <a:spLocks/>
          </p:cNvSpPr>
          <p:nvPr userDrawn="1"/>
        </p:nvSpPr>
        <p:spPr>
          <a:xfrm>
            <a:off x="0" y="1"/>
            <a:ext cx="9144000" cy="1127124"/>
          </a:xfrm>
          <a:prstGeom prst="rect">
            <a:avLst/>
          </a:prstGeom>
          <a:gradFill flip="none" rotWithShape="1">
            <a:gsLst>
              <a:gs pos="76000">
                <a:srgbClr val="0088FF"/>
              </a:gs>
              <a:gs pos="100000">
                <a:srgbClr val="0091FF">
                  <a:alpha val="23000"/>
                </a:srgbClr>
              </a:gs>
            </a:gsLst>
            <a:lin ang="0" scaled="1"/>
            <a:tileRect/>
          </a:gradFill>
        </p:spPr>
        <p:txBody>
          <a:bodyPr vert="horz"/>
          <a:lstStyle>
            <a:lvl1pPr marL="0" indent="0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>
              <a:spcBef>
                <a:spcPts val="0"/>
              </a:spcBef>
              <a:buClr>
                <a:srgbClr val="EEECE1">
                  <a:lumMod val="40000"/>
                  <a:lumOff val="60000"/>
                </a:srgbClr>
              </a:buClr>
              <a:defRPr/>
            </a:pPr>
            <a:endParaRPr lang="en-US" dirty="0" smtClean="0">
              <a:solidFill>
                <a:sysClr val="window" lastClr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8024813" y="0"/>
            <a:ext cx="1127125" cy="1127125"/>
          </a:xfrm>
          <a:prstGeom prst="rect">
            <a:avLst/>
          </a:prstGeom>
          <a:solidFill>
            <a:srgbClr val="0088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031" y="162000"/>
            <a:ext cx="7534345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031" y="1508400"/>
            <a:ext cx="8301046" cy="459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7" name="FooterSimple"/>
          <p:cNvSpPr/>
          <p:nvPr userDrawn="1"/>
        </p:nvSpPr>
        <p:spPr>
          <a:xfrm>
            <a:off x="422031" y="6699600"/>
            <a:ext cx="594831" cy="10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r>
              <a:rPr lang="en-US" sz="700" smtClean="0">
                <a:solidFill>
                  <a:srgbClr val="808080"/>
                </a:solidFill>
              </a:rPr>
              <a:t>325009-00-Production 3 VS-28Jan15-pf-CPT.pptx</a:t>
            </a:r>
            <a:endParaRPr lang="en-US" sz="700" dirty="0">
              <a:solidFill>
                <a:srgbClr val="808080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546954" y="6674400"/>
            <a:ext cx="175846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9D53E389-1311-4796-9190-1F74A8EADEA2}" type="slidenum">
              <a:rPr lang="en-US" sz="9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sz="900" dirty="0" smtClean="0">
              <a:solidFill>
                <a:srgbClr val="000000"/>
              </a:solidFill>
            </a:endParaRPr>
          </a:p>
          <a:p>
            <a:endParaRPr lang="en-US" sz="900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" name="Picture 19" descr="WFPlogo-english-emblem-white.gif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814" y="18773"/>
            <a:ext cx="1119186" cy="1119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UNICEF logo_White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307015" y="349727"/>
            <a:ext cx="1603924" cy="3851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2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8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Picture Placeholder 4"/>
          <p:cNvSpPr txBox="1">
            <a:spLocks/>
          </p:cNvSpPr>
          <p:nvPr userDrawn="1"/>
        </p:nvSpPr>
        <p:spPr>
          <a:xfrm>
            <a:off x="0" y="1"/>
            <a:ext cx="9144000" cy="1127124"/>
          </a:xfrm>
          <a:prstGeom prst="rect">
            <a:avLst/>
          </a:prstGeom>
          <a:gradFill flip="none" rotWithShape="1">
            <a:gsLst>
              <a:gs pos="69000">
                <a:srgbClr val="0088FF"/>
              </a:gs>
              <a:gs pos="100000">
                <a:srgbClr val="0091FF">
                  <a:alpha val="23000"/>
                </a:srgbClr>
              </a:gs>
            </a:gsLst>
            <a:lin ang="0" scaled="1"/>
            <a:tileRect/>
          </a:gradFill>
        </p:spPr>
        <p:txBody>
          <a:bodyPr vert="horz"/>
          <a:lstStyle>
            <a:lvl1pPr marL="0" indent="0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>
              <a:spcBef>
                <a:spcPts val="0"/>
              </a:spcBef>
              <a:buClr>
                <a:srgbClr val="EEECE1">
                  <a:lumMod val="40000"/>
                  <a:lumOff val="60000"/>
                </a:srgbClr>
              </a:buClr>
              <a:defRPr/>
            </a:pPr>
            <a:endParaRPr lang="en-US" dirty="0" smtClean="0">
              <a:solidFill>
                <a:sysClr val="window" lastClr="FFFFFF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8024813" y="0"/>
            <a:ext cx="1127125" cy="1127125"/>
          </a:xfrm>
          <a:prstGeom prst="rect">
            <a:avLst/>
          </a:prstGeom>
          <a:solidFill>
            <a:srgbClr val="0088FF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dirty="0">
              <a:solidFill>
                <a:sysClr val="window" lastClr="FFFFFF"/>
              </a:solidFill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031" y="162000"/>
            <a:ext cx="7534345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2031" y="1508400"/>
            <a:ext cx="8301046" cy="459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7" name="FooterSimple"/>
          <p:cNvSpPr/>
          <p:nvPr userDrawn="1"/>
        </p:nvSpPr>
        <p:spPr>
          <a:xfrm>
            <a:off x="422031" y="6699600"/>
            <a:ext cx="594831" cy="1077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r>
              <a:rPr lang="en-US" sz="700" smtClean="0">
                <a:solidFill>
                  <a:srgbClr val="808080"/>
                </a:solidFill>
              </a:rPr>
              <a:t>325009-00-Production 3 VS-28Jan15-pf-CPT.pptx</a:t>
            </a:r>
            <a:endParaRPr lang="en-US" sz="700" dirty="0">
              <a:solidFill>
                <a:srgbClr val="808080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546954" y="6674400"/>
            <a:ext cx="175846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9D53E389-1311-4796-9190-1F74A8EADEA2}" type="slidenum">
              <a:rPr lang="en-US" sz="9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sz="900" dirty="0" smtClean="0">
              <a:solidFill>
                <a:srgbClr val="000000"/>
              </a:solidFill>
            </a:endParaRPr>
          </a:p>
          <a:p>
            <a:endParaRPr lang="en-US" sz="900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" name="Picture 19" descr="WFPlogo-english-emblem-white.gif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814" y="3175"/>
            <a:ext cx="1134784" cy="1134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UNICEF logo_White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6307015" y="349727"/>
            <a:ext cx="1603924" cy="3851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33362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988" indent="-230188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12.xml"/><Relationship Id="rId7" Type="http://schemas.openxmlformats.org/officeDocument/2006/relationships/image" Target="../media/image1.emf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http://africanarguments.org/wp-content/uploads/2013/06/DFID.jpe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africanarguments.org/wp-content/uploads/2013/06/DFID.jpeg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29.emf"/><Relationship Id="rId3" Type="http://schemas.openxmlformats.org/officeDocument/2006/relationships/slideLayout" Target="../slideLayouts/slideLayout3.xml"/><Relationship Id="rId21" Type="http://schemas.openxmlformats.org/officeDocument/2006/relationships/hyperlink" Target="http://www.tsunami-alarm-system.com/geo/tsunami.gif" TargetMode="External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png"/><Relationship Id="rId25" Type="http://schemas.openxmlformats.org/officeDocument/2006/relationships/image" Target="../media/image28.emf"/><Relationship Id="rId2" Type="http://schemas.openxmlformats.org/officeDocument/2006/relationships/tags" Target="../tags/tag14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.emf"/><Relationship Id="rId11" Type="http://schemas.openxmlformats.org/officeDocument/2006/relationships/image" Target="../media/image15.png"/><Relationship Id="rId24" Type="http://schemas.openxmlformats.org/officeDocument/2006/relationships/image" Target="../media/image27.emf"/><Relationship Id="rId5" Type="http://schemas.openxmlformats.org/officeDocument/2006/relationships/oleObject" Target="../embeddings/oleObject12.bin"/><Relationship Id="rId15" Type="http://schemas.openxmlformats.org/officeDocument/2006/relationships/image" Target="../media/image19.png"/><Relationship Id="rId23" Type="http://schemas.openxmlformats.org/officeDocument/2006/relationships/image" Target="../media/image26.emf"/><Relationship Id="rId10" Type="http://schemas.openxmlformats.org/officeDocument/2006/relationships/image" Target="../media/image14.png"/><Relationship Id="rId19" Type="http://schemas.openxmlformats.org/officeDocument/2006/relationships/image" Target="../media/image23.jpe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tags" Target="../tags/tag1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0.emf"/><Relationship Id="rId11" Type="http://schemas.openxmlformats.org/officeDocument/2006/relationships/image" Target="../media/image35.jpe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34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27.xml"/><Relationship Id="rId18" Type="http://schemas.openxmlformats.org/officeDocument/2006/relationships/tags" Target="../tags/tag32.xml"/><Relationship Id="rId26" Type="http://schemas.openxmlformats.org/officeDocument/2006/relationships/tags" Target="../tags/tag40.xml"/><Relationship Id="rId39" Type="http://schemas.openxmlformats.org/officeDocument/2006/relationships/tags" Target="../tags/tag53.xml"/><Relationship Id="rId3" Type="http://schemas.openxmlformats.org/officeDocument/2006/relationships/tags" Target="../tags/tag17.xml"/><Relationship Id="rId21" Type="http://schemas.openxmlformats.org/officeDocument/2006/relationships/tags" Target="../tags/tag35.xml"/><Relationship Id="rId34" Type="http://schemas.openxmlformats.org/officeDocument/2006/relationships/tags" Target="../tags/tag48.xml"/><Relationship Id="rId42" Type="http://schemas.openxmlformats.org/officeDocument/2006/relationships/tags" Target="../tags/tag56.xml"/><Relationship Id="rId47" Type="http://schemas.openxmlformats.org/officeDocument/2006/relationships/notesSlide" Target="../notesSlides/notesSlide6.xml"/><Relationship Id="rId50" Type="http://schemas.openxmlformats.org/officeDocument/2006/relationships/oleObject" Target="../embeddings/oleObject15.bin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tags" Target="../tags/tag31.xml"/><Relationship Id="rId25" Type="http://schemas.openxmlformats.org/officeDocument/2006/relationships/tags" Target="../tags/tag39.xml"/><Relationship Id="rId33" Type="http://schemas.openxmlformats.org/officeDocument/2006/relationships/tags" Target="../tags/tag47.xml"/><Relationship Id="rId38" Type="http://schemas.openxmlformats.org/officeDocument/2006/relationships/tags" Target="../tags/tag52.xml"/><Relationship Id="rId46" Type="http://schemas.openxmlformats.org/officeDocument/2006/relationships/slideLayout" Target="../slideLayouts/slideLayout13.xml"/><Relationship Id="rId2" Type="http://schemas.openxmlformats.org/officeDocument/2006/relationships/tags" Target="../tags/tag16.xml"/><Relationship Id="rId16" Type="http://schemas.openxmlformats.org/officeDocument/2006/relationships/tags" Target="../tags/tag30.xml"/><Relationship Id="rId20" Type="http://schemas.openxmlformats.org/officeDocument/2006/relationships/tags" Target="../tags/tag34.xml"/><Relationship Id="rId29" Type="http://schemas.openxmlformats.org/officeDocument/2006/relationships/tags" Target="../tags/tag43.xml"/><Relationship Id="rId41" Type="http://schemas.openxmlformats.org/officeDocument/2006/relationships/tags" Target="../tags/tag55.xml"/><Relationship Id="rId1" Type="http://schemas.openxmlformats.org/officeDocument/2006/relationships/vmlDrawing" Target="../drawings/vmlDrawing14.v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24" Type="http://schemas.openxmlformats.org/officeDocument/2006/relationships/tags" Target="../tags/tag38.xml"/><Relationship Id="rId32" Type="http://schemas.openxmlformats.org/officeDocument/2006/relationships/tags" Target="../tags/tag46.xml"/><Relationship Id="rId37" Type="http://schemas.openxmlformats.org/officeDocument/2006/relationships/tags" Target="../tags/tag51.xml"/><Relationship Id="rId40" Type="http://schemas.openxmlformats.org/officeDocument/2006/relationships/tags" Target="../tags/tag54.xml"/><Relationship Id="rId45" Type="http://schemas.openxmlformats.org/officeDocument/2006/relationships/tags" Target="../tags/tag59.xml"/><Relationship Id="rId5" Type="http://schemas.openxmlformats.org/officeDocument/2006/relationships/tags" Target="../tags/tag19.xml"/><Relationship Id="rId15" Type="http://schemas.openxmlformats.org/officeDocument/2006/relationships/tags" Target="../tags/tag29.xml"/><Relationship Id="rId23" Type="http://schemas.openxmlformats.org/officeDocument/2006/relationships/tags" Target="../tags/tag37.xml"/><Relationship Id="rId28" Type="http://schemas.openxmlformats.org/officeDocument/2006/relationships/tags" Target="../tags/tag42.xml"/><Relationship Id="rId36" Type="http://schemas.openxmlformats.org/officeDocument/2006/relationships/tags" Target="../tags/tag50.xml"/><Relationship Id="rId49" Type="http://schemas.openxmlformats.org/officeDocument/2006/relationships/image" Target="../media/image30.emf"/><Relationship Id="rId10" Type="http://schemas.openxmlformats.org/officeDocument/2006/relationships/tags" Target="../tags/tag24.xml"/><Relationship Id="rId19" Type="http://schemas.openxmlformats.org/officeDocument/2006/relationships/tags" Target="../tags/tag33.xml"/><Relationship Id="rId31" Type="http://schemas.openxmlformats.org/officeDocument/2006/relationships/tags" Target="../tags/tag45.xml"/><Relationship Id="rId44" Type="http://schemas.openxmlformats.org/officeDocument/2006/relationships/tags" Target="../tags/tag58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Relationship Id="rId22" Type="http://schemas.openxmlformats.org/officeDocument/2006/relationships/tags" Target="../tags/tag36.xml"/><Relationship Id="rId27" Type="http://schemas.openxmlformats.org/officeDocument/2006/relationships/tags" Target="../tags/tag41.xml"/><Relationship Id="rId30" Type="http://schemas.openxmlformats.org/officeDocument/2006/relationships/tags" Target="../tags/tag44.xml"/><Relationship Id="rId35" Type="http://schemas.openxmlformats.org/officeDocument/2006/relationships/tags" Target="../tags/tag49.xml"/><Relationship Id="rId43" Type="http://schemas.openxmlformats.org/officeDocument/2006/relationships/tags" Target="../tags/tag57.xml"/><Relationship Id="rId48" Type="http://schemas.openxmlformats.org/officeDocument/2006/relationships/oleObject" Target="../embeddings/oleObject14.bin"/><Relationship Id="rId8" Type="http://schemas.openxmlformats.org/officeDocument/2006/relationships/tags" Target="../tags/tag22.xml"/><Relationship Id="rId51" Type="http://schemas.openxmlformats.org/officeDocument/2006/relationships/image" Target="../media/image37.emf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71.xml"/><Relationship Id="rId18" Type="http://schemas.openxmlformats.org/officeDocument/2006/relationships/tags" Target="../tags/tag76.xml"/><Relationship Id="rId26" Type="http://schemas.openxmlformats.org/officeDocument/2006/relationships/tags" Target="../tags/tag84.xml"/><Relationship Id="rId39" Type="http://schemas.openxmlformats.org/officeDocument/2006/relationships/tags" Target="../tags/tag97.xml"/><Relationship Id="rId21" Type="http://schemas.openxmlformats.org/officeDocument/2006/relationships/tags" Target="../tags/tag79.xml"/><Relationship Id="rId34" Type="http://schemas.openxmlformats.org/officeDocument/2006/relationships/tags" Target="../tags/tag92.xml"/><Relationship Id="rId42" Type="http://schemas.openxmlformats.org/officeDocument/2006/relationships/tags" Target="../tags/tag100.xml"/><Relationship Id="rId47" Type="http://schemas.openxmlformats.org/officeDocument/2006/relationships/tags" Target="../tags/tag105.xml"/><Relationship Id="rId50" Type="http://schemas.openxmlformats.org/officeDocument/2006/relationships/tags" Target="../tags/tag108.xml"/><Relationship Id="rId55" Type="http://schemas.openxmlformats.org/officeDocument/2006/relationships/tags" Target="../tags/tag113.xml"/><Relationship Id="rId63" Type="http://schemas.openxmlformats.org/officeDocument/2006/relationships/tags" Target="../tags/tag121.xml"/><Relationship Id="rId68" Type="http://schemas.openxmlformats.org/officeDocument/2006/relationships/slideLayout" Target="../slideLayouts/slideLayout13.xml"/><Relationship Id="rId76" Type="http://schemas.openxmlformats.org/officeDocument/2006/relationships/oleObject" Target="../embeddings/oleObject19.bin"/><Relationship Id="rId7" Type="http://schemas.openxmlformats.org/officeDocument/2006/relationships/tags" Target="../tags/tag65.xml"/><Relationship Id="rId71" Type="http://schemas.openxmlformats.org/officeDocument/2006/relationships/image" Target="../media/image30.emf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29" Type="http://schemas.openxmlformats.org/officeDocument/2006/relationships/tags" Target="../tags/tag87.xml"/><Relationship Id="rId11" Type="http://schemas.openxmlformats.org/officeDocument/2006/relationships/tags" Target="../tags/tag69.xml"/><Relationship Id="rId24" Type="http://schemas.openxmlformats.org/officeDocument/2006/relationships/tags" Target="../tags/tag82.xml"/><Relationship Id="rId32" Type="http://schemas.openxmlformats.org/officeDocument/2006/relationships/tags" Target="../tags/tag90.xml"/><Relationship Id="rId37" Type="http://schemas.openxmlformats.org/officeDocument/2006/relationships/tags" Target="../tags/tag95.xml"/><Relationship Id="rId40" Type="http://schemas.openxmlformats.org/officeDocument/2006/relationships/tags" Target="../tags/tag98.xml"/><Relationship Id="rId45" Type="http://schemas.openxmlformats.org/officeDocument/2006/relationships/tags" Target="../tags/tag103.xml"/><Relationship Id="rId53" Type="http://schemas.openxmlformats.org/officeDocument/2006/relationships/tags" Target="../tags/tag111.xml"/><Relationship Id="rId58" Type="http://schemas.openxmlformats.org/officeDocument/2006/relationships/tags" Target="../tags/tag116.xml"/><Relationship Id="rId66" Type="http://schemas.openxmlformats.org/officeDocument/2006/relationships/tags" Target="../tags/tag124.xml"/><Relationship Id="rId74" Type="http://schemas.openxmlformats.org/officeDocument/2006/relationships/oleObject" Target="../embeddings/oleObject18.bin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23" Type="http://schemas.openxmlformats.org/officeDocument/2006/relationships/tags" Target="../tags/tag81.xml"/><Relationship Id="rId28" Type="http://schemas.openxmlformats.org/officeDocument/2006/relationships/tags" Target="../tags/tag86.xml"/><Relationship Id="rId36" Type="http://schemas.openxmlformats.org/officeDocument/2006/relationships/tags" Target="../tags/tag94.xml"/><Relationship Id="rId49" Type="http://schemas.openxmlformats.org/officeDocument/2006/relationships/tags" Target="../tags/tag107.xml"/><Relationship Id="rId57" Type="http://schemas.openxmlformats.org/officeDocument/2006/relationships/tags" Target="../tags/tag115.xml"/><Relationship Id="rId61" Type="http://schemas.openxmlformats.org/officeDocument/2006/relationships/tags" Target="../tags/tag119.xml"/><Relationship Id="rId10" Type="http://schemas.openxmlformats.org/officeDocument/2006/relationships/tags" Target="../tags/tag68.xml"/><Relationship Id="rId19" Type="http://schemas.openxmlformats.org/officeDocument/2006/relationships/tags" Target="../tags/tag77.xml"/><Relationship Id="rId31" Type="http://schemas.openxmlformats.org/officeDocument/2006/relationships/tags" Target="../tags/tag89.xml"/><Relationship Id="rId44" Type="http://schemas.openxmlformats.org/officeDocument/2006/relationships/tags" Target="../tags/tag102.xml"/><Relationship Id="rId52" Type="http://schemas.openxmlformats.org/officeDocument/2006/relationships/tags" Target="../tags/tag110.xml"/><Relationship Id="rId60" Type="http://schemas.openxmlformats.org/officeDocument/2006/relationships/tags" Target="../tags/tag118.xml"/><Relationship Id="rId65" Type="http://schemas.openxmlformats.org/officeDocument/2006/relationships/tags" Target="../tags/tag123.xml"/><Relationship Id="rId73" Type="http://schemas.openxmlformats.org/officeDocument/2006/relationships/image" Target="../media/image38.emf"/><Relationship Id="rId78" Type="http://schemas.openxmlformats.org/officeDocument/2006/relationships/image" Target="../media/image41.png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Relationship Id="rId22" Type="http://schemas.openxmlformats.org/officeDocument/2006/relationships/tags" Target="../tags/tag80.xml"/><Relationship Id="rId27" Type="http://schemas.openxmlformats.org/officeDocument/2006/relationships/tags" Target="../tags/tag85.xml"/><Relationship Id="rId30" Type="http://schemas.openxmlformats.org/officeDocument/2006/relationships/tags" Target="../tags/tag88.xml"/><Relationship Id="rId35" Type="http://schemas.openxmlformats.org/officeDocument/2006/relationships/tags" Target="../tags/tag93.xml"/><Relationship Id="rId43" Type="http://schemas.openxmlformats.org/officeDocument/2006/relationships/tags" Target="../tags/tag101.xml"/><Relationship Id="rId48" Type="http://schemas.openxmlformats.org/officeDocument/2006/relationships/tags" Target="../tags/tag106.xml"/><Relationship Id="rId56" Type="http://schemas.openxmlformats.org/officeDocument/2006/relationships/tags" Target="../tags/tag114.xml"/><Relationship Id="rId64" Type="http://schemas.openxmlformats.org/officeDocument/2006/relationships/tags" Target="../tags/tag122.xml"/><Relationship Id="rId69" Type="http://schemas.openxmlformats.org/officeDocument/2006/relationships/notesSlide" Target="../notesSlides/notesSlide7.xml"/><Relationship Id="rId77" Type="http://schemas.openxmlformats.org/officeDocument/2006/relationships/image" Target="../media/image40.emf"/><Relationship Id="rId8" Type="http://schemas.openxmlformats.org/officeDocument/2006/relationships/tags" Target="../tags/tag66.xml"/><Relationship Id="rId51" Type="http://schemas.openxmlformats.org/officeDocument/2006/relationships/tags" Target="../tags/tag109.xml"/><Relationship Id="rId72" Type="http://schemas.openxmlformats.org/officeDocument/2006/relationships/oleObject" Target="../embeddings/oleObject17.bin"/><Relationship Id="rId3" Type="http://schemas.openxmlformats.org/officeDocument/2006/relationships/tags" Target="../tags/tag61.xml"/><Relationship Id="rId12" Type="http://schemas.openxmlformats.org/officeDocument/2006/relationships/tags" Target="../tags/tag70.xml"/><Relationship Id="rId17" Type="http://schemas.openxmlformats.org/officeDocument/2006/relationships/tags" Target="../tags/tag75.xml"/><Relationship Id="rId25" Type="http://schemas.openxmlformats.org/officeDocument/2006/relationships/tags" Target="../tags/tag83.xml"/><Relationship Id="rId33" Type="http://schemas.openxmlformats.org/officeDocument/2006/relationships/tags" Target="../tags/tag91.xml"/><Relationship Id="rId38" Type="http://schemas.openxmlformats.org/officeDocument/2006/relationships/tags" Target="../tags/tag96.xml"/><Relationship Id="rId46" Type="http://schemas.openxmlformats.org/officeDocument/2006/relationships/tags" Target="../tags/tag104.xml"/><Relationship Id="rId59" Type="http://schemas.openxmlformats.org/officeDocument/2006/relationships/tags" Target="../tags/tag117.xml"/><Relationship Id="rId67" Type="http://schemas.openxmlformats.org/officeDocument/2006/relationships/tags" Target="../tags/tag125.xml"/><Relationship Id="rId20" Type="http://schemas.openxmlformats.org/officeDocument/2006/relationships/tags" Target="../tags/tag78.xml"/><Relationship Id="rId41" Type="http://schemas.openxmlformats.org/officeDocument/2006/relationships/tags" Target="../tags/tag99.xml"/><Relationship Id="rId54" Type="http://schemas.openxmlformats.org/officeDocument/2006/relationships/tags" Target="../tags/tag112.xml"/><Relationship Id="rId62" Type="http://schemas.openxmlformats.org/officeDocument/2006/relationships/tags" Target="../tags/tag120.xml"/><Relationship Id="rId70" Type="http://schemas.openxmlformats.org/officeDocument/2006/relationships/oleObject" Target="../embeddings/oleObject16.bin"/><Relationship Id="rId75" Type="http://schemas.openxmlformats.org/officeDocument/2006/relationships/image" Target="../media/image39.emf"/><Relationship Id="rId1" Type="http://schemas.openxmlformats.org/officeDocument/2006/relationships/vmlDrawing" Target="../drawings/vmlDrawing15.vml"/><Relationship Id="rId6" Type="http://schemas.openxmlformats.org/officeDocument/2006/relationships/tags" Target="../tags/tag64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37.xml"/><Relationship Id="rId18" Type="http://schemas.openxmlformats.org/officeDocument/2006/relationships/tags" Target="../tags/tag142.xml"/><Relationship Id="rId26" Type="http://schemas.openxmlformats.org/officeDocument/2006/relationships/tags" Target="../tags/tag150.xml"/><Relationship Id="rId39" Type="http://schemas.openxmlformats.org/officeDocument/2006/relationships/tags" Target="../tags/tag163.xml"/><Relationship Id="rId21" Type="http://schemas.openxmlformats.org/officeDocument/2006/relationships/tags" Target="../tags/tag145.xml"/><Relationship Id="rId34" Type="http://schemas.openxmlformats.org/officeDocument/2006/relationships/tags" Target="../tags/tag158.xml"/><Relationship Id="rId42" Type="http://schemas.openxmlformats.org/officeDocument/2006/relationships/tags" Target="../tags/tag166.xml"/><Relationship Id="rId47" Type="http://schemas.openxmlformats.org/officeDocument/2006/relationships/tags" Target="../tags/tag171.xml"/><Relationship Id="rId50" Type="http://schemas.openxmlformats.org/officeDocument/2006/relationships/tags" Target="../tags/tag174.xml"/><Relationship Id="rId55" Type="http://schemas.openxmlformats.org/officeDocument/2006/relationships/tags" Target="../tags/tag179.xml"/><Relationship Id="rId63" Type="http://schemas.openxmlformats.org/officeDocument/2006/relationships/tags" Target="../tags/tag187.xml"/><Relationship Id="rId68" Type="http://schemas.openxmlformats.org/officeDocument/2006/relationships/tags" Target="../tags/tag192.xml"/><Relationship Id="rId76" Type="http://schemas.openxmlformats.org/officeDocument/2006/relationships/image" Target="../media/image30.emf"/><Relationship Id="rId7" Type="http://schemas.openxmlformats.org/officeDocument/2006/relationships/tags" Target="../tags/tag131.xml"/><Relationship Id="rId71" Type="http://schemas.openxmlformats.org/officeDocument/2006/relationships/tags" Target="../tags/tag195.xml"/><Relationship Id="rId2" Type="http://schemas.openxmlformats.org/officeDocument/2006/relationships/tags" Target="../tags/tag126.xml"/><Relationship Id="rId16" Type="http://schemas.openxmlformats.org/officeDocument/2006/relationships/tags" Target="../tags/tag140.xml"/><Relationship Id="rId29" Type="http://schemas.openxmlformats.org/officeDocument/2006/relationships/tags" Target="../tags/tag153.xml"/><Relationship Id="rId11" Type="http://schemas.openxmlformats.org/officeDocument/2006/relationships/tags" Target="../tags/tag135.xml"/><Relationship Id="rId24" Type="http://schemas.openxmlformats.org/officeDocument/2006/relationships/tags" Target="../tags/tag148.xml"/><Relationship Id="rId32" Type="http://schemas.openxmlformats.org/officeDocument/2006/relationships/tags" Target="../tags/tag156.xml"/><Relationship Id="rId37" Type="http://schemas.openxmlformats.org/officeDocument/2006/relationships/tags" Target="../tags/tag161.xml"/><Relationship Id="rId40" Type="http://schemas.openxmlformats.org/officeDocument/2006/relationships/tags" Target="../tags/tag164.xml"/><Relationship Id="rId45" Type="http://schemas.openxmlformats.org/officeDocument/2006/relationships/tags" Target="../tags/tag169.xml"/><Relationship Id="rId53" Type="http://schemas.openxmlformats.org/officeDocument/2006/relationships/tags" Target="../tags/tag177.xml"/><Relationship Id="rId58" Type="http://schemas.openxmlformats.org/officeDocument/2006/relationships/tags" Target="../tags/tag182.xml"/><Relationship Id="rId66" Type="http://schemas.openxmlformats.org/officeDocument/2006/relationships/tags" Target="../tags/tag190.xml"/><Relationship Id="rId74" Type="http://schemas.openxmlformats.org/officeDocument/2006/relationships/notesSlide" Target="../notesSlides/notesSlide8.xml"/><Relationship Id="rId79" Type="http://schemas.openxmlformats.org/officeDocument/2006/relationships/image" Target="../media/image42.emf"/><Relationship Id="rId5" Type="http://schemas.openxmlformats.org/officeDocument/2006/relationships/tags" Target="../tags/tag129.xml"/><Relationship Id="rId61" Type="http://schemas.openxmlformats.org/officeDocument/2006/relationships/tags" Target="../tags/tag185.xml"/><Relationship Id="rId82" Type="http://schemas.openxmlformats.org/officeDocument/2006/relationships/oleObject" Target="../embeddings/oleObject23.bin"/><Relationship Id="rId10" Type="http://schemas.openxmlformats.org/officeDocument/2006/relationships/tags" Target="../tags/tag134.xml"/><Relationship Id="rId19" Type="http://schemas.openxmlformats.org/officeDocument/2006/relationships/tags" Target="../tags/tag143.xml"/><Relationship Id="rId31" Type="http://schemas.openxmlformats.org/officeDocument/2006/relationships/tags" Target="../tags/tag155.xml"/><Relationship Id="rId44" Type="http://schemas.openxmlformats.org/officeDocument/2006/relationships/tags" Target="../tags/tag168.xml"/><Relationship Id="rId52" Type="http://schemas.openxmlformats.org/officeDocument/2006/relationships/tags" Target="../tags/tag176.xml"/><Relationship Id="rId60" Type="http://schemas.openxmlformats.org/officeDocument/2006/relationships/tags" Target="../tags/tag184.xml"/><Relationship Id="rId65" Type="http://schemas.openxmlformats.org/officeDocument/2006/relationships/tags" Target="../tags/tag189.xml"/><Relationship Id="rId73" Type="http://schemas.openxmlformats.org/officeDocument/2006/relationships/slideLayout" Target="../slideLayouts/slideLayout13.xml"/><Relationship Id="rId78" Type="http://schemas.openxmlformats.org/officeDocument/2006/relationships/oleObject" Target="../embeddings/oleObject21.bin"/><Relationship Id="rId81" Type="http://schemas.openxmlformats.org/officeDocument/2006/relationships/image" Target="../media/image43.emf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tags" Target="../tags/tag138.xml"/><Relationship Id="rId22" Type="http://schemas.openxmlformats.org/officeDocument/2006/relationships/tags" Target="../tags/tag146.xml"/><Relationship Id="rId27" Type="http://schemas.openxmlformats.org/officeDocument/2006/relationships/tags" Target="../tags/tag151.xml"/><Relationship Id="rId30" Type="http://schemas.openxmlformats.org/officeDocument/2006/relationships/tags" Target="../tags/tag154.xml"/><Relationship Id="rId35" Type="http://schemas.openxmlformats.org/officeDocument/2006/relationships/tags" Target="../tags/tag159.xml"/><Relationship Id="rId43" Type="http://schemas.openxmlformats.org/officeDocument/2006/relationships/tags" Target="../tags/tag167.xml"/><Relationship Id="rId48" Type="http://schemas.openxmlformats.org/officeDocument/2006/relationships/tags" Target="../tags/tag172.xml"/><Relationship Id="rId56" Type="http://schemas.openxmlformats.org/officeDocument/2006/relationships/tags" Target="../tags/tag180.xml"/><Relationship Id="rId64" Type="http://schemas.openxmlformats.org/officeDocument/2006/relationships/tags" Target="../tags/tag188.xml"/><Relationship Id="rId69" Type="http://schemas.openxmlformats.org/officeDocument/2006/relationships/tags" Target="../tags/tag193.xml"/><Relationship Id="rId77" Type="http://schemas.openxmlformats.org/officeDocument/2006/relationships/image" Target="../media/image36.jpeg"/><Relationship Id="rId8" Type="http://schemas.openxmlformats.org/officeDocument/2006/relationships/tags" Target="../tags/tag132.xml"/><Relationship Id="rId51" Type="http://schemas.openxmlformats.org/officeDocument/2006/relationships/tags" Target="../tags/tag175.xml"/><Relationship Id="rId72" Type="http://schemas.openxmlformats.org/officeDocument/2006/relationships/tags" Target="../tags/tag196.xml"/><Relationship Id="rId80" Type="http://schemas.openxmlformats.org/officeDocument/2006/relationships/oleObject" Target="../embeddings/oleObject22.bin"/><Relationship Id="rId3" Type="http://schemas.openxmlformats.org/officeDocument/2006/relationships/tags" Target="../tags/tag127.xml"/><Relationship Id="rId12" Type="http://schemas.openxmlformats.org/officeDocument/2006/relationships/tags" Target="../tags/tag136.xml"/><Relationship Id="rId17" Type="http://schemas.openxmlformats.org/officeDocument/2006/relationships/tags" Target="../tags/tag141.xml"/><Relationship Id="rId25" Type="http://schemas.openxmlformats.org/officeDocument/2006/relationships/tags" Target="../tags/tag149.xml"/><Relationship Id="rId33" Type="http://schemas.openxmlformats.org/officeDocument/2006/relationships/tags" Target="../tags/tag157.xml"/><Relationship Id="rId38" Type="http://schemas.openxmlformats.org/officeDocument/2006/relationships/tags" Target="../tags/tag162.xml"/><Relationship Id="rId46" Type="http://schemas.openxmlformats.org/officeDocument/2006/relationships/tags" Target="../tags/tag170.xml"/><Relationship Id="rId59" Type="http://schemas.openxmlformats.org/officeDocument/2006/relationships/tags" Target="../tags/tag183.xml"/><Relationship Id="rId67" Type="http://schemas.openxmlformats.org/officeDocument/2006/relationships/tags" Target="../tags/tag191.xml"/><Relationship Id="rId20" Type="http://schemas.openxmlformats.org/officeDocument/2006/relationships/tags" Target="../tags/tag144.xml"/><Relationship Id="rId41" Type="http://schemas.openxmlformats.org/officeDocument/2006/relationships/tags" Target="../tags/tag165.xml"/><Relationship Id="rId54" Type="http://schemas.openxmlformats.org/officeDocument/2006/relationships/tags" Target="../tags/tag178.xml"/><Relationship Id="rId62" Type="http://schemas.openxmlformats.org/officeDocument/2006/relationships/tags" Target="../tags/tag186.xml"/><Relationship Id="rId70" Type="http://schemas.openxmlformats.org/officeDocument/2006/relationships/tags" Target="../tags/tag194.xml"/><Relationship Id="rId75" Type="http://schemas.openxmlformats.org/officeDocument/2006/relationships/oleObject" Target="../embeddings/oleObject20.bin"/><Relationship Id="rId83" Type="http://schemas.openxmlformats.org/officeDocument/2006/relationships/image" Target="../media/image44.emf"/><Relationship Id="rId1" Type="http://schemas.openxmlformats.org/officeDocument/2006/relationships/vmlDrawing" Target="../drawings/vmlDrawing16.vml"/><Relationship Id="rId6" Type="http://schemas.openxmlformats.org/officeDocument/2006/relationships/tags" Target="../tags/tag130.xml"/><Relationship Id="rId15" Type="http://schemas.openxmlformats.org/officeDocument/2006/relationships/tags" Target="../tags/tag139.xml"/><Relationship Id="rId23" Type="http://schemas.openxmlformats.org/officeDocument/2006/relationships/tags" Target="../tags/tag147.xml"/><Relationship Id="rId28" Type="http://schemas.openxmlformats.org/officeDocument/2006/relationships/tags" Target="../tags/tag152.xml"/><Relationship Id="rId36" Type="http://schemas.openxmlformats.org/officeDocument/2006/relationships/tags" Target="../tags/tag160.xml"/><Relationship Id="rId49" Type="http://schemas.openxmlformats.org/officeDocument/2006/relationships/tags" Target="../tags/tag173.xml"/><Relationship Id="rId57" Type="http://schemas.openxmlformats.org/officeDocument/2006/relationships/tags" Target="../tags/tag18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1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61785" y="0"/>
            <a:ext cx="8604250" cy="5400675"/>
          </a:xfrm>
          <a:prstGeom prst="rect">
            <a:avLst/>
          </a:prstGeom>
          <a:gradFill>
            <a:gsLst>
              <a:gs pos="0">
                <a:srgbClr val="5BB1FF"/>
              </a:gs>
              <a:gs pos="100000">
                <a:srgbClr val="0091FF">
                  <a:alpha val="23000"/>
                </a:srgbClr>
              </a:gs>
            </a:gsLst>
            <a:lin ang="0" scaled="1"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err="1" smtClean="0">
              <a:solidFill>
                <a:schemeClr val="tx1"/>
              </a:solidFill>
            </a:endParaRPr>
          </a:p>
        </p:txBody>
      </p:sp>
      <p:sp>
        <p:nvSpPr>
          <p:cNvPr id="20" name="Title 22"/>
          <p:cNvSpPr>
            <a:spLocks noGrp="1"/>
          </p:cNvSpPr>
          <p:nvPr>
            <p:ph type="title"/>
          </p:nvPr>
        </p:nvSpPr>
        <p:spPr>
          <a:xfrm>
            <a:off x="561785" y="2469912"/>
            <a:ext cx="6897794" cy="102519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UNICEF/WFP Return on Investment </a:t>
            </a:r>
            <a:r>
              <a:rPr lang="en-US" dirty="0"/>
              <a:t>Study for Emergency Preparedness </a:t>
            </a:r>
          </a:p>
        </p:txBody>
      </p:sp>
      <p:sp>
        <p:nvSpPr>
          <p:cNvPr id="21" name="Text Placeholder 24"/>
          <p:cNvSpPr>
            <a:spLocks noGrp="1"/>
          </p:cNvSpPr>
          <p:nvPr>
            <p:ph type="body" sz="quarter" idx="14"/>
          </p:nvPr>
        </p:nvSpPr>
        <p:spPr/>
        <p:txBody>
          <a:bodyPr/>
          <a:lstStyle>
            <a:lvl1pPr>
              <a:defRPr sz="2400" b="0" i="1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IASC Humanitarian Financing Task Team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5"/>
          </p:nvPr>
        </p:nvSpPr>
        <p:spPr/>
        <p:txBody>
          <a:bodyPr/>
          <a:lstStyle>
            <a:lvl1pPr>
              <a:defRPr sz="1600" b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>
                <a:solidFill>
                  <a:schemeClr val="bg1"/>
                </a:solidFill>
              </a:rPr>
              <a:t>18th of March 2015</a:t>
            </a:r>
          </a:p>
        </p:txBody>
      </p:sp>
      <p:pic>
        <p:nvPicPr>
          <p:cNvPr id="85010" name="Picture 18" descr="http://africanarguments.org/wp-content/uploads/2013/06/DFID.jpeg"/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558" y="5544950"/>
            <a:ext cx="1048871" cy="104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125" y="336429"/>
            <a:ext cx="7968471" cy="414068"/>
          </a:xfrm>
        </p:spPr>
        <p:txBody>
          <a:bodyPr/>
          <a:lstStyle/>
          <a:p>
            <a:r>
              <a:rPr lang="en-US" dirty="0" smtClean="0"/>
              <a:t>Summary of findings (2)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2030" y="1687425"/>
            <a:ext cx="8305566" cy="45902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0" dirty="0" smtClean="0"/>
              <a:t>Pre-positioning </a:t>
            </a:r>
            <a:r>
              <a:rPr lang="en-GB" sz="1700" b="0" dirty="0"/>
              <a:t>of internationally-sourced </a:t>
            </a:r>
            <a:r>
              <a:rPr lang="en-GB" sz="1700" b="0" dirty="0" smtClean="0"/>
              <a:t>supplies </a:t>
            </a:r>
            <a:r>
              <a:rPr lang="en-GB" sz="1700" b="0" dirty="0"/>
              <a:t>yield ROIs of 1.6 – 2.0 and significant time savings (14-21 days average) across all pilot countries.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0" dirty="0" smtClean="0"/>
              <a:t>Large </a:t>
            </a:r>
            <a:r>
              <a:rPr lang="en-GB" sz="1700" b="0" dirty="0"/>
              <a:t>infrastructure investments yield the highest absolute money savings (up to US$ 5.2m</a:t>
            </a:r>
            <a:r>
              <a:rPr lang="en-GB" sz="1700" b="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0" dirty="0" smtClean="0"/>
              <a:t>The </a:t>
            </a:r>
            <a:r>
              <a:rPr lang="en-GB" sz="1700" b="0" dirty="0"/>
              <a:t>level of a country’s dependency on external goods and services</a:t>
            </a:r>
            <a:r>
              <a:rPr lang="en-GB" sz="1700" b="0" dirty="0" smtClean="0"/>
              <a:t>, </a:t>
            </a:r>
            <a:r>
              <a:rPr lang="en-GB" sz="1700" b="0" dirty="0"/>
              <a:t>corresponds with higher ROI to ensure their availability in an </a:t>
            </a:r>
            <a:r>
              <a:rPr lang="en-GB" sz="1700" b="0" dirty="0" smtClean="0"/>
              <a:t>emergency.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0" dirty="0" smtClean="0"/>
              <a:t>Countries </a:t>
            </a:r>
            <a:r>
              <a:rPr lang="en-GB" sz="1700" b="0" dirty="0"/>
              <a:t>with higher coping capacities have higher ROIs for human capital (e.g. training and organizational capacity</a:t>
            </a:r>
            <a:r>
              <a:rPr lang="en-GB" sz="1700" b="0" dirty="0" smtClean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b="0" dirty="0"/>
              <a:t>I</a:t>
            </a:r>
            <a:r>
              <a:rPr lang="en-GB" sz="1700" b="0" dirty="0" smtClean="0"/>
              <a:t>nvestments </a:t>
            </a:r>
            <a:r>
              <a:rPr lang="en-GB" sz="1700" b="0" dirty="0"/>
              <a:t>have various additional qualitative benefits for humanitarian </a:t>
            </a:r>
            <a:r>
              <a:rPr lang="en-GB" sz="1700" b="0" dirty="0" smtClean="0"/>
              <a:t>action. </a:t>
            </a:r>
            <a:r>
              <a:rPr lang="en-GB" sz="1200" dirty="0"/>
              <a:t> </a:t>
            </a:r>
          </a:p>
          <a:p>
            <a:pPr>
              <a:spcBef>
                <a:spcPts val="600"/>
              </a:spcBef>
            </a:pP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73046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2920" y="1811547"/>
            <a:ext cx="5357004" cy="1105088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en-GB" sz="6000" b="1" dirty="0" smtClean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181250" name="Picture 2" descr="http://africanarguments.org/wp-content/uploads/2013/06/DFID.jpe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657" y="5598740"/>
            <a:ext cx="981354" cy="98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162000"/>
            <a:ext cx="5572369" cy="831600"/>
          </a:xfrm>
        </p:spPr>
        <p:txBody>
          <a:bodyPr/>
          <a:lstStyle/>
          <a:p>
            <a:r>
              <a:rPr lang="en-US" dirty="0" smtClean="0"/>
              <a:t>Objectives: Develop model and apply it in 3 countries</a:t>
            </a:r>
            <a:endParaRPr lang="en-US" dirty="0"/>
          </a:p>
        </p:txBody>
      </p:sp>
      <p:grpSp>
        <p:nvGrpSpPr>
          <p:cNvPr id="3" name="Group 4"/>
          <p:cNvGrpSpPr/>
          <p:nvPr/>
        </p:nvGrpSpPr>
        <p:grpSpPr>
          <a:xfrm>
            <a:off x="872074" y="2548303"/>
            <a:ext cx="1809511" cy="2288626"/>
            <a:chOff x="3926072" y="2856952"/>
            <a:chExt cx="1960304" cy="2288626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50549" t="2218" r="8299" b="3741"/>
            <a:stretch>
              <a:fillRect/>
            </a:stretch>
          </p:blipFill>
          <p:spPr bwMode="auto">
            <a:xfrm>
              <a:off x="4581711" y="3282181"/>
              <a:ext cx="1304665" cy="1863397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8435" t="2218" r="50204" b="3741"/>
            <a:stretch>
              <a:fillRect/>
            </a:stretch>
          </p:blipFill>
          <p:spPr bwMode="auto">
            <a:xfrm>
              <a:off x="4360961" y="3140438"/>
              <a:ext cx="1311278" cy="1863395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50549" t="2218" r="8299" b="3741"/>
            <a:stretch>
              <a:fillRect/>
            </a:stretch>
          </p:blipFill>
          <p:spPr bwMode="auto">
            <a:xfrm>
              <a:off x="4146823" y="2998694"/>
              <a:ext cx="1304665" cy="1863397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8435" t="2218" r="50204" b="3741"/>
            <a:stretch>
              <a:fillRect/>
            </a:stretch>
          </p:blipFill>
          <p:spPr bwMode="auto">
            <a:xfrm>
              <a:off x="3926072" y="2856952"/>
              <a:ext cx="1311278" cy="1863395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</p:spPr>
        </p:pic>
      </p:grpSp>
      <p:grpSp>
        <p:nvGrpSpPr>
          <p:cNvPr id="4" name="Group 23"/>
          <p:cNvGrpSpPr/>
          <p:nvPr/>
        </p:nvGrpSpPr>
        <p:grpSpPr>
          <a:xfrm>
            <a:off x="3244362" y="2254124"/>
            <a:ext cx="5213838" cy="2920686"/>
            <a:chOff x="3514725" y="2235565"/>
            <a:chExt cx="5648325" cy="2920686"/>
          </a:xfrm>
        </p:grpSpPr>
        <p:sp>
          <p:nvSpPr>
            <p:cNvPr id="10" name="FlowTriangle"/>
            <p:cNvSpPr>
              <a:spLocks noChangeArrowheads="1"/>
            </p:cNvSpPr>
            <p:nvPr/>
          </p:nvSpPr>
          <p:spPr bwMode="gray">
            <a:xfrm rot="5400000">
              <a:off x="3133700" y="2776543"/>
              <a:ext cx="885876" cy="123825"/>
            </a:xfrm>
            <a:prstGeom prst="triangle">
              <a:avLst>
                <a:gd name="adj" fmla="val 50000"/>
              </a:avLst>
            </a:prstGeom>
            <a:solidFill>
              <a:srgbClr val="B2B2B2"/>
            </a:solidFill>
            <a:ln w="9525" algn="ctr">
              <a:solidFill>
                <a:srgbClr val="B2B2B2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38575" y="2235565"/>
              <a:ext cx="5324475" cy="1043532"/>
            </a:xfrm>
            <a:prstGeom prst="rect">
              <a:avLst/>
            </a:prstGeom>
            <a:noFill/>
          </p:spPr>
          <p:txBody>
            <a:bodyPr wrap="square" tIns="90000" bIns="90000" rtlCol="0" anchor="t">
              <a:spAutoFit/>
            </a:bodyPr>
            <a:lstStyle/>
            <a:p>
              <a:r>
                <a:rPr lang="en-US" sz="1400" b="1" u="sng" dirty="0" smtClean="0">
                  <a:solidFill>
                    <a:srgbClr val="000000"/>
                  </a:solidFill>
                  <a:cs typeface="Arial" pitchFamily="34" charset="0"/>
                </a:rPr>
                <a:t>Develop a model</a:t>
              </a:r>
              <a:r>
                <a:rPr lang="en-US" sz="1400" b="1" dirty="0" smtClean="0">
                  <a:solidFill>
                    <a:srgbClr val="000000"/>
                  </a:solidFill>
                  <a:cs typeface="Arial" pitchFamily="34" charset="0"/>
                </a:rPr>
                <a:t> to assess the r</a:t>
              </a:r>
              <a:r>
                <a:rPr lang="en-US" sz="1400" b="1" dirty="0" smtClean="0"/>
                <a:t>eturn on investments for UNICEF and WFP preparedness activities along two dimensions: cost and time savings</a:t>
              </a:r>
            </a:p>
          </p:txBody>
        </p:sp>
        <p:sp>
          <p:nvSpPr>
            <p:cNvPr id="11" name="FlowTriangle"/>
            <p:cNvSpPr>
              <a:spLocks noChangeArrowheads="1"/>
            </p:cNvSpPr>
            <p:nvPr/>
          </p:nvSpPr>
          <p:spPr bwMode="gray">
            <a:xfrm rot="5400000">
              <a:off x="3133700" y="4447747"/>
              <a:ext cx="885876" cy="123825"/>
            </a:xfrm>
            <a:prstGeom prst="triangle">
              <a:avLst>
                <a:gd name="adj" fmla="val 50000"/>
              </a:avLst>
            </a:prstGeom>
            <a:solidFill>
              <a:srgbClr val="B2B2B2"/>
            </a:solidFill>
            <a:ln w="9525" algn="ctr">
              <a:solidFill>
                <a:srgbClr val="B2B2B2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38575" y="4112719"/>
              <a:ext cx="5324475" cy="1043532"/>
            </a:xfrm>
            <a:prstGeom prst="rect">
              <a:avLst/>
            </a:prstGeom>
            <a:noFill/>
          </p:spPr>
          <p:txBody>
            <a:bodyPr wrap="square" tIns="90000" bIns="90000" rtlCol="0" anchor="t">
              <a:spAutoFit/>
            </a:bodyPr>
            <a:lstStyle/>
            <a:p>
              <a:r>
                <a:rPr lang="en-US" sz="1400" b="1" u="sng" dirty="0" smtClean="0"/>
                <a:t>Apply the model and calculate ROI</a:t>
              </a:r>
              <a:r>
                <a:rPr lang="en-US" sz="1400" b="1" dirty="0" smtClean="0"/>
                <a:t> for 49 emergency preparedness investments in three high-risk humanitarian pilot countries: Chad, Madagascar and Pakistan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4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031" y="162000"/>
            <a:ext cx="5853723" cy="831600"/>
          </a:xfrm>
        </p:spPr>
        <p:txBody>
          <a:bodyPr/>
          <a:lstStyle/>
          <a:p>
            <a:r>
              <a:rPr lang="en-US" dirty="0" smtClean="0"/>
              <a:t>Overall framework and key building blocs</a:t>
            </a:r>
            <a:endParaRPr lang="en-US" dirty="0"/>
          </a:p>
        </p:txBody>
      </p:sp>
      <p:sp>
        <p:nvSpPr>
          <p:cNvPr id="59" name="ColumnHeader"/>
          <p:cNvSpPr>
            <a:spLocks noChangeArrowheads="1"/>
          </p:cNvSpPr>
          <p:nvPr/>
        </p:nvSpPr>
        <p:spPr bwMode="gray">
          <a:xfrm>
            <a:off x="420566" y="4224658"/>
            <a:ext cx="1881554" cy="55399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tIns="91440" bIns="91440" anchor="b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Country </a:t>
            </a:r>
            <a:b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(risk) profile</a:t>
            </a:r>
            <a:endParaRPr lang="en-US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0" name="TextColumnContent"/>
          <p:cNvSpPr>
            <a:spLocks noChangeArrowheads="1"/>
          </p:cNvSpPr>
          <p:nvPr/>
        </p:nvSpPr>
        <p:spPr bwMode="gray">
          <a:xfrm>
            <a:off x="420566" y="4819557"/>
            <a:ext cx="1881554" cy="1424717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36000" tIns="36000" rIns="36000" bIns="36000"/>
          <a:lstStyle/>
          <a:p>
            <a:pPr marL="174625" lvl="1" indent="-174625" fontAlgn="base">
              <a:buClr>
                <a:schemeClr val="tx2"/>
              </a:buClr>
              <a:buSzPct val="100000"/>
              <a:buFont typeface="Arial"/>
              <a:buChar char="•"/>
            </a:pPr>
            <a:r>
              <a:rPr lang="en-US" sz="1000" dirty="0" smtClean="0">
                <a:solidFill>
                  <a:srgbClr val="000000"/>
                </a:solidFill>
              </a:rPr>
              <a:t>Broad range of risks analyzed</a:t>
            </a:r>
          </a:p>
          <a:p>
            <a:pPr marL="174625" lvl="1" indent="-174625" fontAlgn="base">
              <a:spcBef>
                <a:spcPts val="300"/>
              </a:spcBef>
              <a:buClr>
                <a:schemeClr val="tx2"/>
              </a:buClr>
              <a:buSzPct val="100000"/>
              <a:buFont typeface="Arial"/>
              <a:buChar char="•"/>
            </a:pPr>
            <a:r>
              <a:rPr lang="en-US" sz="1000" dirty="0" smtClean="0">
                <a:solidFill>
                  <a:srgbClr val="000000"/>
                </a:solidFill>
              </a:rPr>
              <a:t>Different scenarios defined per country</a:t>
            </a:r>
          </a:p>
          <a:p>
            <a:pPr marL="174625" lvl="1" indent="-174625" fontAlgn="base">
              <a:spcBef>
                <a:spcPts val="300"/>
              </a:spcBef>
              <a:buClr>
                <a:schemeClr val="tx2"/>
              </a:buClr>
              <a:buSzPct val="100000"/>
              <a:buFont typeface="Arial"/>
              <a:buChar char="•"/>
            </a:pPr>
            <a:r>
              <a:rPr lang="en-US" sz="1000" dirty="0" smtClean="0">
                <a:solidFill>
                  <a:srgbClr val="000000"/>
                </a:solidFill>
              </a:rPr>
              <a:t>Scenarios based on historical and predictive data</a:t>
            </a:r>
          </a:p>
        </p:txBody>
      </p:sp>
      <p:sp>
        <p:nvSpPr>
          <p:cNvPr id="61" name="ColumnHeader"/>
          <p:cNvSpPr>
            <a:spLocks noChangeArrowheads="1"/>
          </p:cNvSpPr>
          <p:nvPr/>
        </p:nvSpPr>
        <p:spPr bwMode="gray">
          <a:xfrm>
            <a:off x="2561004" y="4224658"/>
            <a:ext cx="1881554" cy="55399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tIns="91440" bIns="91440" anchor="b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Preparedness</a:t>
            </a:r>
            <a:b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interventions</a:t>
            </a:r>
            <a:endParaRPr lang="en-US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2" name="TextColumnContent"/>
          <p:cNvSpPr>
            <a:spLocks noChangeArrowheads="1"/>
          </p:cNvSpPr>
          <p:nvPr/>
        </p:nvSpPr>
        <p:spPr bwMode="gray">
          <a:xfrm>
            <a:off x="2564423" y="4819557"/>
            <a:ext cx="1881554" cy="1424717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36000" tIns="36000" rIns="36000" bIns="36000"/>
          <a:lstStyle/>
          <a:p>
            <a:pPr marL="174625" lvl="1" indent="-174625" fontAlgn="base">
              <a:spcBef>
                <a:spcPts val="300"/>
              </a:spcBef>
              <a:buClr>
                <a:schemeClr val="tx2"/>
              </a:buClr>
              <a:buSzPct val="100000"/>
              <a:buFont typeface="Arial"/>
              <a:buChar char="•"/>
            </a:pPr>
            <a:r>
              <a:rPr lang="en-US" sz="1000" dirty="0" smtClean="0">
                <a:solidFill>
                  <a:srgbClr val="000000"/>
                </a:solidFill>
              </a:rPr>
              <a:t>UNICEF/WFP emergency preparedness invest-ments under the DFID grant as starting base for analysis</a:t>
            </a:r>
          </a:p>
        </p:txBody>
      </p:sp>
      <p:sp>
        <p:nvSpPr>
          <p:cNvPr id="63" name="ColumnHeader"/>
          <p:cNvSpPr>
            <a:spLocks noChangeArrowheads="1"/>
          </p:cNvSpPr>
          <p:nvPr/>
        </p:nvSpPr>
        <p:spPr bwMode="gray">
          <a:xfrm>
            <a:off x="6841881" y="4409324"/>
            <a:ext cx="1881554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tIns="91440" bIns="91440" anchor="b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Returns</a:t>
            </a:r>
            <a:endParaRPr lang="en-US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4" name="TextColumnContent"/>
          <p:cNvSpPr>
            <a:spLocks noChangeArrowheads="1"/>
          </p:cNvSpPr>
          <p:nvPr/>
        </p:nvSpPr>
        <p:spPr bwMode="gray">
          <a:xfrm>
            <a:off x="4699489" y="4819557"/>
            <a:ext cx="1881554" cy="1424717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36000" tIns="36000" rIns="36000" bIns="36000"/>
          <a:lstStyle/>
          <a:p>
            <a:pPr marL="174625" lvl="1" indent="-174625" fontAlgn="base">
              <a:spcBef>
                <a:spcPts val="300"/>
              </a:spcBef>
              <a:buClr>
                <a:schemeClr val="tx2"/>
              </a:buClr>
              <a:buSzPct val="100000"/>
              <a:buFont typeface="Arial"/>
              <a:buChar char="•"/>
            </a:pPr>
            <a:r>
              <a:rPr lang="en-US" sz="1000" dirty="0" smtClean="0">
                <a:solidFill>
                  <a:srgbClr val="000000"/>
                </a:solidFill>
              </a:rPr>
              <a:t>Single ROI model for returns on emergency preparedness using Excel</a:t>
            </a:r>
          </a:p>
          <a:p>
            <a:pPr marL="174625" lvl="1" indent="-174625" fontAlgn="base">
              <a:spcBef>
                <a:spcPts val="300"/>
              </a:spcBef>
              <a:buClr>
                <a:schemeClr val="tx2"/>
              </a:buClr>
              <a:buSzPct val="100000"/>
              <a:buFont typeface="Arial"/>
              <a:buChar char="•"/>
            </a:pPr>
            <a:r>
              <a:rPr lang="en-US" sz="1000" dirty="0" smtClean="0">
                <a:solidFill>
                  <a:srgbClr val="000000"/>
                </a:solidFill>
              </a:rPr>
              <a:t>Model intended to be used by UNICEF/WFP in various humanitarian contexts</a:t>
            </a:r>
          </a:p>
          <a:p>
            <a:pPr marL="174625" lvl="1" indent="-174625">
              <a:spcBef>
                <a:spcPts val="300"/>
              </a:spcBef>
              <a:buClr>
                <a:schemeClr val="tx2"/>
              </a:buClr>
              <a:buFontTx/>
              <a:buChar char="•"/>
            </a:pPr>
            <a:endParaRPr lang="en-US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5" name="ColumnHeader"/>
          <p:cNvSpPr>
            <a:spLocks noChangeArrowheads="1"/>
          </p:cNvSpPr>
          <p:nvPr/>
        </p:nvSpPr>
        <p:spPr bwMode="gray">
          <a:xfrm>
            <a:off x="4701442" y="4409324"/>
            <a:ext cx="1881554" cy="36933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tIns="91440" bIns="91440" anchor="b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ROI Model</a:t>
            </a:r>
            <a:endParaRPr lang="en-US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6" name="TextColumnContent"/>
          <p:cNvSpPr>
            <a:spLocks noChangeArrowheads="1"/>
          </p:cNvSpPr>
          <p:nvPr/>
        </p:nvSpPr>
        <p:spPr bwMode="gray">
          <a:xfrm>
            <a:off x="6841881" y="4819557"/>
            <a:ext cx="1881554" cy="1424717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36000" tIns="36000" rIns="36000" bIns="36000"/>
          <a:lstStyle/>
          <a:p>
            <a:pPr marL="174625" lvl="1" indent="-174625" fontAlgn="base">
              <a:spcBef>
                <a:spcPts val="300"/>
              </a:spcBef>
              <a:buClr>
                <a:schemeClr val="tx2"/>
              </a:buClr>
              <a:buSzPct val="100000"/>
              <a:buFont typeface="Arial"/>
              <a:buChar char="•"/>
            </a:pPr>
            <a:r>
              <a:rPr lang="en-US" sz="1000" dirty="0" smtClean="0">
                <a:solidFill>
                  <a:srgbClr val="000000"/>
                </a:solidFill>
              </a:rPr>
              <a:t>Cost and time returns quantified by comparing situation with and without advance investments</a:t>
            </a:r>
          </a:p>
          <a:p>
            <a:pPr marL="174625" lvl="1" indent="-174625" fontAlgn="base">
              <a:spcBef>
                <a:spcPts val="300"/>
              </a:spcBef>
              <a:buClr>
                <a:schemeClr val="tx2"/>
              </a:buClr>
              <a:buSzPct val="100000"/>
              <a:buFont typeface="Arial"/>
              <a:buChar char="•"/>
            </a:pPr>
            <a:r>
              <a:rPr lang="en-US" sz="1000" dirty="0" smtClean="0">
                <a:solidFill>
                  <a:srgbClr val="000000"/>
                </a:solidFill>
              </a:rPr>
              <a:t>Qualitative benefits expected to complement discussion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58" name="NumberBall"/>
          <p:cNvSpPr>
            <a:spLocks noChangeArrowheads="1"/>
          </p:cNvSpPr>
          <p:nvPr/>
        </p:nvSpPr>
        <p:spPr bwMode="gray">
          <a:xfrm>
            <a:off x="420566" y="4224658"/>
            <a:ext cx="252000" cy="2520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7" name="NumberBall"/>
          <p:cNvSpPr>
            <a:spLocks noChangeArrowheads="1"/>
          </p:cNvSpPr>
          <p:nvPr/>
        </p:nvSpPr>
        <p:spPr bwMode="gray">
          <a:xfrm>
            <a:off x="2564423" y="4224658"/>
            <a:ext cx="252000" cy="2520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8" name="NumberBall"/>
          <p:cNvSpPr>
            <a:spLocks noChangeArrowheads="1"/>
          </p:cNvSpPr>
          <p:nvPr/>
        </p:nvSpPr>
        <p:spPr bwMode="gray">
          <a:xfrm>
            <a:off x="4699488" y="4224658"/>
            <a:ext cx="252000" cy="2520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9" name="NumberBall"/>
          <p:cNvSpPr>
            <a:spLocks noChangeArrowheads="1"/>
          </p:cNvSpPr>
          <p:nvPr/>
        </p:nvSpPr>
        <p:spPr bwMode="gray">
          <a:xfrm>
            <a:off x="6841880" y="4224658"/>
            <a:ext cx="252000" cy="2520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2" name="Pentagon 51"/>
          <p:cNvSpPr/>
          <p:nvPr/>
        </p:nvSpPr>
        <p:spPr>
          <a:xfrm>
            <a:off x="4490802" y="2196488"/>
            <a:ext cx="3197602" cy="1164102"/>
          </a:xfrm>
          <a:prstGeom prst="homePlate">
            <a:avLst>
              <a:gd name="adj" fmla="val 30363"/>
            </a:avLst>
          </a:prstGeom>
          <a:solidFill>
            <a:schemeClr val="accent2"/>
          </a:solidFill>
          <a:ln w="9525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cs typeface="Arial" pitchFamily="34" charset="0"/>
              </a:rPr>
              <a:t>Early recovery and</a:t>
            </a:r>
          </a:p>
          <a:p>
            <a:pPr algn="ctr"/>
            <a:r>
              <a:rPr lang="en-US" sz="1400" b="1" dirty="0" smtClean="0">
                <a:solidFill>
                  <a:srgbClr val="000000"/>
                </a:solidFill>
                <a:cs typeface="Arial" pitchFamily="34" charset="0"/>
              </a:rPr>
              <a:t>emergency response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432309" y="2196488"/>
            <a:ext cx="2825108" cy="11641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 anchorCtr="0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cs typeface="Arial" pitchFamily="34" charset="0"/>
              </a:rPr>
              <a:t>Preparedness</a:t>
            </a:r>
            <a:br>
              <a:rPr lang="en-US" sz="1400" b="1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1400" b="1" dirty="0" smtClean="0">
                <a:solidFill>
                  <a:srgbClr val="000000"/>
                </a:solidFill>
                <a:cs typeface="Arial" pitchFamily="34" charset="0"/>
              </a:rPr>
              <a:t>interventions</a:t>
            </a:r>
          </a:p>
        </p:txBody>
      </p:sp>
      <p:sp>
        <p:nvSpPr>
          <p:cNvPr id="57" name="NumberBall"/>
          <p:cNvSpPr>
            <a:spLocks noChangeArrowheads="1"/>
          </p:cNvSpPr>
          <p:nvPr/>
        </p:nvSpPr>
        <p:spPr bwMode="gray">
          <a:xfrm>
            <a:off x="1495065" y="2196488"/>
            <a:ext cx="252000" cy="2520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3852089" y="2316168"/>
            <a:ext cx="928832" cy="1001094"/>
          </a:xfrm>
          <a:prstGeom prst="ellipse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889119" y="2512399"/>
            <a:ext cx="782587" cy="612645"/>
          </a:xfrm>
          <a:prstGeom prst="rect">
            <a:avLst/>
          </a:prstGeom>
          <a:noFill/>
        </p:spPr>
        <p:txBody>
          <a:bodyPr wrap="none" tIns="90000" bIns="90000" rtlCol="0" anchor="t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cs typeface="Arial" pitchFamily="34" charset="0"/>
              </a:rPr>
              <a:t>ROI</a:t>
            </a:r>
            <a:br>
              <a:rPr lang="en-US" sz="1400" b="1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1400" b="1" dirty="0" smtClean="0">
                <a:solidFill>
                  <a:srgbClr val="000000"/>
                </a:solidFill>
                <a:cs typeface="Arial" pitchFamily="34" charset="0"/>
              </a:rPr>
              <a:t>Model</a:t>
            </a:r>
          </a:p>
        </p:txBody>
      </p:sp>
      <p:sp>
        <p:nvSpPr>
          <p:cNvPr id="72" name="Freeform 10"/>
          <p:cNvSpPr>
            <a:spLocks/>
          </p:cNvSpPr>
          <p:nvPr/>
        </p:nvSpPr>
        <p:spPr bwMode="auto">
          <a:xfrm>
            <a:off x="3631172" y="1981365"/>
            <a:ext cx="724907" cy="1069887"/>
          </a:xfrm>
          <a:custGeom>
            <a:avLst/>
            <a:gdLst/>
            <a:ahLst/>
            <a:cxnLst>
              <a:cxn ang="0">
                <a:pos x="1329" y="252"/>
              </a:cxn>
              <a:cxn ang="0">
                <a:pos x="1226" y="268"/>
              </a:cxn>
              <a:cxn ang="0">
                <a:pos x="1127" y="290"/>
              </a:cxn>
              <a:cxn ang="0">
                <a:pos x="1030" y="319"/>
              </a:cxn>
              <a:cxn ang="0">
                <a:pos x="936" y="353"/>
              </a:cxn>
              <a:cxn ang="0">
                <a:pos x="844" y="395"/>
              </a:cxn>
              <a:cxn ang="0">
                <a:pos x="756" y="442"/>
              </a:cxn>
              <a:cxn ang="0">
                <a:pos x="670" y="496"/>
              </a:cxn>
              <a:cxn ang="0">
                <a:pos x="588" y="556"/>
              </a:cxn>
              <a:cxn ang="0">
                <a:pos x="509" y="622"/>
              </a:cxn>
              <a:cxn ang="0">
                <a:pos x="434" y="694"/>
              </a:cxn>
              <a:cxn ang="0">
                <a:pos x="364" y="769"/>
              </a:cxn>
              <a:cxn ang="0">
                <a:pos x="301" y="847"/>
              </a:cxn>
              <a:cxn ang="0">
                <a:pos x="243" y="930"/>
              </a:cxn>
              <a:cxn ang="0">
                <a:pos x="191" y="1015"/>
              </a:cxn>
              <a:cxn ang="0">
                <a:pos x="146" y="1104"/>
              </a:cxn>
              <a:cxn ang="0">
                <a:pos x="106" y="1197"/>
              </a:cxn>
              <a:cxn ang="0">
                <a:pos x="73" y="1294"/>
              </a:cxn>
              <a:cxn ang="0">
                <a:pos x="45" y="1393"/>
              </a:cxn>
              <a:cxn ang="0">
                <a:pos x="22" y="1507"/>
              </a:cxn>
              <a:cxn ang="0">
                <a:pos x="6" y="1621"/>
              </a:cxn>
              <a:cxn ang="0">
                <a:pos x="0" y="1734"/>
              </a:cxn>
              <a:cxn ang="0">
                <a:pos x="3" y="1847"/>
              </a:cxn>
              <a:cxn ang="0">
                <a:pos x="15" y="1959"/>
              </a:cxn>
              <a:cxn ang="0">
                <a:pos x="35" y="2070"/>
              </a:cxn>
              <a:cxn ang="0">
                <a:pos x="64" y="2182"/>
              </a:cxn>
              <a:cxn ang="0">
                <a:pos x="101" y="2291"/>
              </a:cxn>
              <a:cxn ang="0">
                <a:pos x="226" y="2050"/>
              </a:cxn>
              <a:cxn ang="0">
                <a:pos x="525" y="2086"/>
              </a:cxn>
              <a:cxn ang="0">
                <a:pos x="496" y="1985"/>
              </a:cxn>
              <a:cxn ang="0">
                <a:pos x="477" y="1884"/>
              </a:cxn>
              <a:cxn ang="0">
                <a:pos x="470" y="1783"/>
              </a:cxn>
              <a:cxn ang="0">
                <a:pos x="471" y="1682"/>
              </a:cxn>
              <a:cxn ang="0">
                <a:pos x="484" y="1579"/>
              </a:cxn>
              <a:cxn ang="0">
                <a:pos x="506" y="1478"/>
              </a:cxn>
              <a:cxn ang="0">
                <a:pos x="533" y="1393"/>
              </a:cxn>
              <a:cxn ang="0">
                <a:pos x="566" y="1311"/>
              </a:cxn>
              <a:cxn ang="0">
                <a:pos x="607" y="1233"/>
              </a:cxn>
              <a:cxn ang="0">
                <a:pos x="653" y="1159"/>
              </a:cxn>
              <a:cxn ang="0">
                <a:pos x="705" y="1090"/>
              </a:cxn>
              <a:cxn ang="0">
                <a:pos x="764" y="1025"/>
              </a:cxn>
              <a:cxn ang="0">
                <a:pos x="829" y="963"/>
              </a:cxn>
              <a:cxn ang="0">
                <a:pos x="900" y="906"/>
              </a:cxn>
              <a:cxn ang="0">
                <a:pos x="972" y="857"/>
              </a:cxn>
              <a:cxn ang="0">
                <a:pos x="1049" y="816"/>
              </a:cxn>
              <a:cxn ang="0">
                <a:pos x="1128" y="781"/>
              </a:cxn>
              <a:cxn ang="0">
                <a:pos x="1210" y="752"/>
              </a:cxn>
              <a:cxn ang="0">
                <a:pos x="1297" y="732"/>
              </a:cxn>
              <a:cxn ang="0">
                <a:pos x="1385" y="717"/>
              </a:cxn>
              <a:cxn ang="0">
                <a:pos x="1417" y="970"/>
              </a:cxn>
              <a:cxn ang="0">
                <a:pos x="1694" y="443"/>
              </a:cxn>
              <a:cxn ang="0">
                <a:pos x="1297" y="0"/>
              </a:cxn>
              <a:cxn ang="0">
                <a:pos x="1329" y="252"/>
              </a:cxn>
            </a:cxnLst>
            <a:rect l="0" t="0" r="r" b="b"/>
            <a:pathLst>
              <a:path w="1694" h="2291">
                <a:moveTo>
                  <a:pt x="1329" y="252"/>
                </a:moveTo>
                <a:lnTo>
                  <a:pt x="1226" y="268"/>
                </a:lnTo>
                <a:lnTo>
                  <a:pt x="1127" y="290"/>
                </a:lnTo>
                <a:lnTo>
                  <a:pt x="1030" y="319"/>
                </a:lnTo>
                <a:lnTo>
                  <a:pt x="936" y="353"/>
                </a:lnTo>
                <a:lnTo>
                  <a:pt x="844" y="395"/>
                </a:lnTo>
                <a:lnTo>
                  <a:pt x="756" y="442"/>
                </a:lnTo>
                <a:lnTo>
                  <a:pt x="670" y="496"/>
                </a:lnTo>
                <a:lnTo>
                  <a:pt x="588" y="556"/>
                </a:lnTo>
                <a:lnTo>
                  <a:pt x="509" y="622"/>
                </a:lnTo>
                <a:lnTo>
                  <a:pt x="434" y="694"/>
                </a:lnTo>
                <a:lnTo>
                  <a:pt x="364" y="769"/>
                </a:lnTo>
                <a:lnTo>
                  <a:pt x="301" y="847"/>
                </a:lnTo>
                <a:lnTo>
                  <a:pt x="243" y="930"/>
                </a:lnTo>
                <a:lnTo>
                  <a:pt x="191" y="1015"/>
                </a:lnTo>
                <a:lnTo>
                  <a:pt x="146" y="1104"/>
                </a:lnTo>
                <a:lnTo>
                  <a:pt x="106" y="1197"/>
                </a:lnTo>
                <a:lnTo>
                  <a:pt x="73" y="1294"/>
                </a:lnTo>
                <a:lnTo>
                  <a:pt x="45" y="1393"/>
                </a:lnTo>
                <a:lnTo>
                  <a:pt x="22" y="1507"/>
                </a:lnTo>
                <a:lnTo>
                  <a:pt x="6" y="1621"/>
                </a:lnTo>
                <a:lnTo>
                  <a:pt x="0" y="1734"/>
                </a:lnTo>
                <a:lnTo>
                  <a:pt x="3" y="1847"/>
                </a:lnTo>
                <a:lnTo>
                  <a:pt x="15" y="1959"/>
                </a:lnTo>
                <a:lnTo>
                  <a:pt x="35" y="2070"/>
                </a:lnTo>
                <a:lnTo>
                  <a:pt x="64" y="2182"/>
                </a:lnTo>
                <a:lnTo>
                  <a:pt x="101" y="2291"/>
                </a:lnTo>
                <a:lnTo>
                  <a:pt x="226" y="2050"/>
                </a:lnTo>
                <a:lnTo>
                  <a:pt x="525" y="2086"/>
                </a:lnTo>
                <a:lnTo>
                  <a:pt x="496" y="1985"/>
                </a:lnTo>
                <a:lnTo>
                  <a:pt x="477" y="1884"/>
                </a:lnTo>
                <a:lnTo>
                  <a:pt x="470" y="1783"/>
                </a:lnTo>
                <a:lnTo>
                  <a:pt x="471" y="1682"/>
                </a:lnTo>
                <a:lnTo>
                  <a:pt x="484" y="1579"/>
                </a:lnTo>
                <a:lnTo>
                  <a:pt x="506" y="1478"/>
                </a:lnTo>
                <a:lnTo>
                  <a:pt x="533" y="1393"/>
                </a:lnTo>
                <a:lnTo>
                  <a:pt x="566" y="1311"/>
                </a:lnTo>
                <a:lnTo>
                  <a:pt x="607" y="1233"/>
                </a:lnTo>
                <a:lnTo>
                  <a:pt x="653" y="1159"/>
                </a:lnTo>
                <a:lnTo>
                  <a:pt x="705" y="1090"/>
                </a:lnTo>
                <a:lnTo>
                  <a:pt x="764" y="1025"/>
                </a:lnTo>
                <a:lnTo>
                  <a:pt x="829" y="963"/>
                </a:lnTo>
                <a:lnTo>
                  <a:pt x="900" y="906"/>
                </a:lnTo>
                <a:lnTo>
                  <a:pt x="972" y="857"/>
                </a:lnTo>
                <a:lnTo>
                  <a:pt x="1049" y="816"/>
                </a:lnTo>
                <a:lnTo>
                  <a:pt x="1128" y="781"/>
                </a:lnTo>
                <a:lnTo>
                  <a:pt x="1210" y="752"/>
                </a:lnTo>
                <a:lnTo>
                  <a:pt x="1297" y="732"/>
                </a:lnTo>
                <a:lnTo>
                  <a:pt x="1385" y="717"/>
                </a:lnTo>
                <a:lnTo>
                  <a:pt x="1417" y="970"/>
                </a:lnTo>
                <a:lnTo>
                  <a:pt x="1694" y="443"/>
                </a:lnTo>
                <a:lnTo>
                  <a:pt x="1297" y="0"/>
                </a:lnTo>
                <a:lnTo>
                  <a:pt x="1329" y="252"/>
                </a:lnTo>
                <a:close/>
              </a:path>
            </a:pathLst>
          </a:custGeom>
          <a:solidFill>
            <a:srgbClr val="00685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" name="Freeform 11"/>
          <p:cNvSpPr>
            <a:spLocks/>
          </p:cNvSpPr>
          <p:nvPr/>
        </p:nvSpPr>
        <p:spPr bwMode="auto">
          <a:xfrm>
            <a:off x="4364638" y="2102731"/>
            <a:ext cx="609366" cy="1074555"/>
          </a:xfrm>
          <a:custGeom>
            <a:avLst/>
            <a:gdLst/>
            <a:ahLst/>
            <a:cxnLst>
              <a:cxn ang="0">
                <a:pos x="1187" y="2082"/>
              </a:cxn>
              <a:cxn ang="0">
                <a:pos x="1229" y="1972"/>
              </a:cxn>
              <a:cxn ang="0">
                <a:pos x="1262" y="1862"/>
              </a:cxn>
              <a:cxn ang="0">
                <a:pos x="1285" y="1753"/>
              </a:cxn>
              <a:cxn ang="0">
                <a:pos x="1301" y="1641"/>
              </a:cxn>
              <a:cxn ang="0">
                <a:pos x="1307" y="1529"/>
              </a:cxn>
              <a:cxn ang="0">
                <a:pos x="1305" y="1415"/>
              </a:cxn>
              <a:cxn ang="0">
                <a:pos x="1294" y="1302"/>
              </a:cxn>
              <a:cxn ang="0">
                <a:pos x="1275" y="1187"/>
              </a:cxn>
              <a:cxn ang="0">
                <a:pos x="1250" y="1085"/>
              </a:cxn>
              <a:cxn ang="0">
                <a:pos x="1220" y="989"/>
              </a:cxn>
              <a:cxn ang="0">
                <a:pos x="1184" y="893"/>
              </a:cxn>
              <a:cxn ang="0">
                <a:pos x="1142" y="802"/>
              </a:cxn>
              <a:cxn ang="0">
                <a:pos x="1095" y="716"/>
              </a:cxn>
              <a:cxn ang="0">
                <a:pos x="1040" y="632"/>
              </a:cxn>
              <a:cxn ang="0">
                <a:pos x="979" y="551"/>
              </a:cxn>
              <a:cxn ang="0">
                <a:pos x="913" y="473"/>
              </a:cxn>
              <a:cxn ang="0">
                <a:pos x="840" y="400"/>
              </a:cxn>
              <a:cxn ang="0">
                <a:pos x="762" y="330"/>
              </a:cxn>
              <a:cxn ang="0">
                <a:pos x="683" y="267"/>
              </a:cxn>
              <a:cxn ang="0">
                <a:pos x="599" y="210"/>
              </a:cxn>
              <a:cxn ang="0">
                <a:pos x="513" y="160"/>
              </a:cxn>
              <a:cxn ang="0">
                <a:pos x="423" y="115"/>
              </a:cxn>
              <a:cxn ang="0">
                <a:pos x="329" y="76"/>
              </a:cxn>
              <a:cxn ang="0">
                <a:pos x="234" y="44"/>
              </a:cxn>
              <a:cxn ang="0">
                <a:pos x="136" y="18"/>
              </a:cxn>
              <a:cxn ang="0">
                <a:pos x="33" y="0"/>
              </a:cxn>
              <a:cxn ang="0">
                <a:pos x="180" y="228"/>
              </a:cxn>
              <a:cxn ang="0">
                <a:pos x="0" y="469"/>
              </a:cxn>
              <a:cxn ang="0">
                <a:pos x="87" y="491"/>
              </a:cxn>
              <a:cxn ang="0">
                <a:pos x="172" y="518"/>
              </a:cxn>
              <a:cxn ang="0">
                <a:pos x="251" y="553"/>
              </a:cxn>
              <a:cxn ang="0">
                <a:pos x="328" y="593"/>
              </a:cxn>
              <a:cxn ang="0">
                <a:pos x="401" y="641"/>
              </a:cxn>
              <a:cxn ang="0">
                <a:pos x="471" y="696"/>
              </a:cxn>
              <a:cxn ang="0">
                <a:pos x="536" y="756"/>
              </a:cxn>
              <a:cxn ang="0">
                <a:pos x="596" y="823"/>
              </a:cxn>
              <a:cxn ang="0">
                <a:pos x="650" y="892"/>
              </a:cxn>
              <a:cxn ang="0">
                <a:pos x="697" y="966"/>
              </a:cxn>
              <a:cxn ang="0">
                <a:pos x="738" y="1042"/>
              </a:cxn>
              <a:cxn ang="0">
                <a:pos x="772" y="1122"/>
              </a:cxn>
              <a:cxn ang="0">
                <a:pos x="800" y="1207"/>
              </a:cxn>
              <a:cxn ang="0">
                <a:pos x="820" y="1293"/>
              </a:cxn>
              <a:cxn ang="0">
                <a:pos x="833" y="1382"/>
              </a:cxn>
              <a:cxn ang="0">
                <a:pos x="839" y="1470"/>
              </a:cxn>
              <a:cxn ang="0">
                <a:pos x="837" y="1558"/>
              </a:cxn>
              <a:cxn ang="0">
                <a:pos x="829" y="1644"/>
              </a:cxn>
              <a:cxn ang="0">
                <a:pos x="811" y="1730"/>
              </a:cxn>
              <a:cxn ang="0">
                <a:pos x="787" y="1815"/>
              </a:cxn>
              <a:cxn ang="0">
                <a:pos x="755" y="1899"/>
              </a:cxn>
              <a:cxn ang="0">
                <a:pos x="520" y="1799"/>
              </a:cxn>
              <a:cxn ang="0">
                <a:pos x="837" y="2303"/>
              </a:cxn>
              <a:cxn ang="0">
                <a:pos x="1422" y="2182"/>
              </a:cxn>
              <a:cxn ang="0">
                <a:pos x="1187" y="2082"/>
              </a:cxn>
            </a:cxnLst>
            <a:rect l="0" t="0" r="r" b="b"/>
            <a:pathLst>
              <a:path w="1422" h="2303">
                <a:moveTo>
                  <a:pt x="1187" y="2082"/>
                </a:moveTo>
                <a:lnTo>
                  <a:pt x="1229" y="1972"/>
                </a:lnTo>
                <a:lnTo>
                  <a:pt x="1262" y="1862"/>
                </a:lnTo>
                <a:lnTo>
                  <a:pt x="1285" y="1753"/>
                </a:lnTo>
                <a:lnTo>
                  <a:pt x="1301" y="1641"/>
                </a:lnTo>
                <a:lnTo>
                  <a:pt x="1307" y="1529"/>
                </a:lnTo>
                <a:lnTo>
                  <a:pt x="1305" y="1415"/>
                </a:lnTo>
                <a:lnTo>
                  <a:pt x="1294" y="1302"/>
                </a:lnTo>
                <a:lnTo>
                  <a:pt x="1275" y="1187"/>
                </a:lnTo>
                <a:lnTo>
                  <a:pt x="1250" y="1085"/>
                </a:lnTo>
                <a:lnTo>
                  <a:pt x="1220" y="989"/>
                </a:lnTo>
                <a:lnTo>
                  <a:pt x="1184" y="893"/>
                </a:lnTo>
                <a:lnTo>
                  <a:pt x="1142" y="802"/>
                </a:lnTo>
                <a:lnTo>
                  <a:pt x="1095" y="716"/>
                </a:lnTo>
                <a:lnTo>
                  <a:pt x="1040" y="632"/>
                </a:lnTo>
                <a:lnTo>
                  <a:pt x="979" y="551"/>
                </a:lnTo>
                <a:lnTo>
                  <a:pt x="913" y="473"/>
                </a:lnTo>
                <a:lnTo>
                  <a:pt x="840" y="400"/>
                </a:lnTo>
                <a:lnTo>
                  <a:pt x="762" y="330"/>
                </a:lnTo>
                <a:lnTo>
                  <a:pt x="683" y="267"/>
                </a:lnTo>
                <a:lnTo>
                  <a:pt x="599" y="210"/>
                </a:lnTo>
                <a:lnTo>
                  <a:pt x="513" y="160"/>
                </a:lnTo>
                <a:lnTo>
                  <a:pt x="423" y="115"/>
                </a:lnTo>
                <a:lnTo>
                  <a:pt x="329" y="76"/>
                </a:lnTo>
                <a:lnTo>
                  <a:pt x="234" y="44"/>
                </a:lnTo>
                <a:lnTo>
                  <a:pt x="136" y="18"/>
                </a:lnTo>
                <a:lnTo>
                  <a:pt x="33" y="0"/>
                </a:lnTo>
                <a:lnTo>
                  <a:pt x="180" y="228"/>
                </a:lnTo>
                <a:lnTo>
                  <a:pt x="0" y="469"/>
                </a:lnTo>
                <a:lnTo>
                  <a:pt x="87" y="491"/>
                </a:lnTo>
                <a:lnTo>
                  <a:pt x="172" y="518"/>
                </a:lnTo>
                <a:lnTo>
                  <a:pt x="251" y="553"/>
                </a:lnTo>
                <a:lnTo>
                  <a:pt x="328" y="593"/>
                </a:lnTo>
                <a:lnTo>
                  <a:pt x="401" y="641"/>
                </a:lnTo>
                <a:lnTo>
                  <a:pt x="471" y="696"/>
                </a:lnTo>
                <a:lnTo>
                  <a:pt x="536" y="756"/>
                </a:lnTo>
                <a:lnTo>
                  <a:pt x="596" y="823"/>
                </a:lnTo>
                <a:lnTo>
                  <a:pt x="650" y="892"/>
                </a:lnTo>
                <a:lnTo>
                  <a:pt x="697" y="966"/>
                </a:lnTo>
                <a:lnTo>
                  <a:pt x="738" y="1042"/>
                </a:lnTo>
                <a:lnTo>
                  <a:pt x="772" y="1122"/>
                </a:lnTo>
                <a:lnTo>
                  <a:pt x="800" y="1207"/>
                </a:lnTo>
                <a:lnTo>
                  <a:pt x="820" y="1293"/>
                </a:lnTo>
                <a:lnTo>
                  <a:pt x="833" y="1382"/>
                </a:lnTo>
                <a:lnTo>
                  <a:pt x="839" y="1470"/>
                </a:lnTo>
                <a:lnTo>
                  <a:pt x="837" y="1558"/>
                </a:lnTo>
                <a:lnTo>
                  <a:pt x="829" y="1644"/>
                </a:lnTo>
                <a:lnTo>
                  <a:pt x="811" y="1730"/>
                </a:lnTo>
                <a:lnTo>
                  <a:pt x="787" y="1815"/>
                </a:lnTo>
                <a:lnTo>
                  <a:pt x="755" y="1899"/>
                </a:lnTo>
                <a:lnTo>
                  <a:pt x="520" y="1799"/>
                </a:lnTo>
                <a:lnTo>
                  <a:pt x="837" y="2303"/>
                </a:lnTo>
                <a:lnTo>
                  <a:pt x="1422" y="2182"/>
                </a:lnTo>
                <a:lnTo>
                  <a:pt x="1187" y="2082"/>
                </a:lnTo>
                <a:close/>
              </a:path>
            </a:pathLst>
          </a:custGeom>
          <a:solidFill>
            <a:srgbClr val="00685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4" name="Freeform 12"/>
          <p:cNvSpPr>
            <a:spLocks/>
          </p:cNvSpPr>
          <p:nvPr/>
        </p:nvSpPr>
        <p:spPr bwMode="auto">
          <a:xfrm>
            <a:off x="3674822" y="3019510"/>
            <a:ext cx="1105760" cy="485463"/>
          </a:xfrm>
          <a:custGeom>
            <a:avLst/>
            <a:gdLst/>
            <a:ahLst/>
            <a:cxnLst>
              <a:cxn ang="0">
                <a:pos x="203" y="435"/>
              </a:cxn>
              <a:cxn ang="0">
                <a:pos x="268" y="515"/>
              </a:cxn>
              <a:cxn ang="0">
                <a:pos x="338" y="591"/>
              </a:cxn>
              <a:cxn ang="0">
                <a:pos x="410" y="660"/>
              </a:cxn>
              <a:cxn ang="0">
                <a:pos x="488" y="725"/>
              </a:cxn>
              <a:cxn ang="0">
                <a:pos x="569" y="783"/>
              </a:cxn>
              <a:cxn ang="0">
                <a:pos x="654" y="836"/>
              </a:cxn>
              <a:cxn ang="0">
                <a:pos x="744" y="882"/>
              </a:cxn>
              <a:cxn ang="0">
                <a:pos x="836" y="924"/>
              </a:cxn>
              <a:cxn ang="0">
                <a:pos x="934" y="960"/>
              </a:cxn>
              <a:cxn ang="0">
                <a:pos x="1045" y="992"/>
              </a:cxn>
              <a:cxn ang="0">
                <a:pos x="1158" y="1017"/>
              </a:cxn>
              <a:cxn ang="0">
                <a:pos x="1271" y="1031"/>
              </a:cxn>
              <a:cxn ang="0">
                <a:pos x="1382" y="1038"/>
              </a:cxn>
              <a:cxn ang="0">
                <a:pos x="1494" y="1035"/>
              </a:cxn>
              <a:cxn ang="0">
                <a:pos x="1607" y="1025"/>
              </a:cxn>
              <a:cxn ang="0">
                <a:pos x="1721" y="1005"/>
              </a:cxn>
              <a:cxn ang="0">
                <a:pos x="1834" y="976"/>
              </a:cxn>
              <a:cxn ang="0">
                <a:pos x="1932" y="944"/>
              </a:cxn>
              <a:cxn ang="0">
                <a:pos x="2027" y="905"/>
              </a:cxn>
              <a:cxn ang="0">
                <a:pos x="2118" y="862"/>
              </a:cxn>
              <a:cxn ang="0">
                <a:pos x="2205" y="813"/>
              </a:cxn>
              <a:cxn ang="0">
                <a:pos x="2289" y="757"/>
              </a:cxn>
              <a:cxn ang="0">
                <a:pos x="2368" y="696"/>
              </a:cxn>
              <a:cxn ang="0">
                <a:pos x="2443" y="630"/>
              </a:cxn>
              <a:cxn ang="0">
                <a:pos x="2515" y="556"/>
              </a:cxn>
              <a:cxn ang="0">
                <a:pos x="2583" y="478"/>
              </a:cxn>
              <a:cxn ang="0">
                <a:pos x="2312" y="491"/>
              </a:cxn>
              <a:cxn ang="0">
                <a:pos x="2193" y="214"/>
              </a:cxn>
              <a:cxn ang="0">
                <a:pos x="2131" y="279"/>
              </a:cxn>
              <a:cxn ang="0">
                <a:pos x="2065" y="336"/>
              </a:cxn>
              <a:cxn ang="0">
                <a:pos x="1996" y="390"/>
              </a:cxn>
              <a:cxn ang="0">
                <a:pos x="1922" y="435"/>
              </a:cxn>
              <a:cxn ang="0">
                <a:pos x="1844" y="475"/>
              </a:cxn>
              <a:cxn ang="0">
                <a:pos x="1762" y="508"/>
              </a:cxn>
              <a:cxn ang="0">
                <a:pos x="1676" y="534"/>
              </a:cxn>
              <a:cxn ang="0">
                <a:pos x="1574" y="556"/>
              </a:cxn>
              <a:cxn ang="0">
                <a:pos x="1473" y="567"/>
              </a:cxn>
              <a:cxn ang="0">
                <a:pos x="1370" y="569"/>
              </a:cxn>
              <a:cxn ang="0">
                <a:pos x="1269" y="560"/>
              </a:cxn>
              <a:cxn ang="0">
                <a:pos x="1170" y="540"/>
              </a:cxn>
              <a:cxn ang="0">
                <a:pos x="1068" y="511"/>
              </a:cxn>
              <a:cxn ang="0">
                <a:pos x="985" y="478"/>
              </a:cxn>
              <a:cxn ang="0">
                <a:pos x="905" y="439"/>
              </a:cxn>
              <a:cxn ang="0">
                <a:pos x="830" y="394"/>
              </a:cxn>
              <a:cxn ang="0">
                <a:pos x="761" y="344"/>
              </a:cxn>
              <a:cxn ang="0">
                <a:pos x="694" y="286"/>
              </a:cxn>
              <a:cxn ang="0">
                <a:pos x="634" y="222"/>
              </a:cxn>
              <a:cxn ang="0">
                <a:pos x="576" y="153"/>
              </a:cxn>
              <a:cxn ang="0">
                <a:pos x="781" y="0"/>
              </a:cxn>
              <a:cxn ang="0">
                <a:pos x="186" y="23"/>
              </a:cxn>
              <a:cxn ang="0">
                <a:pos x="0" y="589"/>
              </a:cxn>
              <a:cxn ang="0">
                <a:pos x="203" y="435"/>
              </a:cxn>
            </a:cxnLst>
            <a:rect l="0" t="0" r="r" b="b"/>
            <a:pathLst>
              <a:path w="2583" h="1038">
                <a:moveTo>
                  <a:pt x="203" y="435"/>
                </a:moveTo>
                <a:lnTo>
                  <a:pt x="268" y="515"/>
                </a:lnTo>
                <a:lnTo>
                  <a:pt x="338" y="591"/>
                </a:lnTo>
                <a:lnTo>
                  <a:pt x="410" y="660"/>
                </a:lnTo>
                <a:lnTo>
                  <a:pt x="488" y="725"/>
                </a:lnTo>
                <a:lnTo>
                  <a:pt x="569" y="783"/>
                </a:lnTo>
                <a:lnTo>
                  <a:pt x="654" y="836"/>
                </a:lnTo>
                <a:lnTo>
                  <a:pt x="744" y="882"/>
                </a:lnTo>
                <a:lnTo>
                  <a:pt x="836" y="924"/>
                </a:lnTo>
                <a:lnTo>
                  <a:pt x="934" y="960"/>
                </a:lnTo>
                <a:lnTo>
                  <a:pt x="1045" y="992"/>
                </a:lnTo>
                <a:lnTo>
                  <a:pt x="1158" y="1017"/>
                </a:lnTo>
                <a:lnTo>
                  <a:pt x="1271" y="1031"/>
                </a:lnTo>
                <a:lnTo>
                  <a:pt x="1382" y="1038"/>
                </a:lnTo>
                <a:lnTo>
                  <a:pt x="1494" y="1035"/>
                </a:lnTo>
                <a:lnTo>
                  <a:pt x="1607" y="1025"/>
                </a:lnTo>
                <a:lnTo>
                  <a:pt x="1721" y="1005"/>
                </a:lnTo>
                <a:lnTo>
                  <a:pt x="1834" y="976"/>
                </a:lnTo>
                <a:lnTo>
                  <a:pt x="1932" y="944"/>
                </a:lnTo>
                <a:lnTo>
                  <a:pt x="2027" y="905"/>
                </a:lnTo>
                <a:lnTo>
                  <a:pt x="2118" y="862"/>
                </a:lnTo>
                <a:lnTo>
                  <a:pt x="2205" y="813"/>
                </a:lnTo>
                <a:lnTo>
                  <a:pt x="2289" y="757"/>
                </a:lnTo>
                <a:lnTo>
                  <a:pt x="2368" y="696"/>
                </a:lnTo>
                <a:lnTo>
                  <a:pt x="2443" y="630"/>
                </a:lnTo>
                <a:lnTo>
                  <a:pt x="2515" y="556"/>
                </a:lnTo>
                <a:lnTo>
                  <a:pt x="2583" y="478"/>
                </a:lnTo>
                <a:lnTo>
                  <a:pt x="2312" y="491"/>
                </a:lnTo>
                <a:lnTo>
                  <a:pt x="2193" y="214"/>
                </a:lnTo>
                <a:lnTo>
                  <a:pt x="2131" y="279"/>
                </a:lnTo>
                <a:lnTo>
                  <a:pt x="2065" y="336"/>
                </a:lnTo>
                <a:lnTo>
                  <a:pt x="1996" y="390"/>
                </a:lnTo>
                <a:lnTo>
                  <a:pt x="1922" y="435"/>
                </a:lnTo>
                <a:lnTo>
                  <a:pt x="1844" y="475"/>
                </a:lnTo>
                <a:lnTo>
                  <a:pt x="1762" y="508"/>
                </a:lnTo>
                <a:lnTo>
                  <a:pt x="1676" y="534"/>
                </a:lnTo>
                <a:lnTo>
                  <a:pt x="1574" y="556"/>
                </a:lnTo>
                <a:lnTo>
                  <a:pt x="1473" y="567"/>
                </a:lnTo>
                <a:lnTo>
                  <a:pt x="1370" y="569"/>
                </a:lnTo>
                <a:lnTo>
                  <a:pt x="1269" y="560"/>
                </a:lnTo>
                <a:lnTo>
                  <a:pt x="1170" y="540"/>
                </a:lnTo>
                <a:lnTo>
                  <a:pt x="1068" y="511"/>
                </a:lnTo>
                <a:lnTo>
                  <a:pt x="985" y="478"/>
                </a:lnTo>
                <a:lnTo>
                  <a:pt x="905" y="439"/>
                </a:lnTo>
                <a:lnTo>
                  <a:pt x="830" y="394"/>
                </a:lnTo>
                <a:lnTo>
                  <a:pt x="761" y="344"/>
                </a:lnTo>
                <a:lnTo>
                  <a:pt x="694" y="286"/>
                </a:lnTo>
                <a:lnTo>
                  <a:pt x="634" y="222"/>
                </a:lnTo>
                <a:lnTo>
                  <a:pt x="576" y="153"/>
                </a:lnTo>
                <a:lnTo>
                  <a:pt x="781" y="0"/>
                </a:lnTo>
                <a:lnTo>
                  <a:pt x="186" y="23"/>
                </a:lnTo>
                <a:lnTo>
                  <a:pt x="0" y="589"/>
                </a:lnTo>
                <a:lnTo>
                  <a:pt x="203" y="435"/>
                </a:lnTo>
                <a:close/>
              </a:path>
            </a:pathLst>
          </a:custGeom>
          <a:solidFill>
            <a:srgbClr val="006858"/>
          </a:solidFill>
          <a:ln w="0">
            <a:solidFill>
              <a:schemeClr val="bg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5" name="NumberBall"/>
          <p:cNvSpPr>
            <a:spLocks noChangeArrowheads="1"/>
          </p:cNvSpPr>
          <p:nvPr/>
        </p:nvSpPr>
        <p:spPr bwMode="gray">
          <a:xfrm>
            <a:off x="6997922" y="2196488"/>
            <a:ext cx="252000" cy="2520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1432308" y="3523694"/>
            <a:ext cx="5954610" cy="360081"/>
          </a:xfrm>
          <a:prstGeom prst="rect">
            <a:avLst/>
          </a:prstGeom>
          <a:solidFill>
            <a:srgbClr val="B2B2B2">
              <a:alpha val="40000"/>
            </a:srgbClr>
          </a:solidFill>
          <a:ln w="9525">
            <a:solidFill>
              <a:srgbClr val="B2B2B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7" name="NumberBall"/>
          <p:cNvSpPr>
            <a:spLocks noChangeArrowheads="1"/>
          </p:cNvSpPr>
          <p:nvPr/>
        </p:nvSpPr>
        <p:spPr bwMode="gray">
          <a:xfrm>
            <a:off x="1495065" y="3523694"/>
            <a:ext cx="252000" cy="2520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776790" y="3523695"/>
            <a:ext cx="5493694" cy="351187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cs typeface="Arial" pitchFamily="34" charset="0"/>
              </a:rPr>
              <a:t>Country (risk) profile</a:t>
            </a:r>
          </a:p>
        </p:txBody>
      </p:sp>
      <p:sp>
        <p:nvSpPr>
          <p:cNvPr id="79" name="NumberBall"/>
          <p:cNvSpPr>
            <a:spLocks noChangeArrowheads="1"/>
          </p:cNvSpPr>
          <p:nvPr/>
        </p:nvSpPr>
        <p:spPr bwMode="gray">
          <a:xfrm>
            <a:off x="4374485" y="2326487"/>
            <a:ext cx="252000" cy="2520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0" name="bracket"/>
          <p:cNvSpPr>
            <a:spLocks/>
          </p:cNvSpPr>
          <p:nvPr/>
        </p:nvSpPr>
        <p:spPr bwMode="gray">
          <a:xfrm rot="16200000" flipH="1">
            <a:off x="6043301" y="839795"/>
            <a:ext cx="180000" cy="2376000"/>
          </a:xfrm>
          <a:prstGeom prst="leftBrace">
            <a:avLst>
              <a:gd name="adj1" fmla="val 32192"/>
              <a:gd name="adj2" fmla="val 50000"/>
            </a:avLst>
          </a:prstGeom>
          <a:noFill/>
          <a:ln w="9525">
            <a:solidFill>
              <a:schemeClr val="bg2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1" name="bracket"/>
          <p:cNvSpPr>
            <a:spLocks/>
          </p:cNvSpPr>
          <p:nvPr/>
        </p:nvSpPr>
        <p:spPr bwMode="gray">
          <a:xfrm rot="16200000" flipH="1">
            <a:off x="2550007" y="821795"/>
            <a:ext cx="216000" cy="2376000"/>
          </a:xfrm>
          <a:prstGeom prst="leftBrace">
            <a:avLst>
              <a:gd name="adj1" fmla="val 32192"/>
              <a:gd name="adj2" fmla="val 50000"/>
            </a:avLst>
          </a:prstGeom>
          <a:noFill/>
          <a:ln w="9525">
            <a:solidFill>
              <a:schemeClr val="bg2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pPr algn="ctr"/>
            <a:endParaRPr lang="en-US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016606" y="1698693"/>
            <a:ext cx="1274388" cy="21544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cs typeface="Arial" pitchFamily="34" charset="0"/>
              </a:rPr>
              <a:t>Investments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789300" y="1698693"/>
            <a:ext cx="687689" cy="215444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cs typeface="Arial" pitchFamily="34" charset="0"/>
              </a:rPr>
              <a:t>Return</a:t>
            </a:r>
          </a:p>
        </p:txBody>
      </p:sp>
      <p:sp>
        <p:nvSpPr>
          <p:cNvPr id="84" name="Explosion 1 83"/>
          <p:cNvSpPr/>
          <p:nvPr/>
        </p:nvSpPr>
        <p:spPr>
          <a:xfrm>
            <a:off x="3382642" y="1430124"/>
            <a:ext cx="2026023" cy="687678"/>
          </a:xfrm>
          <a:prstGeom prst="irregularSeal1">
            <a:avLst/>
          </a:prstGeom>
          <a:solidFill>
            <a:srgbClr val="F9EFBD"/>
          </a:solidFill>
          <a:ln w="9525">
            <a:solidFill>
              <a:srgbClr val="F9EFB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  <a:cs typeface="Arial" pitchFamily="34" charset="0"/>
              </a:rPr>
              <a:t>Emergency</a:t>
            </a: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gray">
          <a:xfrm>
            <a:off x="420566" y="6324601"/>
            <a:ext cx="8302869" cy="3286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endParaRPr lang="en-US" sz="800" dirty="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4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7" descr="excel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4171664" y="3578750"/>
            <a:ext cx="469990" cy="509156"/>
          </a:xfrm>
          <a:prstGeom prst="rect">
            <a:avLst/>
          </a:prstGeom>
        </p:spPr>
      </p:pic>
      <p:sp>
        <p:nvSpPr>
          <p:cNvPr id="89" name="Block arrow"/>
          <p:cNvSpPr>
            <a:spLocks noChangeArrowheads="1"/>
          </p:cNvSpPr>
          <p:nvPr/>
        </p:nvSpPr>
        <p:spPr bwMode="gray">
          <a:xfrm rot="18849002" flipV="1">
            <a:off x="3444902" y="5244602"/>
            <a:ext cx="877108" cy="422031"/>
          </a:xfrm>
          <a:prstGeom prst="rightArrow">
            <a:avLst>
              <a:gd name="adj1" fmla="val 50000"/>
              <a:gd name="adj2" fmla="val 32292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90" name="Block arrow"/>
          <p:cNvSpPr>
            <a:spLocks noChangeArrowheads="1"/>
          </p:cNvSpPr>
          <p:nvPr/>
        </p:nvSpPr>
        <p:spPr bwMode="gray">
          <a:xfrm>
            <a:off x="3274188" y="4039682"/>
            <a:ext cx="858542" cy="457200"/>
          </a:xfrm>
          <a:prstGeom prst="rightArrow">
            <a:avLst>
              <a:gd name="adj1" fmla="val 50000"/>
              <a:gd name="adj2" fmla="val 32292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8" name="Block arrow"/>
          <p:cNvSpPr>
            <a:spLocks noChangeArrowheads="1"/>
          </p:cNvSpPr>
          <p:nvPr/>
        </p:nvSpPr>
        <p:spPr bwMode="gray">
          <a:xfrm rot="2750998">
            <a:off x="3450345" y="2873235"/>
            <a:ext cx="841227" cy="422031"/>
          </a:xfrm>
          <a:prstGeom prst="rightArrow">
            <a:avLst>
              <a:gd name="adj1" fmla="val 50000"/>
              <a:gd name="adj2" fmla="val 32292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gray">
          <a:xfrm>
            <a:off x="5181601" y="2126282"/>
            <a:ext cx="3541834" cy="3961781"/>
          </a:xfrm>
          <a:prstGeom prst="rect">
            <a:avLst/>
          </a:prstGeom>
          <a:solidFill>
            <a:schemeClr val="accent3"/>
          </a:solidFill>
          <a:ln w="9525">
            <a:solidFill>
              <a:srgbClr val="ACC6D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26" y="162000"/>
            <a:ext cx="5853723" cy="831600"/>
          </a:xfrm>
        </p:spPr>
        <p:txBody>
          <a:bodyPr/>
          <a:lstStyle/>
          <a:p>
            <a:r>
              <a:rPr lang="en-US" dirty="0" smtClean="0"/>
              <a:t>Excel model developed to support </a:t>
            </a:r>
            <a:br>
              <a:rPr lang="en-US" dirty="0" smtClean="0"/>
            </a:br>
            <a:r>
              <a:rPr lang="en-US" dirty="0" smtClean="0"/>
              <a:t>ROI assessment</a:t>
            </a:r>
            <a:endParaRPr lang="en-US" dirty="0"/>
          </a:p>
        </p:txBody>
      </p:sp>
      <p:sp>
        <p:nvSpPr>
          <p:cNvPr id="14" name="ColumnHeader"/>
          <p:cNvSpPr>
            <a:spLocks noChangeArrowheads="1"/>
          </p:cNvSpPr>
          <p:nvPr/>
        </p:nvSpPr>
        <p:spPr bwMode="gray">
          <a:xfrm>
            <a:off x="420564" y="1422797"/>
            <a:ext cx="3796810" cy="61555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tIns="91440" bIns="91440" anchor="b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The model consolidates</a:t>
            </a:r>
            <a:br>
              <a:rPr lang="en-US" sz="1400" b="1" dirty="0" smtClean="0">
                <a:cs typeface="Arial" pitchFamily="34" charset="0"/>
              </a:rPr>
            </a:br>
            <a:r>
              <a:rPr lang="en-US" sz="1400" b="1" dirty="0" smtClean="0">
                <a:cs typeface="Arial" pitchFamily="34" charset="0"/>
              </a:rPr>
              <a:t>various </a:t>
            </a:r>
            <a:r>
              <a:rPr lang="en-US" sz="1400" b="1" u="sng" dirty="0" smtClean="0">
                <a:cs typeface="Arial" pitchFamily="34" charset="0"/>
              </a:rPr>
              <a:t>Inputs</a:t>
            </a:r>
            <a:r>
              <a:rPr lang="en-US" sz="1400" b="1" dirty="0" smtClean="0">
                <a:cs typeface="Arial" pitchFamily="34" charset="0"/>
              </a:rPr>
              <a:t> …</a:t>
            </a:r>
          </a:p>
        </p:txBody>
      </p:sp>
      <p:sp>
        <p:nvSpPr>
          <p:cNvPr id="16" name="ColumnHeader"/>
          <p:cNvSpPr>
            <a:spLocks noChangeArrowheads="1"/>
          </p:cNvSpPr>
          <p:nvPr/>
        </p:nvSpPr>
        <p:spPr bwMode="gray">
          <a:xfrm>
            <a:off x="4926624" y="1422797"/>
            <a:ext cx="3796812" cy="61555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tIns="91440" bIns="91440" anchor="b">
            <a:spAutoFit/>
          </a:bodyPr>
          <a:lstStyle/>
          <a:p>
            <a:pPr algn="ctr"/>
            <a:r>
              <a:rPr lang="en-US" sz="1400" b="1" dirty="0" smtClean="0">
                <a:cs typeface="Arial" pitchFamily="34" charset="0"/>
              </a:rPr>
              <a:t>… to calculate the </a:t>
            </a:r>
            <a:r>
              <a:rPr lang="en-US" sz="1400" b="1" u="sng" dirty="0" smtClean="0">
                <a:cs typeface="Arial" pitchFamily="34" charset="0"/>
              </a:rPr>
              <a:t>Return</a:t>
            </a:r>
            <a:r>
              <a:rPr lang="en-US" sz="1400" b="1" dirty="0" smtClean="0">
                <a:cs typeface="Arial" pitchFamily="34" charset="0"/>
              </a:rPr>
              <a:t> of </a:t>
            </a:r>
            <a:br>
              <a:rPr lang="en-US" sz="1400" b="1" dirty="0" smtClean="0">
                <a:cs typeface="Arial" pitchFamily="34" charset="0"/>
              </a:rPr>
            </a:br>
            <a:r>
              <a:rPr lang="en-US" sz="1400" b="1" dirty="0" smtClean="0">
                <a:cs typeface="Arial" pitchFamily="34" charset="0"/>
              </a:rPr>
              <a:t>all investments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8" cstate="print"/>
          <a:srcRect l="4643" t="15619" r="34524" b="24000"/>
          <a:stretch>
            <a:fillRect/>
          </a:stretch>
        </p:blipFill>
        <p:spPr bwMode="auto">
          <a:xfrm>
            <a:off x="5305772" y="2174403"/>
            <a:ext cx="1342136" cy="90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9" cstate="print"/>
          <a:srcRect l="4643" t="15714" r="19523" b="9000"/>
          <a:stretch>
            <a:fillRect/>
          </a:stretch>
        </p:blipFill>
        <p:spPr bwMode="auto">
          <a:xfrm>
            <a:off x="7384352" y="3141834"/>
            <a:ext cx="1342136" cy="90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10" cstate="print"/>
          <a:srcRect l="7024" t="15714" r="10238" b="8286"/>
          <a:stretch>
            <a:fillRect/>
          </a:stretch>
        </p:blipFill>
        <p:spPr bwMode="auto">
          <a:xfrm>
            <a:off x="5305771" y="4108447"/>
            <a:ext cx="1342136" cy="90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84352" y="5075059"/>
            <a:ext cx="1342654" cy="92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7" name="FlowTriangle"/>
          <p:cNvSpPr>
            <a:spLocks noChangeArrowheads="1"/>
          </p:cNvSpPr>
          <p:nvPr/>
        </p:nvSpPr>
        <p:spPr bwMode="gray">
          <a:xfrm rot="5400000">
            <a:off x="3016750" y="3980481"/>
            <a:ext cx="3963428" cy="243329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/>
            <a:endParaRPr lang="en-US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99067" y="4224707"/>
            <a:ext cx="1015185" cy="626701"/>
          </a:xfrm>
          <a:prstGeom prst="rect">
            <a:avLst/>
          </a:prstGeom>
          <a:noFill/>
        </p:spPr>
        <p:txBody>
          <a:bodyPr wrap="square" lIns="0" tIns="36000" rIns="0" bIns="36000" rtlCol="0" anchor="t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</a:rPr>
              <a:t>Excel supporting tool</a:t>
            </a:r>
          </a:p>
        </p:txBody>
      </p:sp>
      <p:sp>
        <p:nvSpPr>
          <p:cNvPr id="30" name="Rectangle 29"/>
          <p:cNvSpPr/>
          <p:nvPr/>
        </p:nvSpPr>
        <p:spPr bwMode="gray">
          <a:xfrm>
            <a:off x="420566" y="2126282"/>
            <a:ext cx="3323077" cy="3961781"/>
          </a:xfrm>
          <a:prstGeom prst="rect">
            <a:avLst/>
          </a:prstGeom>
          <a:solidFill>
            <a:schemeClr val="accent2"/>
          </a:solidFill>
          <a:ln w="9525">
            <a:solidFill>
              <a:srgbClr val="F9EFBD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23764" y="4805942"/>
            <a:ext cx="2917295" cy="11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36000" rtlCol="0" anchor="t" anchorCtr="0"/>
          <a:lstStyle/>
          <a:p>
            <a:pPr marL="88900" fontAlgn="base">
              <a:lnSpc>
                <a:spcPct val="90000"/>
              </a:lnSpc>
              <a:buClr>
                <a:srgbClr val="000000"/>
              </a:buClr>
              <a:buSzPct val="100000"/>
              <a:buFont typeface=""/>
            </a:pP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Other assumptions</a:t>
            </a:r>
          </a:p>
          <a:p>
            <a:pPr marL="1081088" lvl="1" indent="-174625" fontAlgn="base">
              <a:lnSpc>
                <a:spcPct val="90000"/>
              </a:lnSpc>
              <a:buClr>
                <a:srgbClr val="177B57"/>
              </a:buClr>
              <a:buSzPct val="100000"/>
            </a:pP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E.g.,</a:t>
            </a:r>
          </a:p>
          <a:p>
            <a:pPr marL="1209675" lvl="1" indent="-174625" fontAlgn="base">
              <a:lnSpc>
                <a:spcPct val="90000"/>
              </a:lnSpc>
              <a:buClr>
                <a:schemeClr val="tx2"/>
              </a:buClr>
              <a:buSzPct val="100000"/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Transportation capacity means</a:t>
            </a:r>
          </a:p>
          <a:p>
            <a:pPr marL="1209675" lvl="1" indent="-174625" fontAlgn="base">
              <a:lnSpc>
                <a:spcPct val="90000"/>
              </a:lnSpc>
              <a:buClr>
                <a:schemeClr val="tx2"/>
              </a:buClr>
              <a:buSzPct val="100000"/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International logistic costs</a:t>
            </a:r>
          </a:p>
          <a:p>
            <a:pPr marL="1209675" lvl="1" indent="-174625" fontAlgn="base">
              <a:lnSpc>
                <a:spcPct val="90000"/>
              </a:lnSpc>
              <a:buClr>
                <a:schemeClr val="tx2"/>
              </a:buClr>
              <a:buSzPct val="100000"/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…</a:t>
            </a:r>
          </a:p>
        </p:txBody>
      </p:sp>
      <p:pic>
        <p:nvPicPr>
          <p:cNvPr id="48" name="Picture 47" descr="00406886.jp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812763" y="5073848"/>
            <a:ext cx="479126" cy="778199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623764" y="2211058"/>
            <a:ext cx="2917295" cy="11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36000" rtlCol="0" anchor="t" anchorCtr="0"/>
          <a:lstStyle/>
          <a:p>
            <a:pPr marL="88900" fontAlgn="base">
              <a:lnSpc>
                <a:spcPct val="90000"/>
              </a:lnSpc>
              <a:buClr>
                <a:srgbClr val="000000"/>
              </a:buClr>
              <a:buSzPct val="100000"/>
              <a:buFont typeface=""/>
            </a:pP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Risk scenario parameters</a:t>
            </a:r>
          </a:p>
          <a:p>
            <a:pPr marL="1081088" lvl="1" indent="-174625" fontAlgn="base">
              <a:lnSpc>
                <a:spcPct val="90000"/>
              </a:lnSpc>
              <a:buClr>
                <a:srgbClr val="177B57"/>
              </a:buClr>
              <a:buSzPct val="100000"/>
            </a:pP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E.g.,</a:t>
            </a:r>
          </a:p>
          <a:p>
            <a:pPr marL="1209675" lvl="1" indent="-174625" fontAlgn="base">
              <a:lnSpc>
                <a:spcPct val="90000"/>
              </a:lnSpc>
              <a:buClr>
                <a:schemeClr val="tx2"/>
              </a:buClr>
              <a:buSzPct val="100000"/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# beneficiaries</a:t>
            </a:r>
          </a:p>
          <a:p>
            <a:pPr marL="1209675" lvl="1" indent="-174625" fontAlgn="base">
              <a:lnSpc>
                <a:spcPct val="90000"/>
              </a:lnSpc>
              <a:buClr>
                <a:schemeClr val="tx2"/>
              </a:buClr>
              <a:buSzPct val="100000"/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Duration</a:t>
            </a:r>
          </a:p>
          <a:p>
            <a:pPr marL="1209675" lvl="1" indent="-174625" fontAlgn="base">
              <a:lnSpc>
                <a:spcPct val="90000"/>
              </a:lnSpc>
              <a:buClr>
                <a:schemeClr val="tx2"/>
              </a:buClr>
              <a:buSzPct val="100000"/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…</a:t>
            </a:r>
          </a:p>
        </p:txBody>
      </p:sp>
      <p:grpSp>
        <p:nvGrpSpPr>
          <p:cNvPr id="3" name="Group 63"/>
          <p:cNvGrpSpPr/>
          <p:nvPr/>
        </p:nvGrpSpPr>
        <p:grpSpPr>
          <a:xfrm>
            <a:off x="1018660" y="2457331"/>
            <a:ext cx="248256" cy="268944"/>
            <a:chOff x="1814271" y="3656867"/>
            <a:chExt cx="342566" cy="342566"/>
          </a:xfrm>
        </p:grpSpPr>
        <p:sp>
          <p:nvSpPr>
            <p:cNvPr id="50" name="Rectangle 49"/>
            <p:cNvSpPr/>
            <p:nvPr/>
          </p:nvSpPr>
          <p:spPr>
            <a:xfrm rot="2550624">
              <a:off x="1887059" y="3727004"/>
              <a:ext cx="198360" cy="1983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200" dirty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51" name="Picture 4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D5E1EF"/>
                </a:clrFrom>
                <a:clrTo>
                  <a:srgbClr val="D5E1E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14271" y="3656867"/>
              <a:ext cx="342566" cy="342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66"/>
          <p:cNvGrpSpPr/>
          <p:nvPr/>
        </p:nvGrpSpPr>
        <p:grpSpPr>
          <a:xfrm>
            <a:off x="1276630" y="3050282"/>
            <a:ext cx="248256" cy="268944"/>
            <a:chOff x="1951092" y="3944529"/>
            <a:chExt cx="638862" cy="638862"/>
          </a:xfrm>
        </p:grpSpPr>
        <p:sp>
          <p:nvSpPr>
            <p:cNvPr id="53" name="Rectangle 52"/>
            <p:cNvSpPr/>
            <p:nvPr/>
          </p:nvSpPr>
          <p:spPr>
            <a:xfrm rot="2660487">
              <a:off x="2078959" y="4070699"/>
              <a:ext cx="365764" cy="3657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200" dirty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54" name="Picture 5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D5E1EF"/>
                </a:clrFrom>
                <a:clrTo>
                  <a:srgbClr val="D5E1E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51092" y="3944529"/>
              <a:ext cx="638862" cy="638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72"/>
          <p:cNvGrpSpPr/>
          <p:nvPr/>
        </p:nvGrpSpPr>
        <p:grpSpPr>
          <a:xfrm>
            <a:off x="763044" y="3055695"/>
            <a:ext cx="254125" cy="238648"/>
            <a:chOff x="3604142" y="3432182"/>
            <a:chExt cx="1046235" cy="906943"/>
          </a:xfrm>
        </p:grpSpPr>
        <p:sp>
          <p:nvSpPr>
            <p:cNvPr id="56" name="Rectangle 55"/>
            <p:cNvSpPr/>
            <p:nvPr/>
          </p:nvSpPr>
          <p:spPr>
            <a:xfrm rot="2660487">
              <a:off x="3850067" y="3620591"/>
              <a:ext cx="589277" cy="5892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200" dirty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57" name="Picture 7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D5E1EF"/>
                </a:clrFrom>
                <a:clrTo>
                  <a:srgbClr val="D5E1EF">
                    <a:alpha val="0"/>
                  </a:srgbClr>
                </a:clrTo>
              </a:clrChange>
            </a:blip>
            <a:srcRect b="6594"/>
            <a:stretch>
              <a:fillRect/>
            </a:stretch>
          </p:blipFill>
          <p:spPr bwMode="auto">
            <a:xfrm>
              <a:off x="3604142" y="3432182"/>
              <a:ext cx="1046235" cy="906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81"/>
          <p:cNvGrpSpPr/>
          <p:nvPr/>
        </p:nvGrpSpPr>
        <p:grpSpPr>
          <a:xfrm>
            <a:off x="763250" y="2759988"/>
            <a:ext cx="253713" cy="252788"/>
            <a:chOff x="3818259" y="3463796"/>
            <a:chExt cx="648326" cy="596271"/>
          </a:xfrm>
        </p:grpSpPr>
        <p:sp>
          <p:nvSpPr>
            <p:cNvPr id="59" name="Rectangle 58"/>
            <p:cNvSpPr/>
            <p:nvPr/>
          </p:nvSpPr>
          <p:spPr>
            <a:xfrm rot="2660487">
              <a:off x="3948100" y="3579323"/>
              <a:ext cx="389972" cy="3899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200" dirty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60" name="Picture 6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D5E1EF"/>
                </a:clrFrom>
                <a:clrTo>
                  <a:srgbClr val="D5E1E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18259" y="3463796"/>
              <a:ext cx="648326" cy="596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89"/>
          <p:cNvGrpSpPr/>
          <p:nvPr/>
        </p:nvGrpSpPr>
        <p:grpSpPr>
          <a:xfrm>
            <a:off x="758681" y="2464715"/>
            <a:ext cx="262852" cy="244622"/>
            <a:chOff x="5602255" y="2688227"/>
            <a:chExt cx="3693156" cy="3172642"/>
          </a:xfrm>
        </p:grpSpPr>
        <p:sp>
          <p:nvSpPr>
            <p:cNvPr id="62" name="Rectangle 61"/>
            <p:cNvSpPr/>
            <p:nvPr/>
          </p:nvSpPr>
          <p:spPr>
            <a:xfrm rot="2660487">
              <a:off x="6409378" y="3267105"/>
              <a:ext cx="2078539" cy="207853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200" dirty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63" name="Picture 9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D5E1EF"/>
                </a:clrFrom>
                <a:clrTo>
                  <a:srgbClr val="D5E1EF">
                    <a:alpha val="0"/>
                  </a:srgbClr>
                </a:clrTo>
              </a:clrChange>
            </a:blip>
            <a:srcRect b="2410"/>
            <a:stretch>
              <a:fillRect/>
            </a:stretch>
          </p:blipFill>
          <p:spPr bwMode="auto">
            <a:xfrm>
              <a:off x="5602255" y="2688227"/>
              <a:ext cx="3693156" cy="3172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5" name="Picture 8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D5E1EF"/>
              </a:clrFrom>
              <a:clrTo>
                <a:srgbClr val="D5E1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0519" y="2462262"/>
            <a:ext cx="234011" cy="25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86"/>
          <p:cNvGrpSpPr/>
          <p:nvPr/>
        </p:nvGrpSpPr>
        <p:grpSpPr>
          <a:xfrm>
            <a:off x="1059859" y="3094776"/>
            <a:ext cx="165858" cy="179680"/>
            <a:chOff x="1139284" y="3220286"/>
            <a:chExt cx="179680" cy="179680"/>
          </a:xfrm>
        </p:grpSpPr>
        <p:sp>
          <p:nvSpPr>
            <p:cNvPr id="67" name="Rectangle 66"/>
            <p:cNvSpPr/>
            <p:nvPr/>
          </p:nvSpPr>
          <p:spPr>
            <a:xfrm rot="2704226">
              <a:off x="1139284" y="3220286"/>
              <a:ext cx="179680" cy="179680"/>
            </a:xfrm>
            <a:prstGeom prst="rect">
              <a:avLst/>
            </a:prstGeom>
            <a:solidFill>
              <a:srgbClr val="365F91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200" dirty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68" name="Picture 10" descr="http://thumb101.shutterstock.com/display_pic_with_logo/1569527/149569613/stock-vector-vector-set-of-white-weapon-icons-149569613.jpg"/>
            <p:cNvPicPr>
              <a:picLocks noChangeAspect="1" noChangeArrowheads="1"/>
            </p:cNvPicPr>
            <p:nvPr/>
          </p:nvPicPr>
          <p:blipFill>
            <a:blip r:embed="rId19" cstate="print">
              <a:clrChange>
                <a:clrFrom>
                  <a:srgbClr val="3D3E40"/>
                </a:clrFrom>
                <a:clrTo>
                  <a:srgbClr val="3D3E40">
                    <a:alpha val="0"/>
                  </a:srgbClr>
                </a:clrTo>
              </a:clrChange>
            </a:blip>
            <a:srcRect l="50125" t="80861" r="2535" b="5327"/>
            <a:stretch>
              <a:fillRect/>
            </a:stretch>
          </p:blipFill>
          <p:spPr bwMode="auto">
            <a:xfrm>
              <a:off x="1141615" y="3288507"/>
              <a:ext cx="170744" cy="52030"/>
            </a:xfrm>
            <a:prstGeom prst="rect">
              <a:avLst/>
            </a:prstGeom>
            <a:noFill/>
          </p:spPr>
        </p:pic>
      </p:grpSp>
      <p:grpSp>
        <p:nvGrpSpPr>
          <p:cNvPr id="9" name="Group 97"/>
          <p:cNvGrpSpPr/>
          <p:nvPr/>
        </p:nvGrpSpPr>
        <p:grpSpPr>
          <a:xfrm>
            <a:off x="1022961" y="2760178"/>
            <a:ext cx="239655" cy="262122"/>
            <a:chOff x="2971800" y="1428750"/>
            <a:chExt cx="3962400" cy="4000500"/>
          </a:xfrm>
        </p:grpSpPr>
        <p:sp>
          <p:nvSpPr>
            <p:cNvPr id="70" name="Rectangle 69"/>
            <p:cNvSpPr/>
            <p:nvPr/>
          </p:nvSpPr>
          <p:spPr>
            <a:xfrm rot="2704226">
              <a:off x="3626075" y="2176892"/>
              <a:ext cx="2453114" cy="245311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200" dirty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71" name="Picture 15"/>
            <p:cNvPicPr>
              <a:picLocks noChangeAspect="1" noChangeArrowheads="1"/>
            </p:cNvPicPr>
            <p:nvPr/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71800" y="1428750"/>
              <a:ext cx="3962400" cy="400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83"/>
          <p:cNvGrpSpPr/>
          <p:nvPr/>
        </p:nvGrpSpPr>
        <p:grpSpPr>
          <a:xfrm>
            <a:off x="1286888" y="2769070"/>
            <a:ext cx="224808" cy="240498"/>
            <a:chOff x="392452" y="2449602"/>
            <a:chExt cx="262192" cy="258915"/>
          </a:xfrm>
        </p:grpSpPr>
        <p:sp>
          <p:nvSpPr>
            <p:cNvPr id="72" name="Rectangle 71"/>
            <p:cNvSpPr/>
            <p:nvPr/>
          </p:nvSpPr>
          <p:spPr>
            <a:xfrm rot="2660487">
              <a:off x="440438" y="2488934"/>
              <a:ext cx="171210" cy="1774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200" dirty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73" name="Picture 2" descr="Afficher l'image en taille réelle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2452" y="2449602"/>
              <a:ext cx="262192" cy="258915"/>
            </a:xfrm>
            <a:prstGeom prst="rect">
              <a:avLst/>
            </a:prstGeom>
            <a:noFill/>
          </p:spPr>
        </p:pic>
      </p:grpSp>
      <p:sp>
        <p:nvSpPr>
          <p:cNvPr id="39" name="Rectangle 38"/>
          <p:cNvSpPr/>
          <p:nvPr/>
        </p:nvSpPr>
        <p:spPr>
          <a:xfrm>
            <a:off x="623764" y="3508500"/>
            <a:ext cx="2917295" cy="115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36000" rtlCol="0" anchor="t" anchorCtr="0"/>
          <a:lstStyle/>
          <a:p>
            <a:pPr marL="88900" fontAlgn="base">
              <a:lnSpc>
                <a:spcPct val="90000"/>
              </a:lnSpc>
              <a:buClr>
                <a:srgbClr val="000000"/>
              </a:buClr>
              <a:buSzPct val="100000"/>
              <a:buFont typeface=""/>
            </a:pP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Emergency preparedness investments</a:t>
            </a:r>
          </a:p>
          <a:p>
            <a:pPr marL="1081088" lvl="1" indent="-174625" fontAlgn="base">
              <a:lnSpc>
                <a:spcPct val="90000"/>
              </a:lnSpc>
              <a:buClr>
                <a:srgbClr val="177B57"/>
              </a:buClr>
              <a:buSzPct val="100000"/>
            </a:pP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E.g.,</a:t>
            </a:r>
          </a:p>
          <a:p>
            <a:pPr marL="1209675" lvl="1" indent="-174625" fontAlgn="base">
              <a:lnSpc>
                <a:spcPct val="90000"/>
              </a:lnSpc>
              <a:buClr>
                <a:schemeClr val="tx2"/>
              </a:buClr>
              <a:buSzPct val="100000"/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Prepositioning of key commodities (M€, price, etc.)</a:t>
            </a:r>
          </a:p>
          <a:p>
            <a:pPr marL="1209675" lvl="1" indent="-174625" fontAlgn="base">
              <a:lnSpc>
                <a:spcPct val="90000"/>
              </a:lnSpc>
              <a:buClr>
                <a:schemeClr val="tx2"/>
              </a:buClr>
              <a:buSzPct val="100000"/>
              <a:buFont typeface="Arial"/>
              <a:buChar char="•"/>
            </a:pP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…</a:t>
            </a:r>
          </a:p>
        </p:txBody>
      </p:sp>
      <p:pic>
        <p:nvPicPr>
          <p:cNvPr id="74" name="clipart_icons_delivery"/>
          <p:cNvPicPr>
            <a:picLocks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66036" y="3906853"/>
            <a:ext cx="367416" cy="317274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</p:pic>
      <p:pic>
        <p:nvPicPr>
          <p:cNvPr id="75" name="clipart_icons_handshake"/>
          <p:cNvPicPr>
            <a:picLocks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177276" y="3906852"/>
            <a:ext cx="294685" cy="31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" name="clipart_icons_contracts"/>
          <p:cNvPicPr>
            <a:picLocks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177276" y="4258667"/>
            <a:ext cx="294685" cy="31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" name="clipart_icons_leadership"/>
          <p:cNvPicPr>
            <a:picLocks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70411" y="4258667"/>
            <a:ext cx="294685" cy="317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1" name="Callout"/>
          <p:cNvSpPr>
            <a:spLocks noChangeArrowheads="1"/>
          </p:cNvSpPr>
          <p:nvPr/>
        </p:nvSpPr>
        <p:spPr bwMode="gray">
          <a:xfrm>
            <a:off x="7423997" y="2258771"/>
            <a:ext cx="1266418" cy="563563"/>
          </a:xfrm>
          <a:prstGeom prst="rect">
            <a:avLst/>
          </a:prstGeom>
          <a:solidFill>
            <a:srgbClr val="E2E2E2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Detailed </a:t>
            </a: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risk scenarios</a:t>
            </a:r>
            <a:endParaRPr lang="en-US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92" name="AutoShape 3"/>
          <p:cNvCxnSpPr>
            <a:cxnSpLocks noChangeShapeType="1"/>
            <a:stCxn id="91" idx="1"/>
          </p:cNvCxnSpPr>
          <p:nvPr/>
        </p:nvCxnSpPr>
        <p:spPr bwMode="gray">
          <a:xfrm flipH="1">
            <a:off x="6382871" y="2540553"/>
            <a:ext cx="1041126" cy="59212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</p:cxnSp>
      <p:sp>
        <p:nvSpPr>
          <p:cNvPr id="95" name="Callout"/>
          <p:cNvSpPr>
            <a:spLocks noChangeArrowheads="1"/>
          </p:cNvSpPr>
          <p:nvPr/>
        </p:nvSpPr>
        <p:spPr bwMode="gray">
          <a:xfrm>
            <a:off x="5316071" y="3227295"/>
            <a:ext cx="1407986" cy="748856"/>
          </a:xfrm>
          <a:prstGeom prst="rect">
            <a:avLst/>
          </a:prstGeom>
          <a:solidFill>
            <a:srgbClr val="E2E2E2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Beneficiary need</a:t>
            </a: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 entered for all target groups</a:t>
            </a:r>
            <a:endParaRPr lang="en-US" sz="1200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96" name="AutoShape 3"/>
          <p:cNvCxnSpPr>
            <a:cxnSpLocks noChangeShapeType="1"/>
            <a:stCxn id="95" idx="3"/>
          </p:cNvCxnSpPr>
          <p:nvPr/>
        </p:nvCxnSpPr>
        <p:spPr bwMode="gray">
          <a:xfrm flipV="1">
            <a:off x="6724057" y="3388659"/>
            <a:ext cx="913872" cy="213064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</p:cxnSp>
      <p:sp>
        <p:nvSpPr>
          <p:cNvPr id="99" name="Callout"/>
          <p:cNvSpPr>
            <a:spLocks noChangeArrowheads="1"/>
          </p:cNvSpPr>
          <p:nvPr/>
        </p:nvSpPr>
        <p:spPr bwMode="gray">
          <a:xfrm>
            <a:off x="7234814" y="4231341"/>
            <a:ext cx="1455602" cy="758289"/>
          </a:xfrm>
          <a:prstGeom prst="rect">
            <a:avLst/>
          </a:prstGeom>
          <a:solidFill>
            <a:srgbClr val="E2E2E2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Risk relevance</a:t>
            </a: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 of investments directly </a:t>
            </a: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impacts return</a:t>
            </a:r>
            <a:endParaRPr lang="en-US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100" name="AutoShape 3"/>
          <p:cNvCxnSpPr>
            <a:cxnSpLocks noChangeShapeType="1"/>
            <a:stCxn id="99" idx="1"/>
          </p:cNvCxnSpPr>
          <p:nvPr/>
        </p:nvCxnSpPr>
        <p:spPr bwMode="gray">
          <a:xfrm flipH="1" flipV="1">
            <a:off x="6562165" y="4374776"/>
            <a:ext cx="672649" cy="235710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</p:cxnSp>
      <p:sp>
        <p:nvSpPr>
          <p:cNvPr id="102" name="Callout"/>
          <p:cNvSpPr>
            <a:spLocks noChangeArrowheads="1"/>
          </p:cNvSpPr>
          <p:nvPr/>
        </p:nvSpPr>
        <p:spPr bwMode="gray">
          <a:xfrm>
            <a:off x="5400358" y="5181594"/>
            <a:ext cx="1604180" cy="706314"/>
          </a:xfrm>
          <a:prstGeom prst="rect">
            <a:avLst/>
          </a:prstGeom>
          <a:solidFill>
            <a:srgbClr val="E2E2E2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Cost and time reduction for all investments</a:t>
            </a:r>
            <a:endParaRPr lang="en-US" sz="1200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103" name="AutoShape 3"/>
          <p:cNvCxnSpPr>
            <a:cxnSpLocks noChangeShapeType="1"/>
            <a:stCxn id="102" idx="3"/>
          </p:cNvCxnSpPr>
          <p:nvPr/>
        </p:nvCxnSpPr>
        <p:spPr bwMode="gray">
          <a:xfrm>
            <a:off x="7004538" y="5534751"/>
            <a:ext cx="884403" cy="193696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</p:cxnSp>
      <p:sp>
        <p:nvSpPr>
          <p:cNvPr id="78" name="Rectangle 3"/>
          <p:cNvSpPr>
            <a:spLocks noChangeArrowheads="1"/>
          </p:cNvSpPr>
          <p:nvPr/>
        </p:nvSpPr>
        <p:spPr bwMode="gray">
          <a:xfrm>
            <a:off x="420566" y="6324601"/>
            <a:ext cx="8302869" cy="3286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endParaRPr lang="en-US" sz="8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5" name="Oval 2"/>
          <p:cNvSpPr>
            <a:spLocks noChangeArrowheads="1"/>
          </p:cNvSpPr>
          <p:nvPr/>
        </p:nvSpPr>
        <p:spPr bwMode="gray">
          <a:xfrm>
            <a:off x="476506" y="2211058"/>
            <a:ext cx="252000" cy="2520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1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46" name="Oval 2"/>
          <p:cNvSpPr>
            <a:spLocks noChangeArrowheads="1"/>
          </p:cNvSpPr>
          <p:nvPr/>
        </p:nvSpPr>
        <p:spPr bwMode="gray">
          <a:xfrm>
            <a:off x="476506" y="3508500"/>
            <a:ext cx="252000" cy="2520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2</a:t>
            </a:r>
            <a:endParaRPr lang="en-US" sz="1200" b="1" dirty="0">
              <a:solidFill>
                <a:srgbClr val="FFFFFF"/>
              </a:solidFill>
            </a:endParaRPr>
          </a:p>
        </p:txBody>
      </p:sp>
      <p:sp>
        <p:nvSpPr>
          <p:cNvPr id="47" name="Oval 2"/>
          <p:cNvSpPr>
            <a:spLocks noChangeArrowheads="1"/>
          </p:cNvSpPr>
          <p:nvPr/>
        </p:nvSpPr>
        <p:spPr bwMode="gray">
          <a:xfrm>
            <a:off x="476506" y="4805942"/>
            <a:ext cx="252000" cy="2520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FFFFFF"/>
                </a:solidFill>
              </a:rPr>
              <a:t>3</a:t>
            </a:r>
            <a:endParaRPr lang="en-US" sz="12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" name="Object 7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4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8"/>
          <p:cNvSpPr/>
          <p:nvPr/>
        </p:nvSpPr>
        <p:spPr>
          <a:xfrm>
            <a:off x="4822609" y="2259228"/>
            <a:ext cx="1700179" cy="2122572"/>
          </a:xfrm>
          <a:prstGeom prst="rect">
            <a:avLst/>
          </a:prstGeom>
          <a:noFill/>
          <a:ln w="9525">
            <a:solidFill>
              <a:srgbClr val="B1726B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000" b="1" dirty="0" smtClean="0">
              <a:solidFill>
                <a:srgbClr val="4D4D4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000" b="1" dirty="0" smtClean="0">
              <a:solidFill>
                <a:srgbClr val="4D4D4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000" b="1" dirty="0" smtClean="0">
              <a:solidFill>
                <a:srgbClr val="4D4D4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000" b="1" dirty="0" smtClean="0">
              <a:solidFill>
                <a:srgbClr val="4D4D4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000" b="1" dirty="0" smtClean="0">
              <a:solidFill>
                <a:srgbClr val="4D4D4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822609" y="4598998"/>
            <a:ext cx="1700179" cy="1489066"/>
          </a:xfrm>
          <a:prstGeom prst="rect">
            <a:avLst/>
          </a:prstGeom>
          <a:noFill/>
          <a:ln w="9525">
            <a:solidFill>
              <a:srgbClr val="B1726B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000" b="1" dirty="0" smtClean="0">
              <a:solidFill>
                <a:srgbClr val="4D4D4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000" b="1" dirty="0" smtClean="0">
              <a:solidFill>
                <a:srgbClr val="4D4D4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000" b="1" dirty="0" smtClean="0">
              <a:solidFill>
                <a:srgbClr val="4D4D4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000" b="1" dirty="0" smtClean="0">
              <a:solidFill>
                <a:srgbClr val="4D4D4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000" b="1" dirty="0" smtClean="0">
              <a:solidFill>
                <a:srgbClr val="4D4D4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22031" y="2280998"/>
            <a:ext cx="3900470" cy="2122572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000" b="1" dirty="0" smtClean="0">
              <a:solidFill>
                <a:srgbClr val="4D4D4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000" b="1" dirty="0" smtClean="0">
              <a:solidFill>
                <a:srgbClr val="4D4D4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000" b="1" dirty="0" smtClean="0">
              <a:solidFill>
                <a:srgbClr val="4D4D4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000" b="1" dirty="0" smtClean="0">
              <a:solidFill>
                <a:srgbClr val="4D4D4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000" b="1" dirty="0" smtClean="0">
              <a:solidFill>
                <a:srgbClr val="4D4D4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622321" y="4598998"/>
            <a:ext cx="1700179" cy="1489066"/>
          </a:xfrm>
          <a:prstGeom prst="rect">
            <a:avLst/>
          </a:prstGeom>
          <a:noFill/>
          <a:ln w="9525">
            <a:solidFill>
              <a:schemeClr val="bg2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000" b="1" dirty="0" smtClean="0">
              <a:solidFill>
                <a:srgbClr val="4D4D4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000" b="1" dirty="0" smtClean="0">
              <a:solidFill>
                <a:srgbClr val="4D4D4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000" b="1" dirty="0" smtClean="0">
              <a:solidFill>
                <a:srgbClr val="4D4D4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000" b="1" dirty="0" smtClean="0">
              <a:solidFill>
                <a:srgbClr val="4D4D4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000" b="1" dirty="0" smtClean="0">
              <a:solidFill>
                <a:srgbClr val="4D4D4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22032" y="4598998"/>
            <a:ext cx="1700179" cy="1489066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000" b="1" dirty="0" smtClean="0">
              <a:solidFill>
                <a:srgbClr val="4D4D4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000" b="1" dirty="0" smtClean="0">
              <a:solidFill>
                <a:srgbClr val="4D4D4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000" b="1" dirty="0" smtClean="0">
              <a:solidFill>
                <a:srgbClr val="4D4D4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000" b="1" dirty="0" smtClean="0">
              <a:solidFill>
                <a:srgbClr val="4D4D4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000" b="1" dirty="0" smtClean="0">
              <a:solidFill>
                <a:srgbClr val="4D4D4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022896" y="2259229"/>
            <a:ext cx="1700179" cy="2122571"/>
          </a:xfrm>
          <a:prstGeom prst="rect">
            <a:avLst/>
          </a:prstGeom>
          <a:noFill/>
          <a:ln w="9525">
            <a:solidFill>
              <a:srgbClr val="DCC05A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000" b="1" dirty="0" smtClean="0">
              <a:solidFill>
                <a:srgbClr val="4D4D4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000" b="1" dirty="0" smtClean="0">
              <a:solidFill>
                <a:srgbClr val="4D4D4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000" b="1" dirty="0" smtClean="0">
              <a:solidFill>
                <a:srgbClr val="4D4D4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000" b="1" dirty="0" smtClean="0">
              <a:solidFill>
                <a:srgbClr val="4D4D4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1000" b="1" dirty="0" smtClean="0">
              <a:solidFill>
                <a:srgbClr val="4D4D4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69" y="162000"/>
            <a:ext cx="6049108" cy="831600"/>
          </a:xfrm>
          <a:noFill/>
          <a:effectLst/>
        </p:spPr>
        <p:txBody>
          <a:bodyPr wrap="square"/>
          <a:lstStyle/>
          <a:p>
            <a:pPr lvl="0"/>
            <a:r>
              <a:rPr lang="en-US" dirty="0" smtClean="0">
                <a:solidFill>
                  <a:schemeClr val="bg1"/>
                </a:solidFill>
                <a:latin typeface="Arial"/>
              </a:rPr>
              <a:t>6 types of preparedness investments in scope </a:t>
            </a:r>
            <a:r>
              <a:rPr lang="en-US" sz="1600" b="0" dirty="0" smtClean="0">
                <a:solidFill>
                  <a:schemeClr val="bg1"/>
                </a:solidFill>
                <a:latin typeface="Arial"/>
              </a:rPr>
              <a:t>Exemplary investments from the different pilot countries</a:t>
            </a:r>
            <a:endParaRPr lang="en-US" sz="1600" b="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2031" y="1588264"/>
            <a:ext cx="1700181" cy="481219"/>
          </a:xfrm>
          <a:prstGeom prst="rect">
            <a:avLst/>
          </a:prstGeom>
          <a:solidFill>
            <a:schemeClr val="tx2">
              <a:alpha val="7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cs typeface="Arial" pitchFamily="34" charset="0"/>
              </a:rPr>
              <a:t>Logistics/ICT</a:t>
            </a:r>
          </a:p>
        </p:txBody>
      </p:sp>
      <p:sp>
        <p:nvSpPr>
          <p:cNvPr id="5" name="Rectangle 4"/>
          <p:cNvSpPr/>
          <p:nvPr/>
        </p:nvSpPr>
        <p:spPr>
          <a:xfrm>
            <a:off x="2622320" y="1588264"/>
            <a:ext cx="1700180" cy="481216"/>
          </a:xfrm>
          <a:prstGeom prst="rect">
            <a:avLst/>
          </a:prstGeom>
          <a:solidFill>
            <a:schemeClr val="bg2">
              <a:alpha val="66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cs typeface="Arial" pitchFamily="34" charset="0"/>
              </a:rPr>
              <a:t>Procurement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4822609" y="1588264"/>
            <a:ext cx="1700180" cy="481216"/>
          </a:xfrm>
          <a:prstGeom prst="rect">
            <a:avLst/>
          </a:prstGeom>
          <a:solidFill>
            <a:srgbClr val="B1726B">
              <a:alpha val="75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cs typeface="Arial" pitchFamily="34" charset="0"/>
              </a:rPr>
              <a:t>Staffing</a:t>
            </a:r>
          </a:p>
        </p:txBody>
      </p:sp>
      <p:sp>
        <p:nvSpPr>
          <p:cNvPr id="66" name="NumberBall"/>
          <p:cNvSpPr>
            <a:spLocks noChangeArrowheads="1"/>
          </p:cNvSpPr>
          <p:nvPr/>
        </p:nvSpPr>
        <p:spPr bwMode="gray">
          <a:xfrm>
            <a:off x="422031" y="2170744"/>
            <a:ext cx="216000" cy="216000"/>
          </a:xfrm>
          <a:prstGeom prst="ellipse">
            <a:avLst/>
          </a:prstGeom>
          <a:solidFill>
            <a:schemeClr val="tx2">
              <a:alpha val="7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</a:t>
            </a:r>
            <a:endParaRPr lang="en-US" sz="1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98019" y="3271792"/>
            <a:ext cx="3709486" cy="496789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en-US" sz="1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Pre-positioning of WASH stocks (soap, </a:t>
            </a:r>
            <a:br>
              <a:rPr lang="en-US" sz="1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US" sz="1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bleach, etc)</a:t>
            </a:r>
          </a:p>
        </p:txBody>
      </p:sp>
      <p:sp>
        <p:nvSpPr>
          <p:cNvPr id="93" name="Rectangle 92"/>
          <p:cNvSpPr/>
          <p:nvPr/>
        </p:nvSpPr>
        <p:spPr>
          <a:xfrm>
            <a:off x="2658496" y="5032427"/>
            <a:ext cx="1700180" cy="951199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en-US" sz="1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Long Term Agreements for goods, transportation and services</a:t>
            </a:r>
          </a:p>
        </p:txBody>
      </p:sp>
      <p:sp>
        <p:nvSpPr>
          <p:cNvPr id="95" name="Rectangle 94"/>
          <p:cNvSpPr/>
          <p:nvPr/>
        </p:nvSpPr>
        <p:spPr>
          <a:xfrm>
            <a:off x="4822610" y="5360752"/>
            <a:ext cx="1700179" cy="691008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50" tIns="90000" rIns="55450" bIns="90000" rtlCol="0" anchor="ctr" anchorCtr="0"/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en-US" sz="1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Optimization of (inter)national roster</a:t>
            </a:r>
          </a:p>
        </p:txBody>
      </p:sp>
      <p:sp>
        <p:nvSpPr>
          <p:cNvPr id="101" name="NumberBall"/>
          <p:cNvSpPr>
            <a:spLocks noChangeArrowheads="1"/>
          </p:cNvSpPr>
          <p:nvPr/>
        </p:nvSpPr>
        <p:spPr bwMode="gray">
          <a:xfrm>
            <a:off x="2622320" y="4486601"/>
            <a:ext cx="216000" cy="216000"/>
          </a:xfrm>
          <a:prstGeom prst="ellipse">
            <a:avLst/>
          </a:prstGeom>
          <a:solidFill>
            <a:schemeClr val="bg2">
              <a:alpha val="66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0000" bIns="90000" rtlCol="0" anchor="ctr" anchorCtr="0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III</a:t>
            </a:r>
            <a:endParaRPr lang="en-US" sz="1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98019" y="3802541"/>
            <a:ext cx="3709486" cy="496789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en-US" sz="1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Pre-positioning of operational support equipment (ICT and Mobile Storage Units)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4822610" y="4846396"/>
            <a:ext cx="1700179" cy="643423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450" tIns="90000" rIns="55450" bIns="90000" rtlCol="0" anchor="ctr" anchorCtr="0">
            <a:no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en-US" sz="1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Reinforced capacity for needs assessments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822610" y="3547228"/>
            <a:ext cx="1700179" cy="643423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en-US" sz="1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IT emergency management training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98019" y="5057538"/>
            <a:ext cx="1624194" cy="496789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en-US" sz="1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Airstrip rehabilitation</a:t>
            </a:r>
          </a:p>
        </p:txBody>
      </p:sp>
      <p:sp>
        <p:nvSpPr>
          <p:cNvPr id="73" name="Rectangle 72"/>
          <p:cNvSpPr/>
          <p:nvPr/>
        </p:nvSpPr>
        <p:spPr>
          <a:xfrm>
            <a:off x="7022897" y="2588080"/>
            <a:ext cx="1700179" cy="1105088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en-US" sz="1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Emergency contingency programme cooperation agreements with partners</a:t>
            </a:r>
          </a:p>
        </p:txBody>
      </p:sp>
      <p:pic>
        <p:nvPicPr>
          <p:cNvPr id="46" name="Picture 4" descr="StaffDirectory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9515" y="4444505"/>
            <a:ext cx="738080" cy="539332"/>
          </a:xfrm>
          <a:prstGeom prst="rect">
            <a:avLst/>
          </a:prstGeom>
          <a:noFill/>
        </p:spPr>
      </p:pic>
      <p:pic>
        <p:nvPicPr>
          <p:cNvPr id="69" name="Picture 2" descr="http://dpd-express.com/images/thirdPartyIm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77711" y="2026384"/>
            <a:ext cx="702160" cy="760673"/>
          </a:xfrm>
          <a:prstGeom prst="rect">
            <a:avLst/>
          </a:prstGeom>
          <a:noFill/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3529" y="2109007"/>
            <a:ext cx="713048" cy="76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29291" y="2144823"/>
            <a:ext cx="652746" cy="60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4" descr="C:\Users\Renson Quentin\AppData\Local\Temp\wz39d1\HiRes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206" t="75429" r="51175" b="2986"/>
          <a:stretch>
            <a:fillRect/>
          </a:stretch>
        </p:blipFill>
        <p:spPr bwMode="auto">
          <a:xfrm>
            <a:off x="3968905" y="4369553"/>
            <a:ext cx="545811" cy="650555"/>
          </a:xfrm>
          <a:prstGeom prst="rect">
            <a:avLst/>
          </a:prstGeom>
          <a:noFill/>
        </p:spPr>
      </p:pic>
      <p:pic>
        <p:nvPicPr>
          <p:cNvPr id="63" name="Picture 10" descr="Comp image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741" b="8290"/>
          <a:stretch>
            <a:fillRect/>
          </a:stretch>
        </p:blipFill>
        <p:spPr bwMode="auto">
          <a:xfrm>
            <a:off x="1690930" y="4409704"/>
            <a:ext cx="665729" cy="591167"/>
          </a:xfrm>
          <a:prstGeom prst="rect">
            <a:avLst/>
          </a:prstGeom>
          <a:noFill/>
        </p:spPr>
      </p:pic>
      <p:sp>
        <p:nvSpPr>
          <p:cNvPr id="80" name="Rectangle 79"/>
          <p:cNvSpPr/>
          <p:nvPr/>
        </p:nvSpPr>
        <p:spPr>
          <a:xfrm>
            <a:off x="498019" y="2667726"/>
            <a:ext cx="3709486" cy="643423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en-US" sz="1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Pre-positioning of essential food and nutritional commodities (High Energy Biscuits, Ready to Use Therapeutic Food, etc)</a:t>
            </a:r>
          </a:p>
        </p:txBody>
      </p:sp>
      <p:sp>
        <p:nvSpPr>
          <p:cNvPr id="86" name="Rectangle 85"/>
          <p:cNvSpPr/>
          <p:nvPr/>
        </p:nvSpPr>
        <p:spPr>
          <a:xfrm>
            <a:off x="4822610" y="2741970"/>
            <a:ext cx="1700179" cy="797311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fontAlgn="base">
              <a:buClr>
                <a:srgbClr val="000000"/>
              </a:buClr>
              <a:buSzPct val="100000"/>
            </a:pPr>
            <a:r>
              <a:rPr lang="en-US" sz="1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Emergency Preparedness and Response Planning training</a:t>
            </a:r>
          </a:p>
        </p:txBody>
      </p:sp>
      <p:sp>
        <p:nvSpPr>
          <p:cNvPr id="87" name="Rectangle 86"/>
          <p:cNvSpPr/>
          <p:nvPr/>
        </p:nvSpPr>
        <p:spPr>
          <a:xfrm>
            <a:off x="7022897" y="3624172"/>
            <a:ext cx="1700179" cy="489534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>
            <a:noAutofit/>
          </a:bodyPr>
          <a:lstStyle/>
          <a:p>
            <a:pPr fontAlgn="base">
              <a:buClr>
                <a:srgbClr val="000000"/>
              </a:buClr>
              <a:buSzPct val="100000"/>
            </a:pPr>
            <a:r>
              <a:rPr lang="en-US" sz="1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Standby agreement for Rapid Response</a:t>
            </a:r>
          </a:p>
        </p:txBody>
      </p:sp>
      <p:sp>
        <p:nvSpPr>
          <p:cNvPr id="88" name="Rectangle 87"/>
          <p:cNvSpPr/>
          <p:nvPr/>
        </p:nvSpPr>
        <p:spPr>
          <a:xfrm>
            <a:off x="498019" y="5511201"/>
            <a:ext cx="1624194" cy="496789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fontAlgn="base">
              <a:buClr>
                <a:srgbClr val="000000"/>
              </a:buClr>
              <a:buSzPct val="100000"/>
              <a:buFont typeface=""/>
            </a:pPr>
            <a:r>
              <a:rPr lang="en-US" sz="1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Warehousing optimization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149897" y="2104841"/>
            <a:ext cx="2444736" cy="34641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9999" rIns="0" bIns="89999" rtlCol="0" anchor="ctr" anchorCtr="0"/>
          <a:lstStyle/>
          <a:p>
            <a:pPr algn="ctr"/>
            <a:r>
              <a:rPr lang="en-US" sz="10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Food and non-food pre-positioning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61899" y="4439376"/>
            <a:ext cx="1044240" cy="4895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9999" rIns="0" bIns="89999" rtlCol="0" anchor="ctr" anchorCtr="0">
            <a:noAutofit/>
          </a:bodyPr>
          <a:lstStyle/>
          <a:p>
            <a:pPr algn="ctr"/>
            <a:r>
              <a:rPr lang="en-US" sz="1000" b="1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Infrastructure work</a:t>
            </a:r>
          </a:p>
        </p:txBody>
      </p:sp>
      <p:sp>
        <p:nvSpPr>
          <p:cNvPr id="62" name="Rectangle 61"/>
          <p:cNvSpPr/>
          <p:nvPr/>
        </p:nvSpPr>
        <p:spPr>
          <a:xfrm>
            <a:off x="2984129" y="4439376"/>
            <a:ext cx="954359" cy="4895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9999" rIns="0" bIns="89999" rtlCol="0" anchor="ctr" anchorCtr="0">
            <a:noAutofit/>
          </a:bodyPr>
          <a:lstStyle/>
          <a:p>
            <a:pPr algn="ctr"/>
            <a:r>
              <a:rPr lang="en-US" sz="1000" b="1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Long Term </a:t>
            </a:r>
          </a:p>
          <a:p>
            <a:pPr algn="ctr"/>
            <a:r>
              <a:rPr lang="en-US" sz="1000" b="1" dirty="0" smtClean="0">
                <a:solidFill>
                  <a:schemeClr val="bg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Agreements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056032" y="4439376"/>
            <a:ext cx="1069109" cy="48953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9999" rIns="0" bIns="89999" rtlCol="0" anchor="ctr" anchorCtr="0">
            <a:noAutofit/>
          </a:bodyPr>
          <a:lstStyle/>
          <a:p>
            <a:pPr algn="ctr"/>
            <a:r>
              <a:rPr lang="en-US" sz="1000" b="1" dirty="0" smtClean="0">
                <a:solidFill>
                  <a:srgbClr val="D6A69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Capacity </a:t>
            </a:r>
          </a:p>
          <a:p>
            <a:pPr algn="ctr"/>
            <a:r>
              <a:rPr lang="en-US" sz="1000" b="1" dirty="0" smtClean="0">
                <a:solidFill>
                  <a:srgbClr val="D6A69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reinforcement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260039" y="2104841"/>
            <a:ext cx="769252" cy="34641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9999" rIns="0" bIns="89999" rtlCol="0" anchor="ctr" anchorCtr="0"/>
          <a:lstStyle/>
          <a:p>
            <a:pPr algn="ctr"/>
            <a:r>
              <a:rPr lang="en-US" sz="1000" b="1" dirty="0" smtClean="0">
                <a:solidFill>
                  <a:srgbClr val="D6A69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Trainings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238367" y="2104841"/>
            <a:ext cx="957046" cy="34641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9999" rIns="0" bIns="89999" rtlCol="0" anchor="ctr" anchorCtr="0"/>
          <a:lstStyle/>
          <a:p>
            <a:pPr algn="ctr"/>
            <a:r>
              <a:rPr lang="en-US" sz="1000" b="1" dirty="0" smtClean="0">
                <a:solidFill>
                  <a:schemeClr val="accent5">
                    <a:lumMod val="9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PCAs/FLAs</a:t>
            </a:r>
          </a:p>
        </p:txBody>
      </p:sp>
      <p:sp>
        <p:nvSpPr>
          <p:cNvPr id="79" name="NumberBall"/>
          <p:cNvSpPr>
            <a:spLocks noChangeArrowheads="1"/>
          </p:cNvSpPr>
          <p:nvPr/>
        </p:nvSpPr>
        <p:spPr bwMode="gray">
          <a:xfrm>
            <a:off x="4822609" y="2170745"/>
            <a:ext cx="216000" cy="216000"/>
          </a:xfrm>
          <a:prstGeom prst="ellipse">
            <a:avLst/>
          </a:prstGeom>
          <a:solidFill>
            <a:srgbClr val="B1726B">
              <a:alpha val="75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0000" bIns="90000" rtlCol="0" anchor="ctr" anchorCtr="0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IV</a:t>
            </a:r>
            <a:endParaRPr lang="en-US" sz="1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" name="NumberBall"/>
          <p:cNvSpPr>
            <a:spLocks noChangeArrowheads="1"/>
          </p:cNvSpPr>
          <p:nvPr/>
        </p:nvSpPr>
        <p:spPr bwMode="gray">
          <a:xfrm>
            <a:off x="4822609" y="4486601"/>
            <a:ext cx="216000" cy="216000"/>
          </a:xfrm>
          <a:prstGeom prst="ellipse">
            <a:avLst/>
          </a:prstGeom>
          <a:solidFill>
            <a:srgbClr val="B1726B">
              <a:alpha val="75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</a:t>
            </a:r>
            <a:endParaRPr lang="en-US" sz="1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2" name="NumberBall"/>
          <p:cNvSpPr>
            <a:spLocks noChangeArrowheads="1"/>
          </p:cNvSpPr>
          <p:nvPr/>
        </p:nvSpPr>
        <p:spPr bwMode="gray">
          <a:xfrm>
            <a:off x="7022897" y="2170745"/>
            <a:ext cx="216000" cy="216000"/>
          </a:xfrm>
          <a:prstGeom prst="ellipse">
            <a:avLst/>
          </a:prstGeom>
          <a:solidFill>
            <a:srgbClr val="DCC05A">
              <a:alpha val="66000"/>
            </a:srgbClr>
          </a:solidFill>
          <a:ln w="9525">
            <a:solidFill>
              <a:srgbClr val="DCC05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</a:t>
            </a:r>
            <a:endParaRPr lang="en-US" sz="10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22897" y="1588265"/>
            <a:ext cx="1700180" cy="481215"/>
          </a:xfrm>
          <a:prstGeom prst="rect">
            <a:avLst/>
          </a:prstGeom>
          <a:solidFill>
            <a:srgbClr val="DCC05A">
              <a:alpha val="66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cs typeface="Arial" pitchFamily="34" charset="0"/>
              </a:rPr>
              <a:t>Ext. contracting</a:t>
            </a:r>
          </a:p>
        </p:txBody>
      </p:sp>
      <p:sp>
        <p:nvSpPr>
          <p:cNvPr id="56" name="NumberBall"/>
          <p:cNvSpPr>
            <a:spLocks noChangeArrowheads="1"/>
          </p:cNvSpPr>
          <p:nvPr/>
        </p:nvSpPr>
        <p:spPr bwMode="gray">
          <a:xfrm>
            <a:off x="422031" y="4486601"/>
            <a:ext cx="216000" cy="216000"/>
          </a:xfrm>
          <a:prstGeom prst="ellipse">
            <a:avLst/>
          </a:prstGeom>
          <a:solidFill>
            <a:schemeClr val="tx2">
              <a:alpha val="7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0000" bIns="90000" rtlCol="0" anchor="ctr" anchorCtr="0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</a:t>
            </a:r>
            <a:endParaRPr lang="en-US" sz="10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4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6" name="think-cell Slide" r:id="rId48" imgW="360" imgH="360" progId="TCLayout.ActiveDocument.1">
                  <p:embed/>
                </p:oleObj>
              </mc:Choice>
              <mc:Fallback>
                <p:oleObj name="think-cell Slide" r:id="rId48" imgW="360" imgH="360" progId="TCLayout.ActiveDocument.1">
                  <p:embed/>
                  <p:pic>
                    <p:nvPicPr>
                      <p:cNvPr id="0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46538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722435" y="1987550"/>
            <a:ext cx="608841" cy="363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438275" y="1987550"/>
            <a:ext cx="5982709" cy="3636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10000"/>
                  <a:lumOff val="90000"/>
                </a:schemeClr>
              </a:gs>
              <a:gs pos="74000">
                <a:srgbClr val="8EC6A1"/>
              </a:gs>
            </a:gsLst>
            <a:lin ang="18900000" scaled="1"/>
            <a:tileRect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1" y="162000"/>
            <a:ext cx="5716831" cy="831600"/>
          </a:xfrm>
        </p:spPr>
        <p:txBody>
          <a:bodyPr/>
          <a:lstStyle/>
          <a:p>
            <a:r>
              <a:rPr lang="en-US" dirty="0" smtClean="0"/>
              <a:t>Quantitative ROI—time and cost savings—for 49 investments</a:t>
            </a:r>
            <a:endParaRPr lang="en-US" dirty="0"/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gray">
          <a:xfrm>
            <a:off x="420566" y="6324601"/>
            <a:ext cx="8302869" cy="3286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endParaRPr lang="en-US" sz="800" dirty="0" smtClean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104" name="Oval 103"/>
          <p:cNvSpPr/>
          <p:nvPr>
            <p:custDataLst>
              <p:tags r:id="rId4"/>
            </p:custDataLst>
          </p:nvPr>
        </p:nvSpPr>
        <p:spPr bwMode="gray">
          <a:xfrm>
            <a:off x="7648575" y="5427662"/>
            <a:ext cx="133350" cy="133350"/>
          </a:xfrm>
          <a:prstGeom prst="ellipse">
            <a:avLst/>
          </a:prstGeom>
          <a:solidFill>
            <a:srgbClr val="B2B2B2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de-DE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Text Placeholder 55"/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7856537" y="5424487"/>
            <a:ext cx="984250" cy="1524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000" b="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  <a:sym typeface="+mn-lt"/>
              </a:rPr>
              <a:t>All investments</a:t>
            </a:r>
            <a:endParaRPr lang="de-DE" sz="1000" b="0" dirty="0">
              <a:solidFill>
                <a:srgbClr val="000000"/>
              </a:solidFill>
              <a:ea typeface="Verdana" pitchFamily="34" charset="0"/>
              <a:cs typeface="Verdana" pitchFamily="34" charset="0"/>
              <a:sym typeface="+mn-lt"/>
            </a:endParaRPr>
          </a:p>
        </p:txBody>
      </p:sp>
      <p:cxnSp>
        <p:nvCxnSpPr>
          <p:cNvPr id="60" name="Straight Connector 59"/>
          <p:cNvCxnSpPr/>
          <p:nvPr>
            <p:custDataLst>
              <p:tags r:id="rId6"/>
            </p:custDataLst>
          </p:nvPr>
        </p:nvCxnSpPr>
        <p:spPr bwMode="gray">
          <a:xfrm>
            <a:off x="681037" y="3190875"/>
            <a:ext cx="42863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>
            <p:custDataLst>
              <p:tags r:id="rId7"/>
            </p:custDataLst>
          </p:nvPr>
        </p:nvCxnSpPr>
        <p:spPr bwMode="gray">
          <a:xfrm flipV="1">
            <a:off x="1438275" y="5619750"/>
            <a:ext cx="0" cy="42862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>
            <p:custDataLst>
              <p:tags r:id="rId8"/>
            </p:custDataLst>
          </p:nvPr>
        </p:nvCxnSpPr>
        <p:spPr bwMode="gray">
          <a:xfrm>
            <a:off x="681037" y="4810125"/>
            <a:ext cx="42863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>
            <p:custDataLst>
              <p:tags r:id="rId9"/>
            </p:custDataLst>
          </p:nvPr>
        </p:nvCxnSpPr>
        <p:spPr bwMode="gray">
          <a:xfrm>
            <a:off x="681037" y="5619750"/>
            <a:ext cx="42863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>
            <p:custDataLst>
              <p:tags r:id="rId10"/>
            </p:custDataLst>
          </p:nvPr>
        </p:nvCxnSpPr>
        <p:spPr bwMode="gray">
          <a:xfrm>
            <a:off x="681037" y="4000500"/>
            <a:ext cx="42863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>
            <p:custDataLst>
              <p:tags r:id="rId11"/>
            </p:custDataLst>
          </p:nvPr>
        </p:nvCxnSpPr>
        <p:spPr bwMode="gray">
          <a:xfrm flipV="1">
            <a:off x="5029200" y="5619750"/>
            <a:ext cx="0" cy="42862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>
            <p:custDataLst>
              <p:tags r:id="rId12"/>
            </p:custDataLst>
          </p:nvPr>
        </p:nvCxnSpPr>
        <p:spPr bwMode="gray">
          <a:xfrm flipV="1">
            <a:off x="7419975" y="5619750"/>
            <a:ext cx="0" cy="42862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>
            <p:custDataLst>
              <p:tags r:id="rId13"/>
            </p:custDataLst>
          </p:nvPr>
        </p:nvCxnSpPr>
        <p:spPr bwMode="gray">
          <a:xfrm>
            <a:off x="681037" y="1990725"/>
            <a:ext cx="42863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14"/>
            </p:custDataLst>
          </p:nvPr>
        </p:nvCxnSpPr>
        <p:spPr bwMode="gray">
          <a:xfrm flipV="1">
            <a:off x="3829050" y="5619750"/>
            <a:ext cx="0" cy="42862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>
            <p:custDataLst>
              <p:tags r:id="rId15"/>
            </p:custDataLst>
          </p:nvPr>
        </p:nvCxnSpPr>
        <p:spPr bwMode="gray">
          <a:xfrm flipV="1">
            <a:off x="2638425" y="5619750"/>
            <a:ext cx="0" cy="42862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>
            <p:custDataLst>
              <p:tags r:id="rId16"/>
            </p:custDataLst>
          </p:nvPr>
        </p:nvCxnSpPr>
        <p:spPr bwMode="gray">
          <a:xfrm flipV="1">
            <a:off x="6219825" y="5619750"/>
            <a:ext cx="0" cy="42862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9" name="Object 68"/>
          <p:cNvGraphicFramePr>
            <a:graphicFrameLocks noChangeAspect="1"/>
          </p:cNvGraphicFramePr>
          <p:nvPr>
            <p:custDataLst>
              <p:tags r:id="rId17"/>
            </p:custDataLst>
          </p:nvPr>
        </p:nvGraphicFramePr>
        <p:xfrm>
          <a:off x="609601" y="1866899"/>
          <a:ext cx="6915133" cy="385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87" name="Chart" r:id="rId50" imgW="6915285" imgH="3857625" progId="MSGraph.Chart.8">
                  <p:embed followColorScheme="full"/>
                </p:oleObj>
              </mc:Choice>
              <mc:Fallback>
                <p:oleObj name="Chart" r:id="rId50" imgW="6915285" imgH="3857625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1" y="1866899"/>
                        <a:ext cx="6915133" cy="38577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Text Placeholder 197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541337" y="5543550"/>
            <a:ext cx="80962" cy="1524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4E11F2A9-F854-4648-9F2A-A71BA055FE69}" type="datetime'''''''''''''''''''''''''0'''''''''''''''''''">
              <a:rPr lang="en-US" sz="1000" b="0" smtClean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en-US" sz="1000" b="0" dirty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  <p:sp>
        <p:nvSpPr>
          <p:cNvPr id="71" name="Text Placeholder 221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460375" y="1914525"/>
            <a:ext cx="161925" cy="1524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sz="1000" b="0" dirty="0" smtClean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20</a:t>
            </a:r>
            <a:endParaRPr lang="en-US" sz="1000" b="0" dirty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  <p:sp>
        <p:nvSpPr>
          <p:cNvPr id="72" name="Text Placeholder 217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541337" y="4733925"/>
            <a:ext cx="80962" cy="1524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58FC2BC4-3863-4AAE-B5D3-6A48EEF4A9BB}" type="datetime'''''''''''''''''''''''''''''''1'''''''''''''''''''''''">
              <a:rPr lang="en-US" sz="1000" b="0" smtClean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000" b="0" dirty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  <p:sp>
        <p:nvSpPr>
          <p:cNvPr id="77" name="Text Placeholder 202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541337" y="3924300"/>
            <a:ext cx="80962" cy="1524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B0AA15EB-2D7D-4E22-8D4D-C8B3C1D58C35}" type="datetime'''''''''''''''''''''''''''''''''''''''''''''''''''''''2'''''">
              <a:rPr lang="en-US" sz="1000" b="0" smtClean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000" b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  <p:sp>
        <p:nvSpPr>
          <p:cNvPr id="80" name="Text Placeholder 14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2557462" y="5737225"/>
            <a:ext cx="161925" cy="1524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ADDF7A1-1971-4500-9776-F83DB17AE3D6}" type="datetime'''''''''''''''''''''''1''''''''0'''''''''''''''''''''''''''''">
              <a:rPr lang="en-US" sz="1000" b="0" smtClean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000" b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  <p:sp>
        <p:nvSpPr>
          <p:cNvPr id="70" name="Text Placeholder 16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3748087" y="5737225"/>
            <a:ext cx="161925" cy="1524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F1F71E8-8FE8-40DD-9061-86B7980D2D52}" type="datetime'''''''''''''''''2''''''''''''''''''''0'''''''''''''''''''''''">
              <a:rPr lang="en-US" sz="1000" b="0" smtClean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000" b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  <p:sp>
        <p:nvSpPr>
          <p:cNvPr id="76" name="Text Placeholder 154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7339012" y="5737225"/>
            <a:ext cx="161925" cy="1524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AF1BB1B-EAA8-4190-A323-076044754B29}" type="datetime'''''''5''''''''0'''''''''''''''''''''">
              <a:rPr lang="en-US" sz="1000" b="0" smtClean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sz="1000" b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  <p:sp>
        <p:nvSpPr>
          <p:cNvPr id="73" name="Text Placeholder 54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541337" y="3114675"/>
            <a:ext cx="80962" cy="1524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01233BBC-A49B-4F1B-84D3-B02A5F1CAA95}" type="datetime'''''3'''''''''''''''''''''''''''''''''''''''''''''''''''''''">
              <a:rPr lang="en-US" sz="1000" b="0" smtClean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 sz="1000" b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  <p:sp>
        <p:nvSpPr>
          <p:cNvPr id="78" name="Text Placeholder 12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1398587" y="5737225"/>
            <a:ext cx="80962" cy="1524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C492762-A7C5-4DCD-8486-C7CC78821DA7}" type="datetime'''''''''''''''''''''''''0'''''''''''''''">
              <a:rPr lang="en-US" sz="1000" b="0" smtClean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en-US" sz="1000" b="0" dirty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  <p:sp>
        <p:nvSpPr>
          <p:cNvPr id="79" name="Text Placeholder 153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6138862" y="5737225"/>
            <a:ext cx="161925" cy="1524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0693EAC-E5A6-42F0-BDFA-3F9E136F7D96}" type="datetime'''''''''4''''''''''''''''''''''0'''''''''">
              <a:rPr lang="en-US" sz="1000" b="0" smtClean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000" b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  <p:sp>
        <p:nvSpPr>
          <p:cNvPr id="74" name="Text Placeholder 18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4948237" y="5737225"/>
            <a:ext cx="161925" cy="1524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B7953CF-C574-417A-BEB9-7815D53C0D10}" type="datetime'''3''''0'''''''''''''''''">
              <a:rPr lang="en-US" sz="1000" b="0" smtClean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000" b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  <p:sp useBgFill="1">
        <p:nvSpPr>
          <p:cNvPr id="260" name="Freeform 259"/>
          <p:cNvSpPr/>
          <p:nvPr>
            <p:custDataLst>
              <p:tags r:id="rId29"/>
            </p:custDataLst>
          </p:nvPr>
        </p:nvSpPr>
        <p:spPr bwMode="gray">
          <a:xfrm>
            <a:off x="649287" y="2701925"/>
            <a:ext cx="146051" cy="96838"/>
          </a:xfrm>
          <a:custGeom>
            <a:avLst/>
            <a:gdLst/>
            <a:ahLst/>
            <a:cxnLst/>
            <a:rect l="0" t="0" r="0" b="0"/>
            <a:pathLst>
              <a:path w="146051" h="96838">
                <a:moveTo>
                  <a:pt x="0" y="39687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7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err="1" smtClean="0">
              <a:solidFill>
                <a:srgbClr val="000000"/>
              </a:solidFill>
            </a:endParaRPr>
          </a:p>
        </p:txBody>
      </p:sp>
      <p:sp useBgFill="1">
        <p:nvSpPr>
          <p:cNvPr id="257" name="Freeform 256"/>
          <p:cNvSpPr/>
          <p:nvPr>
            <p:custDataLst>
              <p:tags r:id="rId30"/>
            </p:custDataLst>
          </p:nvPr>
        </p:nvSpPr>
        <p:spPr bwMode="gray">
          <a:xfrm>
            <a:off x="649287" y="2474912"/>
            <a:ext cx="146051" cy="96839"/>
          </a:xfrm>
          <a:custGeom>
            <a:avLst/>
            <a:gdLst/>
            <a:ahLst/>
            <a:cxnLst/>
            <a:rect l="0" t="0" r="0" b="0"/>
            <a:pathLst>
              <a:path w="146051" h="96839">
                <a:moveTo>
                  <a:pt x="0" y="39688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8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err="1" smtClean="0">
              <a:solidFill>
                <a:srgbClr val="000000"/>
              </a:solidFill>
            </a:endParaRPr>
          </a:p>
        </p:txBody>
      </p:sp>
      <p:sp useBgFill="1">
        <p:nvSpPr>
          <p:cNvPr id="263" name="Freeform 262"/>
          <p:cNvSpPr/>
          <p:nvPr>
            <p:custDataLst>
              <p:tags r:id="rId31"/>
            </p:custDataLst>
          </p:nvPr>
        </p:nvSpPr>
        <p:spPr bwMode="gray">
          <a:xfrm>
            <a:off x="649287" y="2832100"/>
            <a:ext cx="146051" cy="96838"/>
          </a:xfrm>
          <a:custGeom>
            <a:avLst/>
            <a:gdLst/>
            <a:ahLst/>
            <a:cxnLst/>
            <a:rect l="0" t="0" r="0" b="0"/>
            <a:pathLst>
              <a:path w="146051" h="96838">
                <a:moveTo>
                  <a:pt x="0" y="39687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7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err="1" smtClean="0">
              <a:solidFill>
                <a:srgbClr val="000000"/>
              </a:solidFill>
            </a:endParaRPr>
          </a:p>
        </p:txBody>
      </p:sp>
      <p:sp useBgFill="1">
        <p:nvSpPr>
          <p:cNvPr id="266" name="Freeform 265"/>
          <p:cNvSpPr/>
          <p:nvPr>
            <p:custDataLst>
              <p:tags r:id="rId32"/>
            </p:custDataLst>
          </p:nvPr>
        </p:nvSpPr>
        <p:spPr bwMode="gray">
          <a:xfrm>
            <a:off x="649287" y="3076575"/>
            <a:ext cx="146051" cy="96838"/>
          </a:xfrm>
          <a:custGeom>
            <a:avLst/>
            <a:gdLst/>
            <a:ahLst/>
            <a:cxnLst/>
            <a:rect l="0" t="0" r="0" b="0"/>
            <a:pathLst>
              <a:path w="146051" h="96838">
                <a:moveTo>
                  <a:pt x="0" y="39687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7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err="1" smtClean="0">
              <a:solidFill>
                <a:srgbClr val="000000"/>
              </a:solidFill>
            </a:endParaRPr>
          </a:p>
        </p:txBody>
      </p:sp>
      <p:sp useBgFill="1">
        <p:nvSpPr>
          <p:cNvPr id="254" name="Freeform 253"/>
          <p:cNvSpPr/>
          <p:nvPr>
            <p:custDataLst>
              <p:tags r:id="rId33"/>
            </p:custDataLst>
          </p:nvPr>
        </p:nvSpPr>
        <p:spPr bwMode="gray">
          <a:xfrm>
            <a:off x="649287" y="2247900"/>
            <a:ext cx="146051" cy="96838"/>
          </a:xfrm>
          <a:custGeom>
            <a:avLst/>
            <a:gdLst/>
            <a:ahLst/>
            <a:cxnLst/>
            <a:rect l="0" t="0" r="0" b="0"/>
            <a:pathLst>
              <a:path w="146051" h="96838">
                <a:moveTo>
                  <a:pt x="0" y="39687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7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err="1" smtClean="0">
              <a:solidFill>
                <a:srgbClr val="000000"/>
              </a:solidFill>
            </a:endParaRPr>
          </a:p>
        </p:txBody>
      </p:sp>
      <p:sp>
        <p:nvSpPr>
          <p:cNvPr id="262" name="Freeform 261"/>
          <p:cNvSpPr/>
          <p:nvPr>
            <p:custDataLst>
              <p:tags r:id="rId34"/>
            </p:custDataLst>
          </p:nvPr>
        </p:nvSpPr>
        <p:spPr bwMode="gray">
          <a:xfrm>
            <a:off x="649287" y="2889250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64" name="Freeform 263"/>
          <p:cNvSpPr/>
          <p:nvPr>
            <p:custDataLst>
              <p:tags r:id="rId35"/>
            </p:custDataLst>
          </p:nvPr>
        </p:nvSpPr>
        <p:spPr bwMode="gray">
          <a:xfrm>
            <a:off x="649287" y="3076575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61" name="Freeform 260"/>
          <p:cNvSpPr/>
          <p:nvPr>
            <p:custDataLst>
              <p:tags r:id="rId36"/>
            </p:custDataLst>
          </p:nvPr>
        </p:nvSpPr>
        <p:spPr bwMode="gray">
          <a:xfrm>
            <a:off x="649287" y="2832100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53" name="Freeform 252"/>
          <p:cNvSpPr/>
          <p:nvPr>
            <p:custDataLst>
              <p:tags r:id="rId37"/>
            </p:custDataLst>
          </p:nvPr>
        </p:nvSpPr>
        <p:spPr bwMode="gray">
          <a:xfrm>
            <a:off x="649287" y="2305050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55" name="Freeform 254"/>
          <p:cNvSpPr/>
          <p:nvPr>
            <p:custDataLst>
              <p:tags r:id="rId38"/>
            </p:custDataLst>
          </p:nvPr>
        </p:nvSpPr>
        <p:spPr bwMode="gray">
          <a:xfrm>
            <a:off x="649287" y="2474912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58" name="Freeform 257"/>
          <p:cNvSpPr/>
          <p:nvPr>
            <p:custDataLst>
              <p:tags r:id="rId39"/>
            </p:custDataLst>
          </p:nvPr>
        </p:nvSpPr>
        <p:spPr bwMode="gray">
          <a:xfrm>
            <a:off x="649287" y="2701925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52" name="Freeform 251"/>
          <p:cNvSpPr/>
          <p:nvPr>
            <p:custDataLst>
              <p:tags r:id="rId40"/>
            </p:custDataLst>
          </p:nvPr>
        </p:nvSpPr>
        <p:spPr bwMode="gray">
          <a:xfrm>
            <a:off x="649287" y="2247900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56" name="Freeform 255"/>
          <p:cNvSpPr/>
          <p:nvPr>
            <p:custDataLst>
              <p:tags r:id="rId41"/>
            </p:custDataLst>
          </p:nvPr>
        </p:nvSpPr>
        <p:spPr bwMode="gray">
          <a:xfrm>
            <a:off x="649287" y="2532062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65" name="Freeform 264"/>
          <p:cNvSpPr/>
          <p:nvPr>
            <p:custDataLst>
              <p:tags r:id="rId42"/>
            </p:custDataLst>
          </p:nvPr>
        </p:nvSpPr>
        <p:spPr bwMode="gray">
          <a:xfrm>
            <a:off x="649287" y="3133725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59" name="Freeform 258"/>
          <p:cNvSpPr/>
          <p:nvPr>
            <p:custDataLst>
              <p:tags r:id="rId43"/>
            </p:custDataLst>
          </p:nvPr>
        </p:nvSpPr>
        <p:spPr bwMode="gray">
          <a:xfrm>
            <a:off x="649287" y="2759075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3" name="Text Placeholder 5"/>
          <p:cNvSpPr>
            <a:spLocks noGrp="1"/>
          </p:cNvSpPr>
          <p:nvPr>
            <p:custDataLst>
              <p:tags r:id="rId44"/>
            </p:custDataLst>
          </p:nvPr>
        </p:nvSpPr>
        <p:spPr bwMode="gray">
          <a:xfrm>
            <a:off x="5702300" y="5991225"/>
            <a:ext cx="1798637" cy="182562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1FDEE208-9F23-472B-AA33-F0D863482878}" type="datetime'Tim''e ''''''di''''f''f''''eren''''''t''''''ial (da''''ys'')'">
              <a:rPr lang="en-US" sz="1200" b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Time differential (days)</a:t>
            </a:fld>
            <a:endParaRPr lang="en-US" sz="1200" b="0" dirty="0">
              <a:solidFill>
                <a:srgbClr val="000000"/>
              </a:solidFill>
              <a:ea typeface="Verdana" pitchFamily="34" charset="0"/>
              <a:cs typeface="Verdana" pitchFamily="34" charset="0"/>
              <a:sym typeface="+mn-lt"/>
            </a:endParaRPr>
          </a:p>
        </p:txBody>
      </p:sp>
      <p:sp>
        <p:nvSpPr>
          <p:cNvPr id="102" name="Text Placeholder 151"/>
          <p:cNvSpPr>
            <a:spLocks noGrp="1"/>
          </p:cNvSpPr>
          <p:nvPr>
            <p:custDataLst>
              <p:tags r:id="rId45"/>
            </p:custDataLst>
          </p:nvPr>
        </p:nvSpPr>
        <p:spPr bwMode="gray">
          <a:xfrm>
            <a:off x="460375" y="1630362"/>
            <a:ext cx="290512" cy="182562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DCFB437E-E271-4776-AAA4-B1550C9575E7}" type="datetime'''''RO''''''''''''''''''''I'''''''''''''''''''''''''''''''">
              <a:rPr lang="en-US" sz="1200" b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pPr>
                <a:spcBef>
                  <a:spcPct val="0"/>
                </a:spcBef>
                <a:spcAft>
                  <a:spcPct val="0"/>
                </a:spcAft>
              </a:pPr>
              <a:t>ROI</a:t>
            </a:fld>
            <a:endParaRPr lang="en-US" sz="1200" b="0" dirty="0">
              <a:solidFill>
                <a:srgbClr val="000000"/>
              </a:solidFill>
              <a:ea typeface="Verdana" pitchFamily="34" charset="0"/>
              <a:cs typeface="Verdana" pitchFamily="34" charset="0"/>
              <a:sym typeface="+mn-lt"/>
            </a:endParaRPr>
          </a:p>
        </p:txBody>
      </p:sp>
      <p:sp>
        <p:nvSpPr>
          <p:cNvPr id="222" name="Block arrow"/>
          <p:cNvSpPr>
            <a:spLocks noChangeArrowheads="1"/>
          </p:cNvSpPr>
          <p:nvPr/>
        </p:nvSpPr>
        <p:spPr bwMode="gray">
          <a:xfrm rot="16200000">
            <a:off x="2822202" y="2433056"/>
            <a:ext cx="644850" cy="232615"/>
          </a:xfrm>
          <a:prstGeom prst="rightArrow">
            <a:avLst>
              <a:gd name="adj1" fmla="val 50000"/>
              <a:gd name="adj2" fmla="val 32292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b="1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14" name="AutoShape 3"/>
          <p:cNvCxnSpPr>
            <a:cxnSpLocks noChangeShapeType="1"/>
            <a:stCxn id="213" idx="2"/>
          </p:cNvCxnSpPr>
          <p:nvPr/>
        </p:nvCxnSpPr>
        <p:spPr bwMode="gray">
          <a:xfrm flipH="1">
            <a:off x="3260935" y="2113825"/>
            <a:ext cx="1723680" cy="457925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</p:cxnSp>
      <p:sp>
        <p:nvSpPr>
          <p:cNvPr id="223" name="Block arrow"/>
          <p:cNvSpPr>
            <a:spLocks noChangeArrowheads="1"/>
          </p:cNvSpPr>
          <p:nvPr/>
        </p:nvSpPr>
        <p:spPr bwMode="gray">
          <a:xfrm>
            <a:off x="5035550" y="5378450"/>
            <a:ext cx="598154" cy="216000"/>
          </a:xfrm>
          <a:prstGeom prst="rightArrow">
            <a:avLst>
              <a:gd name="adj1" fmla="val 50000"/>
              <a:gd name="adj2" fmla="val 32292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b="1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16" name="Callout"/>
          <p:cNvSpPr>
            <a:spLocks noChangeArrowheads="1"/>
          </p:cNvSpPr>
          <p:nvPr/>
        </p:nvSpPr>
        <p:spPr bwMode="gray">
          <a:xfrm>
            <a:off x="4999893" y="4062412"/>
            <a:ext cx="2193477" cy="72000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All investments</a:t>
            </a:r>
            <a:br>
              <a:rPr lang="en-US" sz="10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</a:br>
            <a:r>
              <a:rPr lang="en-US" sz="10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with</a:t>
            </a:r>
            <a:r>
              <a:rPr lang="en-US" sz="1000" b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 time savings &lt; 0 </a:t>
            </a:r>
            <a:r>
              <a:rPr lang="en-US" sz="10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represent faster emergency response</a:t>
            </a:r>
            <a:endParaRPr lang="en-US" sz="1000" b="1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17" name="AutoShape 3"/>
          <p:cNvCxnSpPr>
            <a:cxnSpLocks noChangeShapeType="1"/>
            <a:stCxn id="216" idx="2"/>
          </p:cNvCxnSpPr>
          <p:nvPr/>
        </p:nvCxnSpPr>
        <p:spPr bwMode="gray">
          <a:xfrm flipH="1">
            <a:off x="5119495" y="4782412"/>
            <a:ext cx="977137" cy="617612"/>
          </a:xfrm>
          <a:prstGeom prst="straightConnector1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98" name="Straight Connector 97"/>
          <p:cNvCxnSpPr/>
          <p:nvPr/>
        </p:nvCxnSpPr>
        <p:spPr>
          <a:xfrm flipV="1">
            <a:off x="1437187" y="1989137"/>
            <a:ext cx="0" cy="3648402"/>
          </a:xfrm>
          <a:prstGeom prst="line">
            <a:avLst/>
          </a:prstGeom>
          <a:ln w="1905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703234" y="4810125"/>
            <a:ext cx="6717751" cy="0"/>
          </a:xfrm>
          <a:prstGeom prst="line">
            <a:avLst/>
          </a:prstGeom>
          <a:ln w="1905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Callout"/>
          <p:cNvSpPr>
            <a:spLocks noChangeArrowheads="1"/>
          </p:cNvSpPr>
          <p:nvPr/>
        </p:nvSpPr>
        <p:spPr bwMode="gray">
          <a:xfrm>
            <a:off x="3904615" y="1393825"/>
            <a:ext cx="2160000" cy="720000"/>
          </a:xfrm>
          <a:prstGeom prst="rect">
            <a:avLst/>
          </a:prstGeom>
          <a:solidFill>
            <a:srgbClr val="E2E2E2"/>
          </a:solidFill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ROI &gt; 1 </a:t>
            </a:r>
            <a:r>
              <a:rPr lang="en-US" sz="10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indicate </a:t>
            </a:r>
            <a:r>
              <a:rPr lang="en-US" sz="1000" b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financially positive investments</a:t>
            </a:r>
            <a:r>
              <a:rPr lang="en-US" sz="1000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—they save more than the investment</a:t>
            </a:r>
            <a:endParaRPr lang="en-US" sz="1000" dirty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646767" y="2266680"/>
            <a:ext cx="155072" cy="93489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2" name="Straight Connector 81"/>
          <p:cNvCxnSpPr>
            <a:stCxn id="75" idx="0"/>
            <a:endCxn id="75" idx="2"/>
          </p:cNvCxnSpPr>
          <p:nvPr/>
        </p:nvCxnSpPr>
        <p:spPr>
          <a:xfrm>
            <a:off x="724303" y="2266680"/>
            <a:ext cx="0" cy="934898"/>
          </a:xfrm>
          <a:prstGeom prst="line">
            <a:avLst/>
          </a:prstGeom>
          <a:ln cmpd="sng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16"/>
          <p:cNvGrpSpPr/>
          <p:nvPr/>
        </p:nvGrpSpPr>
        <p:grpSpPr>
          <a:xfrm>
            <a:off x="667513" y="1998082"/>
            <a:ext cx="128651" cy="1164801"/>
            <a:chOff x="2633472" y="1152096"/>
            <a:chExt cx="554736" cy="5376720"/>
          </a:xfrm>
        </p:grpSpPr>
        <p:sp>
          <p:nvSpPr>
            <p:cNvPr id="84" name="Rectangle 83"/>
            <p:cNvSpPr/>
            <p:nvPr/>
          </p:nvSpPr>
          <p:spPr>
            <a:xfrm>
              <a:off x="2633472" y="1152096"/>
              <a:ext cx="554736" cy="5376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5" name="Straight Connector 84"/>
            <p:cNvCxnSpPr/>
            <p:nvPr/>
          </p:nvCxnSpPr>
          <p:spPr>
            <a:xfrm>
              <a:off x="2633472" y="1487424"/>
              <a:ext cx="554736" cy="65836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V="1">
              <a:off x="2633472" y="2145792"/>
              <a:ext cx="554736" cy="65836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633472" y="2804160"/>
              <a:ext cx="554736" cy="65836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H="1">
              <a:off x="2633472" y="3462528"/>
              <a:ext cx="554736" cy="65836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 flipV="1">
              <a:off x="2633472" y="4120896"/>
              <a:ext cx="554736" cy="65836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2633472" y="4779264"/>
              <a:ext cx="554736" cy="65836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2633472" y="5437632"/>
              <a:ext cx="554736" cy="65836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2633472" y="1152096"/>
              <a:ext cx="277368" cy="33532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2910840" y="6096000"/>
              <a:ext cx="277368" cy="432816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4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42" name="think-cell Slide" r:id="rId70" imgW="360" imgH="360" progId="TCLayout.ActiveDocument.1">
                  <p:embed/>
                </p:oleObj>
              </mc:Choice>
              <mc:Fallback>
                <p:oleObj name="think-cell Slide" r:id="rId70" imgW="360" imgH="360" progId="TCLayout.ActiveDocument.1">
                  <p:embed/>
                  <p:pic>
                    <p:nvPicPr>
                      <p:cNvPr id="0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46538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000" b="1" dirty="0" smtClean="0">
              <a:solidFill>
                <a:srgbClr val="000000"/>
              </a:solidFill>
              <a:sym typeface="Verdana"/>
            </a:endParaRPr>
          </a:p>
        </p:txBody>
      </p:sp>
      <p:sp>
        <p:nvSpPr>
          <p:cNvPr id="266" name="Rectangle 265"/>
          <p:cNvSpPr/>
          <p:nvPr/>
        </p:nvSpPr>
        <p:spPr>
          <a:xfrm>
            <a:off x="722435" y="1987550"/>
            <a:ext cx="608841" cy="363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67" name="Rectangle 266"/>
          <p:cNvSpPr/>
          <p:nvPr/>
        </p:nvSpPr>
        <p:spPr>
          <a:xfrm>
            <a:off x="1438275" y="1987550"/>
            <a:ext cx="5982709" cy="3636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10000"/>
                  <a:lumOff val="90000"/>
                </a:schemeClr>
              </a:gs>
              <a:gs pos="74000">
                <a:srgbClr val="8EC6A1"/>
              </a:gs>
            </a:gsLst>
            <a:lin ang="18900000" scaled="1"/>
            <a:tileRect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81" name="Straight Connector 280"/>
          <p:cNvCxnSpPr/>
          <p:nvPr>
            <p:custDataLst>
              <p:tags r:id="rId4"/>
            </p:custDataLst>
          </p:nvPr>
        </p:nvCxnSpPr>
        <p:spPr bwMode="gray">
          <a:xfrm flipV="1">
            <a:off x="6219825" y="5619750"/>
            <a:ext cx="0" cy="42862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>
            <p:custDataLst>
              <p:tags r:id="rId5"/>
            </p:custDataLst>
          </p:nvPr>
        </p:nvCxnSpPr>
        <p:spPr bwMode="gray">
          <a:xfrm flipV="1">
            <a:off x="5029200" y="5619750"/>
            <a:ext cx="0" cy="42862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>
            <p:custDataLst>
              <p:tags r:id="rId6"/>
            </p:custDataLst>
          </p:nvPr>
        </p:nvCxnSpPr>
        <p:spPr bwMode="gray">
          <a:xfrm>
            <a:off x="681037" y="5619750"/>
            <a:ext cx="42863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>
            <p:custDataLst>
              <p:tags r:id="rId7"/>
            </p:custDataLst>
          </p:nvPr>
        </p:nvCxnSpPr>
        <p:spPr bwMode="gray">
          <a:xfrm flipV="1">
            <a:off x="1438275" y="5619750"/>
            <a:ext cx="0" cy="42862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/>
          <p:cNvCxnSpPr/>
          <p:nvPr>
            <p:custDataLst>
              <p:tags r:id="rId8"/>
            </p:custDataLst>
          </p:nvPr>
        </p:nvCxnSpPr>
        <p:spPr bwMode="gray">
          <a:xfrm>
            <a:off x="681037" y="4000500"/>
            <a:ext cx="42863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>
            <p:custDataLst>
              <p:tags r:id="rId9"/>
            </p:custDataLst>
          </p:nvPr>
        </p:nvCxnSpPr>
        <p:spPr bwMode="gray">
          <a:xfrm>
            <a:off x="681037" y="4810125"/>
            <a:ext cx="42863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/>
          <p:nvPr>
            <p:custDataLst>
              <p:tags r:id="rId10"/>
            </p:custDataLst>
          </p:nvPr>
        </p:nvCxnSpPr>
        <p:spPr bwMode="gray">
          <a:xfrm flipV="1">
            <a:off x="7419975" y="5619750"/>
            <a:ext cx="0" cy="42862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/>
          <p:cNvCxnSpPr/>
          <p:nvPr>
            <p:custDataLst>
              <p:tags r:id="rId11"/>
            </p:custDataLst>
          </p:nvPr>
        </p:nvCxnSpPr>
        <p:spPr bwMode="gray">
          <a:xfrm>
            <a:off x="681037" y="1990725"/>
            <a:ext cx="42863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>
            <p:custDataLst>
              <p:tags r:id="rId12"/>
            </p:custDataLst>
          </p:nvPr>
        </p:nvCxnSpPr>
        <p:spPr bwMode="gray">
          <a:xfrm flipV="1">
            <a:off x="2638425" y="5619750"/>
            <a:ext cx="0" cy="42862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>
            <p:custDataLst>
              <p:tags r:id="rId13"/>
            </p:custDataLst>
          </p:nvPr>
        </p:nvCxnSpPr>
        <p:spPr bwMode="gray">
          <a:xfrm flipV="1">
            <a:off x="3829050" y="5619750"/>
            <a:ext cx="0" cy="42862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>
            <p:custDataLst>
              <p:tags r:id="rId14"/>
            </p:custDataLst>
          </p:nvPr>
        </p:nvCxnSpPr>
        <p:spPr bwMode="gray">
          <a:xfrm>
            <a:off x="681037" y="3200400"/>
            <a:ext cx="42863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2" name="Object 281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609601" y="1866899"/>
          <a:ext cx="6915133" cy="385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43" name="Chart" r:id="rId72" imgW="6915285" imgH="3857625" progId="MSGraph.Chart.8">
                  <p:embed followColorScheme="full"/>
                </p:oleObj>
              </mc:Choice>
              <mc:Fallback>
                <p:oleObj name="Chart" r:id="rId72" imgW="6915285" imgH="3857625" progId="MSGraph.Chart.8">
                  <p:embed followColorScheme="full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1" y="1866899"/>
                        <a:ext cx="6915133" cy="38577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3" name="Text Placeholder 197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541337" y="5543550"/>
            <a:ext cx="80962" cy="1524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206E6199-455A-47FA-BEDB-55B3BB7DBFAF}" type="datetime'''''''''''''''''''''''''''''0'''''''''">
              <a:rPr lang="en-US" sz="1000" b="0" smtClean="0">
                <a:solidFill>
                  <a:srgbClr val="000000"/>
                </a:solidFill>
                <a:ea typeface="Verdana"/>
                <a:cs typeface="Verdana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en-US" sz="1000" b="0" dirty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  <p:sp>
        <p:nvSpPr>
          <p:cNvPr id="288" name="Text Placeholder 16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3748087" y="5737225"/>
            <a:ext cx="161925" cy="1524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648984C-CBEA-4F5C-B8E7-10C0188B7621}" type="datetime'''''''''''2''''''''''''''''''''''''''''''''''''0'''">
              <a:rPr lang="en-US" sz="1000" b="0" smtClean="0">
                <a:solidFill>
                  <a:srgbClr val="000000"/>
                </a:solidFill>
                <a:ea typeface="Verdana"/>
                <a:cs typeface="Verdana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000" b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  <p:sp>
        <p:nvSpPr>
          <p:cNvPr id="293" name="Text Placeholder 18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4948237" y="5737225"/>
            <a:ext cx="161925" cy="1524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C7D642D-039A-475A-A780-471345570C8F}" type="datetime'''''''''''''''''''''''''''''''''''''3''''''''''''''''0'''''''">
              <a:rPr lang="en-US" sz="1000" b="0" smtClean="0">
                <a:solidFill>
                  <a:srgbClr val="000000"/>
                </a:solidFill>
                <a:ea typeface="Verdana"/>
                <a:cs typeface="Verdana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000" b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  <p:sp>
        <p:nvSpPr>
          <p:cNvPr id="291" name="Text Placeholder 12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1398587" y="5737225"/>
            <a:ext cx="80962" cy="1524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BE56DA5-12DD-412B-98F1-AD04E8049D3A}" type="datetime'''''''''0'''''''''''''''''''''''''">
              <a:rPr lang="en-US" sz="1000" b="0" smtClean="0">
                <a:solidFill>
                  <a:srgbClr val="000000"/>
                </a:solidFill>
                <a:ea typeface="Verdana"/>
                <a:cs typeface="Verdana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en-US" sz="1000" b="0" dirty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  <p:sp>
        <p:nvSpPr>
          <p:cNvPr id="284" name="Text Placeholder 221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460375" y="1914525"/>
            <a:ext cx="161925" cy="1524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sz="1000" b="0" dirty="0" smtClean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20</a:t>
            </a:r>
            <a:endParaRPr lang="en-US" sz="1000" b="0" dirty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  <p:sp>
        <p:nvSpPr>
          <p:cNvPr id="290" name="Text Placeholder 54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541337" y="3124200"/>
            <a:ext cx="80962" cy="1524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77E29B2A-95ED-4177-9CEA-0AD76FEC71BC}" type="datetime'''''''''''''''''''''''''''''''''''''''''3'''''''''">
              <a:rPr lang="en-US" sz="1000" b="0" smtClean="0">
                <a:solidFill>
                  <a:srgbClr val="000000"/>
                </a:solidFill>
                <a:ea typeface="Verdana"/>
                <a:cs typeface="Verdana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 sz="1000" b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  <p:sp>
        <p:nvSpPr>
          <p:cNvPr id="286" name="Text Placeholder 202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541337" y="3924300"/>
            <a:ext cx="80962" cy="1524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BADD460D-B8C3-47F0-8B8F-43305C66A0C4}" type="datetime'''''''''''''''''''''''''''''''''''''''''''''2'''''''''''">
              <a:rPr lang="en-US" sz="1000" b="0" smtClean="0">
                <a:solidFill>
                  <a:srgbClr val="000000"/>
                </a:solidFill>
                <a:ea typeface="Verdana"/>
                <a:cs typeface="Verdana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000" b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  <p:sp>
        <p:nvSpPr>
          <p:cNvPr id="285" name="Text Placeholder 217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541337" y="4733925"/>
            <a:ext cx="80962" cy="1524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74A01AB7-9523-4463-BD9C-6DB93397B8C1}" type="datetime'1'''''''''">
              <a:rPr lang="en-US" sz="1000" b="0" smtClean="0">
                <a:solidFill>
                  <a:srgbClr val="000000"/>
                </a:solidFill>
                <a:ea typeface="Verdana"/>
                <a:cs typeface="Verdana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000" b="0" dirty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  <p:sp>
        <p:nvSpPr>
          <p:cNvPr id="289" name="Text Placeholder 154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7339012" y="5737225"/>
            <a:ext cx="161925" cy="1524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F44D478-BD84-4278-87EE-AD1A398EF520}" type="datetime'''''''''''50'''''''''">
              <a:rPr lang="en-US" sz="1000" b="0" smtClean="0">
                <a:solidFill>
                  <a:srgbClr val="000000"/>
                </a:solidFill>
                <a:ea typeface="Verdana"/>
                <a:cs typeface="Verdana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sz="1000" b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  <p:sp>
        <p:nvSpPr>
          <p:cNvPr id="292" name="Text Placeholder 153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6138862" y="5737225"/>
            <a:ext cx="161925" cy="1524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3B128B5-E42D-4082-8676-EE195F7213B7}" type="datetime'''''''''''''''''''''''''''''4''''''''''''''''''''''0'''">
              <a:rPr lang="en-US" sz="1000" b="0" smtClean="0">
                <a:solidFill>
                  <a:srgbClr val="000000"/>
                </a:solidFill>
                <a:ea typeface="Verdana"/>
                <a:cs typeface="Verdana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000" b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  <p:sp>
        <p:nvSpPr>
          <p:cNvPr id="287" name="Text Placeholder 14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2557462" y="5737225"/>
            <a:ext cx="161925" cy="1524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0B71136-D1A1-4723-A9F3-42C9155C6F56}" type="datetime'''''''''''''''10'''''''''''''''''''''''''''''''''''''''''">
              <a:rPr lang="en-US" sz="1000" b="0" smtClean="0">
                <a:solidFill>
                  <a:srgbClr val="000000"/>
                </a:solidFill>
                <a:ea typeface="Verdana"/>
                <a:cs typeface="Verdana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000" b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  <p:sp useBgFill="1">
        <p:nvSpPr>
          <p:cNvPr id="322" name="Freeform 321"/>
          <p:cNvSpPr/>
          <p:nvPr>
            <p:custDataLst>
              <p:tags r:id="rId27"/>
            </p:custDataLst>
          </p:nvPr>
        </p:nvSpPr>
        <p:spPr bwMode="gray">
          <a:xfrm>
            <a:off x="649287" y="2474912"/>
            <a:ext cx="146051" cy="96839"/>
          </a:xfrm>
          <a:custGeom>
            <a:avLst/>
            <a:gdLst/>
            <a:ahLst/>
            <a:cxnLst/>
            <a:rect l="0" t="0" r="0" b="0"/>
            <a:pathLst>
              <a:path w="146051" h="96839">
                <a:moveTo>
                  <a:pt x="0" y="39688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8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err="1" smtClean="0">
              <a:solidFill>
                <a:srgbClr val="000000"/>
              </a:solidFill>
            </a:endParaRPr>
          </a:p>
        </p:txBody>
      </p:sp>
      <p:sp useBgFill="1">
        <p:nvSpPr>
          <p:cNvPr id="331" name="Freeform 330"/>
          <p:cNvSpPr/>
          <p:nvPr>
            <p:custDataLst>
              <p:tags r:id="rId28"/>
            </p:custDataLst>
          </p:nvPr>
        </p:nvSpPr>
        <p:spPr bwMode="gray">
          <a:xfrm>
            <a:off x="649287" y="3081337"/>
            <a:ext cx="146051" cy="96839"/>
          </a:xfrm>
          <a:custGeom>
            <a:avLst/>
            <a:gdLst/>
            <a:ahLst/>
            <a:cxnLst/>
            <a:rect l="0" t="0" r="0" b="0"/>
            <a:pathLst>
              <a:path w="146051" h="96839">
                <a:moveTo>
                  <a:pt x="0" y="39688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8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err="1" smtClean="0">
              <a:solidFill>
                <a:srgbClr val="000000"/>
              </a:solidFill>
            </a:endParaRPr>
          </a:p>
        </p:txBody>
      </p:sp>
      <p:sp useBgFill="1">
        <p:nvSpPr>
          <p:cNvPr id="328" name="Freeform 327"/>
          <p:cNvSpPr/>
          <p:nvPr>
            <p:custDataLst>
              <p:tags r:id="rId29"/>
            </p:custDataLst>
          </p:nvPr>
        </p:nvSpPr>
        <p:spPr bwMode="gray">
          <a:xfrm>
            <a:off x="649287" y="2832100"/>
            <a:ext cx="146051" cy="96838"/>
          </a:xfrm>
          <a:custGeom>
            <a:avLst/>
            <a:gdLst/>
            <a:ahLst/>
            <a:cxnLst/>
            <a:rect l="0" t="0" r="0" b="0"/>
            <a:pathLst>
              <a:path w="146051" h="96838">
                <a:moveTo>
                  <a:pt x="0" y="39687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7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err="1" smtClean="0">
              <a:solidFill>
                <a:srgbClr val="000000"/>
              </a:solidFill>
            </a:endParaRPr>
          </a:p>
        </p:txBody>
      </p:sp>
      <p:sp useBgFill="1">
        <p:nvSpPr>
          <p:cNvPr id="325" name="Freeform 324"/>
          <p:cNvSpPr/>
          <p:nvPr>
            <p:custDataLst>
              <p:tags r:id="rId30"/>
            </p:custDataLst>
          </p:nvPr>
        </p:nvSpPr>
        <p:spPr bwMode="gray">
          <a:xfrm>
            <a:off x="649287" y="2701925"/>
            <a:ext cx="146051" cy="96838"/>
          </a:xfrm>
          <a:custGeom>
            <a:avLst/>
            <a:gdLst/>
            <a:ahLst/>
            <a:cxnLst/>
            <a:rect l="0" t="0" r="0" b="0"/>
            <a:pathLst>
              <a:path w="146051" h="96838">
                <a:moveTo>
                  <a:pt x="0" y="39687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7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err="1" smtClean="0">
              <a:solidFill>
                <a:srgbClr val="000000"/>
              </a:solidFill>
            </a:endParaRPr>
          </a:p>
        </p:txBody>
      </p:sp>
      <p:sp useBgFill="1">
        <p:nvSpPr>
          <p:cNvPr id="319" name="Freeform 318"/>
          <p:cNvSpPr/>
          <p:nvPr>
            <p:custDataLst>
              <p:tags r:id="rId31"/>
            </p:custDataLst>
          </p:nvPr>
        </p:nvSpPr>
        <p:spPr bwMode="gray">
          <a:xfrm>
            <a:off x="649287" y="2247900"/>
            <a:ext cx="146051" cy="96838"/>
          </a:xfrm>
          <a:custGeom>
            <a:avLst/>
            <a:gdLst/>
            <a:ahLst/>
            <a:cxnLst/>
            <a:rect l="0" t="0" r="0" b="0"/>
            <a:pathLst>
              <a:path w="146051" h="96838">
                <a:moveTo>
                  <a:pt x="0" y="39687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7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err="1" smtClean="0">
              <a:solidFill>
                <a:srgbClr val="000000"/>
              </a:solidFill>
            </a:endParaRPr>
          </a:p>
        </p:txBody>
      </p:sp>
      <p:sp>
        <p:nvSpPr>
          <p:cNvPr id="329" name="Freeform 328"/>
          <p:cNvSpPr/>
          <p:nvPr>
            <p:custDataLst>
              <p:tags r:id="rId32"/>
            </p:custDataLst>
          </p:nvPr>
        </p:nvSpPr>
        <p:spPr bwMode="gray">
          <a:xfrm>
            <a:off x="649287" y="3081337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18" name="Freeform 317"/>
          <p:cNvSpPr/>
          <p:nvPr>
            <p:custDataLst>
              <p:tags r:id="rId33"/>
            </p:custDataLst>
          </p:nvPr>
        </p:nvSpPr>
        <p:spPr bwMode="gray">
          <a:xfrm>
            <a:off x="649287" y="2305050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24" name="Freeform 323"/>
          <p:cNvSpPr/>
          <p:nvPr>
            <p:custDataLst>
              <p:tags r:id="rId34"/>
            </p:custDataLst>
          </p:nvPr>
        </p:nvSpPr>
        <p:spPr bwMode="gray">
          <a:xfrm>
            <a:off x="649287" y="2759075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26" name="Freeform 325"/>
          <p:cNvSpPr/>
          <p:nvPr>
            <p:custDataLst>
              <p:tags r:id="rId35"/>
            </p:custDataLst>
          </p:nvPr>
        </p:nvSpPr>
        <p:spPr bwMode="gray">
          <a:xfrm>
            <a:off x="649287" y="2832100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20" name="Freeform 319"/>
          <p:cNvSpPr/>
          <p:nvPr>
            <p:custDataLst>
              <p:tags r:id="rId36"/>
            </p:custDataLst>
          </p:nvPr>
        </p:nvSpPr>
        <p:spPr bwMode="gray">
          <a:xfrm>
            <a:off x="649287" y="2474912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27" name="Freeform 326"/>
          <p:cNvSpPr/>
          <p:nvPr>
            <p:custDataLst>
              <p:tags r:id="rId37"/>
            </p:custDataLst>
          </p:nvPr>
        </p:nvSpPr>
        <p:spPr bwMode="gray">
          <a:xfrm>
            <a:off x="649287" y="2889250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21" name="Freeform 320"/>
          <p:cNvSpPr/>
          <p:nvPr>
            <p:custDataLst>
              <p:tags r:id="rId38"/>
            </p:custDataLst>
          </p:nvPr>
        </p:nvSpPr>
        <p:spPr bwMode="gray">
          <a:xfrm>
            <a:off x="649287" y="2532062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17" name="Freeform 316"/>
          <p:cNvSpPr/>
          <p:nvPr>
            <p:custDataLst>
              <p:tags r:id="rId39"/>
            </p:custDataLst>
          </p:nvPr>
        </p:nvSpPr>
        <p:spPr bwMode="gray">
          <a:xfrm>
            <a:off x="649287" y="2247900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30" name="Freeform 329"/>
          <p:cNvSpPr/>
          <p:nvPr>
            <p:custDataLst>
              <p:tags r:id="rId40"/>
            </p:custDataLst>
          </p:nvPr>
        </p:nvSpPr>
        <p:spPr bwMode="gray">
          <a:xfrm>
            <a:off x="649287" y="3138487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23" name="Freeform 322"/>
          <p:cNvSpPr/>
          <p:nvPr>
            <p:custDataLst>
              <p:tags r:id="rId41"/>
            </p:custDataLst>
          </p:nvPr>
        </p:nvSpPr>
        <p:spPr bwMode="gray">
          <a:xfrm>
            <a:off x="649287" y="2701925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310" name="Text Placeholder 5"/>
          <p:cNvSpPr>
            <a:spLocks noGrp="1"/>
          </p:cNvSpPr>
          <p:nvPr>
            <p:custDataLst>
              <p:tags r:id="rId42"/>
            </p:custDataLst>
          </p:nvPr>
        </p:nvSpPr>
        <p:spPr bwMode="gray">
          <a:xfrm>
            <a:off x="5702300" y="5991225"/>
            <a:ext cx="1798637" cy="182562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A55ECBB8-A271-4089-B11F-235C2A9C1069}" type="datetime'''''''T''i''m''e ''''di''''''ffe''rential (da''''''y''s)'''">
              <a:rPr lang="en-US" sz="1200" b="0" smtClean="0">
                <a:solidFill>
                  <a:srgbClr val="000000"/>
                </a:solidFill>
                <a:ea typeface="Verdana"/>
                <a:cs typeface="Verdana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Time differential (days)</a:t>
            </a:fld>
            <a:endParaRPr lang="en-US" sz="1200" b="0" dirty="0">
              <a:solidFill>
                <a:srgbClr val="000000"/>
              </a:solidFill>
              <a:ea typeface="Verdana"/>
              <a:cs typeface="Verdana"/>
              <a:sym typeface="+mn-lt"/>
            </a:endParaRPr>
          </a:p>
        </p:txBody>
      </p:sp>
      <p:sp>
        <p:nvSpPr>
          <p:cNvPr id="311" name="Text Placeholder 151"/>
          <p:cNvSpPr>
            <a:spLocks noGrp="1"/>
          </p:cNvSpPr>
          <p:nvPr>
            <p:custDataLst>
              <p:tags r:id="rId43"/>
            </p:custDataLst>
          </p:nvPr>
        </p:nvSpPr>
        <p:spPr bwMode="gray">
          <a:xfrm>
            <a:off x="460375" y="1630362"/>
            <a:ext cx="290512" cy="182562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112983FF-F8AB-45F8-B95E-18A18935CD65}" type="datetime'''''R''O''''I'''''''''''''''''''''''''''''''''''''''''''''''''">
              <a:rPr lang="en-US" sz="1200" b="0" smtClean="0">
                <a:solidFill>
                  <a:srgbClr val="000000"/>
                </a:solidFill>
                <a:ea typeface="Verdana"/>
                <a:cs typeface="Verdana"/>
              </a:rPr>
              <a:pPr>
                <a:spcBef>
                  <a:spcPct val="0"/>
                </a:spcBef>
                <a:spcAft>
                  <a:spcPct val="0"/>
                </a:spcAft>
              </a:pPr>
              <a:t>ROI</a:t>
            </a:fld>
            <a:endParaRPr lang="en-US" sz="1200" b="0" dirty="0">
              <a:solidFill>
                <a:srgbClr val="000000"/>
              </a:solidFill>
              <a:ea typeface="Verdana"/>
              <a:cs typeface="Verdana"/>
              <a:sym typeface="+mn-lt"/>
            </a:endParaRPr>
          </a:p>
        </p:txBody>
      </p:sp>
      <p:cxnSp>
        <p:nvCxnSpPr>
          <p:cNvPr id="312" name="Straight Connector 311"/>
          <p:cNvCxnSpPr/>
          <p:nvPr/>
        </p:nvCxnSpPr>
        <p:spPr>
          <a:xfrm flipV="1">
            <a:off x="1437187" y="1989137"/>
            <a:ext cx="0" cy="3648402"/>
          </a:xfrm>
          <a:prstGeom prst="line">
            <a:avLst/>
          </a:prstGeom>
          <a:ln w="1905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 flipH="1">
            <a:off x="703234" y="4810125"/>
            <a:ext cx="6717751" cy="0"/>
          </a:xfrm>
          <a:prstGeom prst="line">
            <a:avLst/>
          </a:prstGeom>
          <a:ln w="1905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38" y="162000"/>
            <a:ext cx="5692288" cy="831600"/>
          </a:xfrm>
        </p:spPr>
        <p:txBody>
          <a:bodyPr/>
          <a:lstStyle/>
          <a:p>
            <a:r>
              <a:rPr lang="en-US" u="sng" dirty="0" smtClean="0"/>
              <a:t>Internationally</a:t>
            </a:r>
            <a:r>
              <a:rPr lang="en-US" dirty="0" smtClean="0"/>
              <a:t> procured pre-positioned goods</a:t>
            </a:r>
            <a:br>
              <a:rPr lang="en-US" dirty="0" smtClean="0"/>
            </a:br>
            <a:r>
              <a:rPr lang="en-US" sz="1600" b="0" dirty="0" smtClean="0"/>
              <a:t>Quantitative ROI—time and cost savings</a:t>
            </a:r>
            <a:endParaRPr lang="en-US" dirty="0"/>
          </a:p>
        </p:txBody>
      </p:sp>
      <p:sp>
        <p:nvSpPr>
          <p:cNvPr id="335" name="Rectangle 334"/>
          <p:cNvSpPr/>
          <p:nvPr/>
        </p:nvSpPr>
        <p:spPr>
          <a:xfrm>
            <a:off x="3805382" y="1404937"/>
            <a:ext cx="4997460" cy="3384000"/>
          </a:xfrm>
          <a:prstGeom prst="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2" name="Straight Connector 91"/>
          <p:cNvCxnSpPr/>
          <p:nvPr>
            <p:custDataLst>
              <p:tags r:id="rId44"/>
            </p:custDataLst>
          </p:nvPr>
        </p:nvCxnSpPr>
        <p:spPr bwMode="gray">
          <a:xfrm>
            <a:off x="7886700" y="2562225"/>
            <a:ext cx="152400" cy="0"/>
          </a:xfrm>
          <a:prstGeom prst="line">
            <a:avLst/>
          </a:prstGeom>
          <a:ln w="3175">
            <a:solidFill>
              <a:srgbClr val="808080"/>
            </a:solidFill>
            <a:prstDash val="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>
            <p:custDataLst>
              <p:tags r:id="rId45"/>
            </p:custDataLst>
          </p:nvPr>
        </p:nvCxnSpPr>
        <p:spPr bwMode="gray">
          <a:xfrm>
            <a:off x="7058025" y="2952750"/>
            <a:ext cx="152400" cy="0"/>
          </a:xfrm>
          <a:prstGeom prst="line">
            <a:avLst/>
          </a:prstGeom>
          <a:ln w="3175">
            <a:solidFill>
              <a:srgbClr val="808080"/>
            </a:solidFill>
            <a:prstDash val="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>
            <p:custDataLst>
              <p:tags r:id="rId46"/>
            </p:custDataLst>
          </p:nvPr>
        </p:nvCxnSpPr>
        <p:spPr bwMode="gray">
          <a:xfrm>
            <a:off x="7477125" y="2562225"/>
            <a:ext cx="152400" cy="0"/>
          </a:xfrm>
          <a:prstGeom prst="line">
            <a:avLst/>
          </a:prstGeom>
          <a:ln w="3175">
            <a:solidFill>
              <a:srgbClr val="808080"/>
            </a:solidFill>
            <a:prstDash val="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6" name="Object 95"/>
          <p:cNvGraphicFramePr>
            <a:graphicFrameLocks noChangeAspect="1"/>
          </p:cNvGraphicFramePr>
          <p:nvPr>
            <p:custDataLst>
              <p:tags r:id="rId47"/>
            </p:custDataLst>
          </p:nvPr>
        </p:nvGraphicFramePr>
        <p:xfrm>
          <a:off x="6591300" y="2247899"/>
          <a:ext cx="1895523" cy="11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44" name="Chart" r:id="rId74" imgW="1895543" imgH="1190715" progId="MSGraph.Chart.8">
                  <p:embed followColorScheme="full"/>
                </p:oleObj>
              </mc:Choice>
              <mc:Fallback>
                <p:oleObj name="Chart" r:id="rId74" imgW="1895543" imgH="1190715" progId="MSGraph.Chart.8">
                  <p:embed followColorScheme="full"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1300" y="2247899"/>
                        <a:ext cx="1895523" cy="119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Rectangle 94"/>
          <p:cNvSpPr/>
          <p:nvPr>
            <p:custDataLst>
              <p:tags r:id="rId48"/>
            </p:custDataLst>
          </p:nvPr>
        </p:nvSpPr>
        <p:spPr bwMode="gray">
          <a:xfrm>
            <a:off x="7629525" y="2559050"/>
            <a:ext cx="257175" cy="6350"/>
          </a:xfrm>
          <a:prstGeom prst="rect">
            <a:avLst/>
          </a:prstGeom>
          <a:solidFill>
            <a:srgbClr val="0088FF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 Placeholder 4"/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8002587" y="2384425"/>
            <a:ext cx="339725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14BFB030-F63D-40AE-A2AD-24830CBCD052}" type="datetime'''''''''''''''''''''''''''5''''''2.''''''''''6'''''''''''''">
              <a:rPr lang="en-US" sz="1000" b="0" smtClean="0">
                <a:solidFill>
                  <a:srgbClr val="000000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52.6</a:t>
            </a:fld>
            <a:endParaRPr lang="en-US" sz="1000" b="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97" name="Text Placeholder 16"/>
          <p:cNvSpPr>
            <a:spLocks noGrp="1"/>
          </p:cNvSpPr>
          <p:nvPr>
            <p:custDataLst>
              <p:tags r:id="rId50"/>
            </p:custDataLst>
          </p:nvPr>
        </p:nvSpPr>
        <p:spPr bwMode="gray">
          <a:xfrm>
            <a:off x="8007350" y="3413125"/>
            <a:ext cx="330200" cy="152400"/>
          </a:xfrm>
          <a:prstGeom prst="rect">
            <a:avLst/>
          </a:prstGeom>
          <a:noFill/>
          <a:effectLst/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9849590-F38F-49C3-861D-8007F8BBF6A7}" type="datetime'T''o''''''''''t''''a''''''''''''''''''''''''l'''''''''''''''">
              <a:rPr lang="en-US" sz="1000" b="0" smtClean="0">
                <a:solidFill>
                  <a:srgbClr val="000000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Total</a:t>
            </a:fld>
            <a:endParaRPr lang="en-US" sz="1000" b="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08" name="Text Placeholder 3"/>
          <p:cNvSpPr>
            <a:spLocks noGrp="1"/>
          </p:cNvSpPr>
          <p:nvPr>
            <p:custDataLst>
              <p:tags r:id="rId51"/>
            </p:custDataLst>
          </p:nvPr>
        </p:nvSpPr>
        <p:spPr bwMode="gray">
          <a:xfrm>
            <a:off x="7173912" y="2384425"/>
            <a:ext cx="339725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F562996-7AF2-4A54-8C0A-9CBA8A55A697}" type="datetime'''2''''''''''''8''''''''''''''''''.''''2'''''''''''''''''''''">
              <a:rPr lang="en-US" sz="1000" b="0" smtClean="0">
                <a:solidFill>
                  <a:srgbClr val="000000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28.2</a:t>
            </a:fld>
            <a:endParaRPr lang="en-US" sz="1000" b="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13" name="Text Placeholder 6"/>
          <p:cNvSpPr>
            <a:spLocks noGrp="1"/>
          </p:cNvSpPr>
          <p:nvPr>
            <p:custDataLst>
              <p:tags r:id="rId52"/>
            </p:custDataLst>
          </p:nvPr>
        </p:nvSpPr>
        <p:spPr bwMode="gray">
          <a:xfrm>
            <a:off x="6646862" y="3413125"/>
            <a:ext cx="555625" cy="304800"/>
          </a:xfrm>
          <a:prstGeom prst="rect">
            <a:avLst/>
          </a:prstGeom>
          <a:noFill/>
          <a:effectLst/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40331CB-C658-4079-A752-0BB6B5928796}" type="datetime'''''''''''Pro''''''''c''''ur''e-''''''''''&#10;men''''''''''t'''''">
              <a:rPr lang="en-US" sz="1000" b="0" smtClean="0">
                <a:solidFill>
                  <a:srgbClr val="000000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Procure-
ment</a:t>
            </a:fld>
            <a:endParaRPr lang="en-US" sz="1000" b="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15" name="Text Placeholder 12"/>
          <p:cNvSpPr>
            <a:spLocks noGrp="1"/>
          </p:cNvSpPr>
          <p:nvPr>
            <p:custDataLst>
              <p:tags r:id="rId53"/>
            </p:custDataLst>
          </p:nvPr>
        </p:nvSpPr>
        <p:spPr bwMode="gray">
          <a:xfrm>
            <a:off x="6705600" y="2774950"/>
            <a:ext cx="438150" cy="152400"/>
          </a:xfrm>
          <a:prstGeom prst="rect">
            <a:avLst/>
          </a:prstGeom>
          <a:noFill/>
          <a:effectLst/>
        </p:spPr>
        <p:txBody>
          <a:bodyPr wrap="none" lIns="25400" tIns="0" rIns="25400" bIns="0" numCol="1" spc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2A0C465-AB01-4236-BFB5-C51E45A297B3}" type="datetime'''''''''2''''''''''4''.''''4'''''''''''''''''''">
              <a:rPr lang="en-US" sz="1000" b="0" smtClean="0">
                <a:solidFill>
                  <a:srgbClr val="000000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24.4</a:t>
            </a:fld>
            <a:r>
              <a:rPr lang="en-US" sz="1000" b="0" baseline="30000" dirty="0" smtClean="0">
                <a:solidFill>
                  <a:srgbClr val="000000"/>
                </a:solidFill>
                <a:sym typeface="+mn-lt"/>
              </a:rPr>
              <a:t>1</a:t>
            </a:r>
            <a:r>
              <a:rPr lang="en-US" sz="1000" b="0" dirty="0" smtClean="0">
                <a:solidFill>
                  <a:srgbClr val="000000"/>
                </a:solidFill>
                <a:sym typeface="+mn-lt"/>
              </a:rPr>
              <a:t> </a:t>
            </a:r>
            <a:endParaRPr lang="en-US" sz="1000" b="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00" name="Text Placeholder 8"/>
          <p:cNvSpPr>
            <a:spLocks noGrp="1"/>
          </p:cNvSpPr>
          <p:nvPr>
            <p:custDataLst>
              <p:tags r:id="rId54"/>
            </p:custDataLst>
          </p:nvPr>
        </p:nvSpPr>
        <p:spPr bwMode="gray">
          <a:xfrm>
            <a:off x="7500937" y="3413125"/>
            <a:ext cx="514350" cy="152400"/>
          </a:xfrm>
          <a:prstGeom prst="rect">
            <a:avLst/>
          </a:prstGeom>
          <a:noFill/>
          <a:effectLst/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B6A4246-D871-4FA8-BF0E-B7CBDC33638A}" type="datetime'''''''St''''o''''''''''''''''''r''a''''''''''''''g''''e'''''">
              <a:rPr lang="en-US" sz="1000" b="0" smtClean="0">
                <a:solidFill>
                  <a:srgbClr val="000000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Storage</a:t>
            </a:fld>
            <a:endParaRPr lang="en-US" sz="1000" b="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03" name="Text Placeholder 7"/>
          <p:cNvSpPr>
            <a:spLocks noGrp="1"/>
          </p:cNvSpPr>
          <p:nvPr>
            <p:custDataLst>
              <p:tags r:id="rId55"/>
            </p:custDataLst>
          </p:nvPr>
        </p:nvSpPr>
        <p:spPr bwMode="gray">
          <a:xfrm>
            <a:off x="7131050" y="3413125"/>
            <a:ext cx="425450" cy="304800"/>
          </a:xfrm>
          <a:prstGeom prst="rect">
            <a:avLst/>
          </a:prstGeom>
          <a:noFill/>
          <a:effectLst/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4CEB491-0D65-4555-9204-6132CE05C0EE}" type="datetime'''Tr''''an''s''''-''&#10;''''p''''''or''''''''''''''t'''''''''''''">
              <a:rPr lang="en-US" sz="1000" b="0" smtClean="0">
                <a:solidFill>
                  <a:srgbClr val="000000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Trans-
port</a:t>
            </a:fld>
            <a:endParaRPr lang="en-US" sz="1000" b="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4192021" y="4213414"/>
            <a:ext cx="4341955" cy="407269"/>
          </a:xfrm>
          <a:prstGeom prst="rect">
            <a:avLst/>
          </a:prstGeom>
          <a:noFill/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4403004" y="4213413"/>
            <a:ext cx="1764000" cy="407269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numCol="2" rtlCol="0" anchor="ctr" anchorCtr="0"/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Clr>
                <a:srgbClr val="0088FF"/>
              </a:buClr>
              <a:buSzPct val="100000"/>
              <a:buFont typeface="Arial"/>
              <a:buChar char="•"/>
            </a:pP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ROI:</a:t>
            </a: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 1.6 </a:t>
            </a:r>
          </a:p>
        </p:txBody>
      </p:sp>
      <p:cxnSp>
        <p:nvCxnSpPr>
          <p:cNvPr id="118" name="Straight Connector 117"/>
          <p:cNvCxnSpPr/>
          <p:nvPr>
            <p:custDataLst>
              <p:tags r:id="rId56"/>
            </p:custDataLst>
          </p:nvPr>
        </p:nvCxnSpPr>
        <p:spPr bwMode="gray">
          <a:xfrm>
            <a:off x="5686425" y="2809875"/>
            <a:ext cx="152400" cy="0"/>
          </a:xfrm>
          <a:prstGeom prst="line">
            <a:avLst/>
          </a:prstGeom>
          <a:ln w="3175">
            <a:solidFill>
              <a:srgbClr val="808080"/>
            </a:solidFill>
            <a:prstDash val="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>
            <p:custDataLst>
              <p:tags r:id="rId57"/>
            </p:custDataLst>
          </p:nvPr>
        </p:nvCxnSpPr>
        <p:spPr bwMode="gray">
          <a:xfrm>
            <a:off x="5276850" y="2819400"/>
            <a:ext cx="152400" cy="0"/>
          </a:xfrm>
          <a:prstGeom prst="line">
            <a:avLst/>
          </a:prstGeom>
          <a:ln w="3175">
            <a:solidFill>
              <a:srgbClr val="808080"/>
            </a:solidFill>
            <a:prstDash val="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>
            <p:custDataLst>
              <p:tags r:id="rId58"/>
            </p:custDataLst>
          </p:nvPr>
        </p:nvCxnSpPr>
        <p:spPr bwMode="gray">
          <a:xfrm>
            <a:off x="4857750" y="2905125"/>
            <a:ext cx="152400" cy="0"/>
          </a:xfrm>
          <a:prstGeom prst="line">
            <a:avLst/>
          </a:prstGeom>
          <a:ln w="3175">
            <a:solidFill>
              <a:srgbClr val="808080"/>
            </a:solidFill>
            <a:prstDash val="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2" name="Object 131"/>
          <p:cNvGraphicFramePr>
            <a:graphicFrameLocks noChangeAspect="1"/>
          </p:cNvGraphicFramePr>
          <p:nvPr>
            <p:custDataLst>
              <p:tags r:id="rId59"/>
            </p:custDataLst>
          </p:nvPr>
        </p:nvGraphicFramePr>
        <p:xfrm>
          <a:off x="4114800" y="2133600"/>
          <a:ext cx="2162144" cy="1409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45" name="Chart" r:id="rId76" imgW="2162243" imgH="1409610" progId="MSGraph.Chart.8">
                  <p:embed followColorScheme="full"/>
                </p:oleObj>
              </mc:Choice>
              <mc:Fallback>
                <p:oleObj name="Chart" r:id="rId76" imgW="2162243" imgH="1409610" progId="MSGraph.Chart.8">
                  <p:embed followColorScheme="full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133600"/>
                        <a:ext cx="2162144" cy="14096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" name="Rectangle 156"/>
          <p:cNvSpPr/>
          <p:nvPr>
            <p:custDataLst>
              <p:tags r:id="rId60"/>
            </p:custDataLst>
          </p:nvPr>
        </p:nvSpPr>
        <p:spPr bwMode="gray">
          <a:xfrm>
            <a:off x="5429250" y="2809875"/>
            <a:ext cx="257175" cy="9525"/>
          </a:xfrm>
          <a:prstGeom prst="rect">
            <a:avLst/>
          </a:prstGeom>
          <a:solidFill>
            <a:srgbClr val="0088FF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Text Placeholder 7"/>
          <p:cNvSpPr>
            <a:spLocks noGrp="1"/>
          </p:cNvSpPr>
          <p:nvPr>
            <p:custDataLst>
              <p:tags r:id="rId61"/>
            </p:custDataLst>
          </p:nvPr>
        </p:nvSpPr>
        <p:spPr bwMode="gray">
          <a:xfrm>
            <a:off x="4930775" y="3422650"/>
            <a:ext cx="425450" cy="304800"/>
          </a:xfrm>
          <a:prstGeom prst="rect">
            <a:avLst/>
          </a:prstGeom>
          <a:noFill/>
          <a:effectLst/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4BB34476-084D-4BA6-9EB1-928820C38560}" type="datetime'''T''''ra''''''''n''s-''''&#10;''''p''o''''''''''''rt'">
              <a:rPr lang="en-US" sz="1000" b="0" smtClean="0">
                <a:solidFill>
                  <a:srgbClr val="000000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Trans-
port</a:t>
            </a:fld>
            <a:endParaRPr lang="en-US" sz="1000" b="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23" name="Text Placeholder 29"/>
          <p:cNvSpPr>
            <a:spLocks noGrp="1"/>
          </p:cNvSpPr>
          <p:nvPr>
            <p:custDataLst>
              <p:tags r:id="rId62"/>
            </p:custDataLst>
          </p:nvPr>
        </p:nvSpPr>
        <p:spPr bwMode="gray">
          <a:xfrm>
            <a:off x="4251325" y="2039937"/>
            <a:ext cx="203200" cy="182562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200" b="0" dirty="0" smtClean="0">
                <a:solidFill>
                  <a:srgbClr val="000000"/>
                </a:solidFill>
                <a:sym typeface="+mn-lt"/>
              </a:rPr>
              <a:t>K$</a:t>
            </a:r>
            <a:endParaRPr lang="en-US" sz="1200" b="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27" name="Text Placeholder 8"/>
          <p:cNvSpPr>
            <a:spLocks noGrp="1"/>
          </p:cNvSpPr>
          <p:nvPr>
            <p:custDataLst>
              <p:tags r:id="rId63"/>
            </p:custDataLst>
          </p:nvPr>
        </p:nvSpPr>
        <p:spPr bwMode="gray">
          <a:xfrm>
            <a:off x="5300662" y="3422650"/>
            <a:ext cx="514350" cy="152400"/>
          </a:xfrm>
          <a:prstGeom prst="rect">
            <a:avLst/>
          </a:prstGeom>
          <a:noFill/>
          <a:effectLst/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B0404D82-0D7C-40A9-8F4C-F263F6B4775E}" type="datetime'''''''''''''''''S''''t''''''o''r''a''''''''''''''''''''g''e'">
              <a:rPr lang="en-US" sz="1000" b="0" smtClean="0">
                <a:solidFill>
                  <a:srgbClr val="000000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Storage</a:t>
            </a:fld>
            <a:endParaRPr lang="en-US" sz="1000" b="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31" name="Text Placeholder 6"/>
          <p:cNvSpPr>
            <a:spLocks noGrp="1"/>
          </p:cNvSpPr>
          <p:nvPr>
            <p:custDataLst>
              <p:tags r:id="rId64"/>
            </p:custDataLst>
          </p:nvPr>
        </p:nvSpPr>
        <p:spPr bwMode="gray">
          <a:xfrm>
            <a:off x="4446587" y="3422650"/>
            <a:ext cx="555625" cy="304800"/>
          </a:xfrm>
          <a:prstGeom prst="rect">
            <a:avLst/>
          </a:prstGeom>
          <a:noFill/>
          <a:effectLst/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6388865C-0F75-48D1-ABB8-045F365B18DB}" type="datetime'P''r''''''''''o''cu''re-''''''&#10;''m''''''en''''''''''''''t'''">
              <a:rPr lang="en-US" sz="1000" b="0" smtClean="0">
                <a:solidFill>
                  <a:srgbClr val="000000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Procure-
ment</a:t>
            </a:fld>
            <a:endParaRPr lang="en-US" sz="1000" b="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24" name="Text Placeholder 16"/>
          <p:cNvSpPr>
            <a:spLocks noGrp="1"/>
          </p:cNvSpPr>
          <p:nvPr>
            <p:custDataLst>
              <p:tags r:id="rId65"/>
            </p:custDataLst>
          </p:nvPr>
        </p:nvSpPr>
        <p:spPr bwMode="gray">
          <a:xfrm>
            <a:off x="5807075" y="3422650"/>
            <a:ext cx="330200" cy="152400"/>
          </a:xfrm>
          <a:prstGeom prst="rect">
            <a:avLst/>
          </a:prstGeom>
          <a:noFill/>
          <a:effectLst/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BA15D71-ED4C-4ED5-9B08-9B6C1D0ABC11}" type="datetime'''''''''''''''''''''''''''''''''''''''T''o''''''''''ta''''l'">
              <a:rPr lang="en-US" sz="1000" b="0" smtClean="0">
                <a:solidFill>
                  <a:srgbClr val="000000"/>
                </a:solidFill>
                <a:sym typeface="+mn-lt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Total</a:t>
            </a:fld>
            <a:endParaRPr lang="en-US" sz="1000" b="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6668621" y="3756212"/>
            <a:ext cx="1765256" cy="400921"/>
          </a:xfrm>
          <a:prstGeom prst="ellipse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9999" rIns="0" bIns="89999" rtlCol="0" anchor="ctr" anchorCtr="0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Delivery</a:t>
            </a: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time</a:t>
            </a: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: 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~ 9 days</a:t>
            </a:r>
          </a:p>
        </p:txBody>
      </p:sp>
      <p:sp>
        <p:nvSpPr>
          <p:cNvPr id="143" name="Oval 142"/>
          <p:cNvSpPr/>
          <p:nvPr/>
        </p:nvSpPr>
        <p:spPr>
          <a:xfrm>
            <a:off x="4456252" y="3756212"/>
            <a:ext cx="1765256" cy="400921"/>
          </a:xfrm>
          <a:prstGeom prst="ellipse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9999" rIns="0" bIns="89999" rtlCol="0" anchor="ctr" anchorCtr="0"/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Delivery</a:t>
            </a: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time</a:t>
            </a: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: 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~ 2 days</a:t>
            </a:r>
          </a:p>
        </p:txBody>
      </p:sp>
      <p:sp>
        <p:nvSpPr>
          <p:cNvPr id="144" name="ColumnHeader"/>
          <p:cNvSpPr>
            <a:spLocks noChangeArrowheads="1"/>
          </p:cNvSpPr>
          <p:nvPr/>
        </p:nvSpPr>
        <p:spPr bwMode="gray">
          <a:xfrm>
            <a:off x="6417857" y="1689100"/>
            <a:ext cx="2173198" cy="31189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lIns="0" tIns="36000" rIns="0" bIns="90000" anchor="b">
            <a:spAutoFit/>
          </a:bodyPr>
          <a:lstStyle/>
          <a:p>
            <a:pPr algn="ctr"/>
            <a:r>
              <a:rPr lang="en-US" sz="1200" b="1" u="sng" dirty="0" smtClean="0">
                <a:solidFill>
                  <a:srgbClr val="000000"/>
                </a:solidFill>
                <a:cs typeface="Arial" pitchFamily="34" charset="0"/>
              </a:rPr>
              <a:t>Without</a:t>
            </a: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 pre-positioning</a:t>
            </a:r>
            <a:endParaRPr lang="en-US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6" name="ColumnHeader"/>
          <p:cNvSpPr>
            <a:spLocks noChangeArrowheads="1"/>
          </p:cNvSpPr>
          <p:nvPr/>
        </p:nvSpPr>
        <p:spPr bwMode="gray">
          <a:xfrm>
            <a:off x="4114272" y="1689100"/>
            <a:ext cx="2173198" cy="31189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lIns="0" tIns="36000" rIns="0" bIns="90000" anchor="b">
            <a:spAutoFit/>
          </a:bodyPr>
          <a:lstStyle/>
          <a:p>
            <a:pPr algn="ctr"/>
            <a:r>
              <a:rPr lang="en-US" sz="1200" b="1" u="sng" dirty="0" smtClean="0">
                <a:solidFill>
                  <a:srgbClr val="000000"/>
                </a:solidFill>
                <a:cs typeface="Arial" pitchFamily="34" charset="0"/>
              </a:rPr>
              <a:t>With</a:t>
            </a: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 pre-positioning</a:t>
            </a:r>
            <a:endParaRPr lang="en-US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3823560" y="1404937"/>
            <a:ext cx="2700000" cy="216000"/>
          </a:xfrm>
          <a:prstGeom prst="rect">
            <a:avLst/>
          </a:prstGeom>
          <a:solidFill>
            <a:srgbClr val="4D4D4D"/>
          </a:solidFill>
          <a:ln w="9525" algn="ctr">
            <a:solidFill>
              <a:srgbClr val="4D4D4D"/>
            </a:solidFill>
            <a:miter lim="800000"/>
            <a:headEnd type="none" w="lg" len="lg"/>
            <a:tailEnd type="none" w="lg" len="lg"/>
          </a:ln>
        </p:spPr>
        <p:txBody>
          <a:bodyPr wrap="none" lIns="72000" tIns="36000" rIns="72000" bIns="36000" anchor="ctr">
            <a:noAutofit/>
          </a:bodyPr>
          <a:lstStyle/>
          <a:p>
            <a:pPr algn="ctr"/>
            <a:r>
              <a:rPr lang="en-US" sz="1200" i="1" dirty="0" smtClean="0">
                <a:solidFill>
                  <a:srgbClr val="FFFFFF"/>
                </a:solidFill>
                <a:cs typeface="Arial" pitchFamily="34" charset="0"/>
              </a:rPr>
              <a:t>Example: 2 MSUs</a:t>
            </a:r>
            <a:r>
              <a:rPr lang="en-US" sz="1200" i="1" baseline="30000" dirty="0" smtClean="0">
                <a:solidFill>
                  <a:srgbClr val="FFFFFF"/>
                </a:solidFill>
                <a:cs typeface="Arial" pitchFamily="34" charset="0"/>
              </a:rPr>
              <a:t>2</a:t>
            </a:r>
            <a:r>
              <a:rPr lang="en-US" sz="1200" i="1" dirty="0" smtClean="0">
                <a:solidFill>
                  <a:srgbClr val="FFFFFF"/>
                </a:solidFill>
                <a:cs typeface="Arial" pitchFamily="34" charset="0"/>
              </a:rPr>
              <a:t> in Madagascar</a:t>
            </a:r>
          </a:p>
        </p:txBody>
      </p:sp>
      <p:pic>
        <p:nvPicPr>
          <p:cNvPr id="150" name="Picture 2"/>
          <p:cNvPicPr>
            <a:picLocks noChangeAspect="1" noChangeArrowheads="1"/>
          </p:cNvPicPr>
          <p:nvPr/>
        </p:nvPicPr>
        <p:blipFill>
          <a:blip r:embed="rId7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0808" y="1372823"/>
            <a:ext cx="581668" cy="622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1" name="Shape 264"/>
          <p:cNvCxnSpPr>
            <a:stCxn id="169" idx="0"/>
            <a:endCxn id="175" idx="0"/>
          </p:cNvCxnSpPr>
          <p:nvPr/>
        </p:nvCxnSpPr>
        <p:spPr>
          <a:xfrm rot="16200000" flipH="1" flipV="1">
            <a:off x="6923475" y="1361737"/>
            <a:ext cx="263826" cy="2198076"/>
          </a:xfrm>
          <a:prstGeom prst="bentConnector3">
            <a:avLst>
              <a:gd name="adj1" fmla="val -86648"/>
            </a:avLst>
          </a:prstGeom>
          <a:ln>
            <a:solidFill>
              <a:schemeClr val="bg2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54"/>
          <p:cNvGrpSpPr/>
          <p:nvPr/>
        </p:nvGrpSpPr>
        <p:grpSpPr>
          <a:xfrm>
            <a:off x="7912960" y="2328862"/>
            <a:ext cx="482933" cy="252000"/>
            <a:chOff x="7562850" y="2746375"/>
            <a:chExt cx="504000" cy="252000"/>
          </a:xfrm>
        </p:grpSpPr>
        <p:sp>
          <p:nvSpPr>
            <p:cNvPr id="158" name="clipart_drawncirclegreen"/>
            <p:cNvSpPr>
              <a:spLocks/>
            </p:cNvSpPr>
            <p:nvPr/>
          </p:nvSpPr>
          <p:spPr bwMode="gray">
            <a:xfrm>
              <a:off x="7562850" y="2746375"/>
              <a:ext cx="504000" cy="252000"/>
            </a:xfrm>
            <a:custGeom>
              <a:avLst/>
              <a:gdLst>
                <a:gd name="T0" fmla="*/ 2147483647 w 3884"/>
                <a:gd name="T1" fmla="*/ 2147483647 h 1600"/>
                <a:gd name="T2" fmla="*/ 2147483647 w 3884"/>
                <a:gd name="T3" fmla="*/ 2147483647 h 1600"/>
                <a:gd name="T4" fmla="*/ 2147483647 w 3884"/>
                <a:gd name="T5" fmla="*/ 2147483647 h 1600"/>
                <a:gd name="T6" fmla="*/ 2147483647 w 3884"/>
                <a:gd name="T7" fmla="*/ 2147483647 h 1600"/>
                <a:gd name="T8" fmla="*/ 2147483647 w 3884"/>
                <a:gd name="T9" fmla="*/ 2147483647 h 1600"/>
                <a:gd name="T10" fmla="*/ 2147483647 w 3884"/>
                <a:gd name="T11" fmla="*/ 2147483647 h 1600"/>
                <a:gd name="T12" fmla="*/ 0 w 3884"/>
                <a:gd name="T13" fmla="*/ 2147483647 h 1600"/>
                <a:gd name="T14" fmla="*/ 2147483647 w 3884"/>
                <a:gd name="T15" fmla="*/ 2147483647 h 1600"/>
                <a:gd name="T16" fmla="*/ 2147483647 w 3884"/>
                <a:gd name="T17" fmla="*/ 2147483647 h 1600"/>
                <a:gd name="T18" fmla="*/ 2147483647 w 3884"/>
                <a:gd name="T19" fmla="*/ 2147483647 h 1600"/>
                <a:gd name="T20" fmla="*/ 2147483647 w 3884"/>
                <a:gd name="T21" fmla="*/ 2147483647 h 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84"/>
                <a:gd name="T34" fmla="*/ 0 h 1600"/>
                <a:gd name="T35" fmla="*/ 3884 w 3884"/>
                <a:gd name="T36" fmla="*/ 1600 h 16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84" h="1600">
                  <a:moveTo>
                    <a:pt x="297" y="1346"/>
                  </a:moveTo>
                  <a:cubicBezTo>
                    <a:pt x="918" y="1523"/>
                    <a:pt x="1726" y="1533"/>
                    <a:pt x="2310" y="1448"/>
                  </a:cubicBezTo>
                  <a:cubicBezTo>
                    <a:pt x="3125" y="1334"/>
                    <a:pt x="3798" y="1192"/>
                    <a:pt x="3810" y="884"/>
                  </a:cubicBezTo>
                  <a:cubicBezTo>
                    <a:pt x="3822" y="576"/>
                    <a:pt x="3114" y="204"/>
                    <a:pt x="1945" y="137"/>
                  </a:cubicBezTo>
                  <a:cubicBezTo>
                    <a:pt x="645" y="63"/>
                    <a:pt x="74" y="564"/>
                    <a:pt x="74" y="724"/>
                  </a:cubicBezTo>
                  <a:cubicBezTo>
                    <a:pt x="74" y="884"/>
                    <a:pt x="394" y="1032"/>
                    <a:pt x="781" y="1072"/>
                  </a:cubicBezTo>
                  <a:cubicBezTo>
                    <a:pt x="280" y="1135"/>
                    <a:pt x="0" y="912"/>
                    <a:pt x="0" y="724"/>
                  </a:cubicBezTo>
                  <a:cubicBezTo>
                    <a:pt x="0" y="536"/>
                    <a:pt x="473" y="0"/>
                    <a:pt x="1951" y="68"/>
                  </a:cubicBezTo>
                  <a:cubicBezTo>
                    <a:pt x="2863" y="110"/>
                    <a:pt x="3884" y="433"/>
                    <a:pt x="3878" y="884"/>
                  </a:cubicBezTo>
                  <a:cubicBezTo>
                    <a:pt x="3872" y="1335"/>
                    <a:pt x="2873" y="1446"/>
                    <a:pt x="2276" y="1523"/>
                  </a:cubicBezTo>
                  <a:cubicBezTo>
                    <a:pt x="1679" y="1600"/>
                    <a:pt x="553" y="1580"/>
                    <a:pt x="297" y="1346"/>
                  </a:cubicBezTo>
                  <a:close/>
                </a:path>
              </a:pathLst>
            </a:custGeom>
            <a:solidFill>
              <a:srgbClr val="06C245"/>
            </a:solidFill>
            <a:ln w="9525">
              <a:solidFill>
                <a:srgbClr val="06C245"/>
              </a:solidFill>
              <a:round/>
              <a:headEnd/>
              <a:tailEnd/>
            </a:ln>
          </p:spPr>
          <p:txBody>
            <a:bodyPr tIns="91440" bIns="91440" anchor="ctr"/>
            <a:lstStyle/>
            <a:p>
              <a:pPr algn="ctr"/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7778850" y="2746375"/>
              <a:ext cx="72000" cy="72000"/>
            </a:xfrm>
            <a:prstGeom prst="rect">
              <a:avLst/>
            </a:prstGeom>
            <a:no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200" dirty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4" name="Group 55"/>
          <p:cNvGrpSpPr/>
          <p:nvPr/>
        </p:nvGrpSpPr>
        <p:grpSpPr>
          <a:xfrm>
            <a:off x="5714884" y="2592688"/>
            <a:ext cx="482933" cy="252000"/>
            <a:chOff x="5324475" y="3055937"/>
            <a:chExt cx="504000" cy="252000"/>
          </a:xfrm>
        </p:grpSpPr>
        <p:sp>
          <p:nvSpPr>
            <p:cNvPr id="173" name="clipart_drawncirclegreen"/>
            <p:cNvSpPr>
              <a:spLocks/>
            </p:cNvSpPr>
            <p:nvPr/>
          </p:nvSpPr>
          <p:spPr bwMode="gray">
            <a:xfrm>
              <a:off x="5324475" y="3055937"/>
              <a:ext cx="504000" cy="252000"/>
            </a:xfrm>
            <a:custGeom>
              <a:avLst/>
              <a:gdLst>
                <a:gd name="T0" fmla="*/ 2147483647 w 3884"/>
                <a:gd name="T1" fmla="*/ 2147483647 h 1600"/>
                <a:gd name="T2" fmla="*/ 2147483647 w 3884"/>
                <a:gd name="T3" fmla="*/ 2147483647 h 1600"/>
                <a:gd name="T4" fmla="*/ 2147483647 w 3884"/>
                <a:gd name="T5" fmla="*/ 2147483647 h 1600"/>
                <a:gd name="T6" fmla="*/ 2147483647 w 3884"/>
                <a:gd name="T7" fmla="*/ 2147483647 h 1600"/>
                <a:gd name="T8" fmla="*/ 2147483647 w 3884"/>
                <a:gd name="T9" fmla="*/ 2147483647 h 1600"/>
                <a:gd name="T10" fmla="*/ 2147483647 w 3884"/>
                <a:gd name="T11" fmla="*/ 2147483647 h 1600"/>
                <a:gd name="T12" fmla="*/ 0 w 3884"/>
                <a:gd name="T13" fmla="*/ 2147483647 h 1600"/>
                <a:gd name="T14" fmla="*/ 2147483647 w 3884"/>
                <a:gd name="T15" fmla="*/ 2147483647 h 1600"/>
                <a:gd name="T16" fmla="*/ 2147483647 w 3884"/>
                <a:gd name="T17" fmla="*/ 2147483647 h 1600"/>
                <a:gd name="T18" fmla="*/ 2147483647 w 3884"/>
                <a:gd name="T19" fmla="*/ 2147483647 h 1600"/>
                <a:gd name="T20" fmla="*/ 2147483647 w 3884"/>
                <a:gd name="T21" fmla="*/ 2147483647 h 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84"/>
                <a:gd name="T34" fmla="*/ 0 h 1600"/>
                <a:gd name="T35" fmla="*/ 3884 w 3884"/>
                <a:gd name="T36" fmla="*/ 1600 h 16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84" h="1600">
                  <a:moveTo>
                    <a:pt x="297" y="1346"/>
                  </a:moveTo>
                  <a:cubicBezTo>
                    <a:pt x="918" y="1523"/>
                    <a:pt x="1726" y="1533"/>
                    <a:pt x="2310" y="1448"/>
                  </a:cubicBezTo>
                  <a:cubicBezTo>
                    <a:pt x="3125" y="1334"/>
                    <a:pt x="3798" y="1192"/>
                    <a:pt x="3810" y="884"/>
                  </a:cubicBezTo>
                  <a:cubicBezTo>
                    <a:pt x="3822" y="576"/>
                    <a:pt x="3114" y="204"/>
                    <a:pt x="1945" y="137"/>
                  </a:cubicBezTo>
                  <a:cubicBezTo>
                    <a:pt x="645" y="63"/>
                    <a:pt x="74" y="564"/>
                    <a:pt x="74" y="724"/>
                  </a:cubicBezTo>
                  <a:cubicBezTo>
                    <a:pt x="74" y="884"/>
                    <a:pt x="394" y="1032"/>
                    <a:pt x="781" y="1072"/>
                  </a:cubicBezTo>
                  <a:cubicBezTo>
                    <a:pt x="280" y="1135"/>
                    <a:pt x="0" y="912"/>
                    <a:pt x="0" y="724"/>
                  </a:cubicBezTo>
                  <a:cubicBezTo>
                    <a:pt x="0" y="536"/>
                    <a:pt x="473" y="0"/>
                    <a:pt x="1951" y="68"/>
                  </a:cubicBezTo>
                  <a:cubicBezTo>
                    <a:pt x="2863" y="110"/>
                    <a:pt x="3884" y="433"/>
                    <a:pt x="3878" y="884"/>
                  </a:cubicBezTo>
                  <a:cubicBezTo>
                    <a:pt x="3872" y="1335"/>
                    <a:pt x="2873" y="1446"/>
                    <a:pt x="2276" y="1523"/>
                  </a:cubicBezTo>
                  <a:cubicBezTo>
                    <a:pt x="1679" y="1600"/>
                    <a:pt x="553" y="1580"/>
                    <a:pt x="297" y="1346"/>
                  </a:cubicBezTo>
                  <a:close/>
                </a:path>
              </a:pathLst>
            </a:custGeom>
            <a:solidFill>
              <a:srgbClr val="06C245"/>
            </a:solidFill>
            <a:ln w="9525">
              <a:solidFill>
                <a:srgbClr val="06C245"/>
              </a:solidFill>
              <a:round/>
              <a:headEnd/>
              <a:tailEnd/>
            </a:ln>
          </p:spPr>
          <p:txBody>
            <a:bodyPr tIns="91440" bIns="91440" anchor="ctr"/>
            <a:lstStyle/>
            <a:p>
              <a:pPr algn="ctr"/>
              <a:endParaRPr lang="en-US" sz="1200" b="1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540475" y="3055937"/>
              <a:ext cx="72000" cy="72000"/>
            </a:xfrm>
            <a:prstGeom prst="rect">
              <a:avLst/>
            </a:prstGeom>
            <a:no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200" dirty="0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cxnSp>
        <p:nvCxnSpPr>
          <p:cNvPr id="107" name="Straight Arrow Connector 106"/>
          <p:cNvCxnSpPr/>
          <p:nvPr/>
        </p:nvCxnSpPr>
        <p:spPr>
          <a:xfrm flipH="1">
            <a:off x="2266041" y="3067051"/>
            <a:ext cx="1848760" cy="971549"/>
          </a:xfrm>
          <a:prstGeom prst="straightConnector1">
            <a:avLst/>
          </a:prstGeom>
          <a:ln w="44450">
            <a:solidFill>
              <a:schemeClr val="tx2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/>
          <p:nvPr/>
        </p:nvSpPr>
        <p:spPr>
          <a:xfrm>
            <a:off x="3828354" y="3061335"/>
            <a:ext cx="377655" cy="441843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6338046" y="4219429"/>
            <a:ext cx="2388442" cy="407269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9999" rIns="0" bIns="89999" rtlCol="0" anchor="ctr" anchorCtr="0"/>
          <a:lstStyle/>
          <a:p>
            <a:pPr marL="0" lvl="1" indent="-174625" fontAlgn="base">
              <a:buClr>
                <a:srgbClr val="0088FF"/>
              </a:buClr>
              <a:buSzPct val="100000"/>
              <a:buFont typeface="Arial"/>
              <a:buChar char="•"/>
            </a:pP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Time savings: </a:t>
            </a: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~ 7days</a:t>
            </a:r>
          </a:p>
        </p:txBody>
      </p:sp>
      <p:sp>
        <p:nvSpPr>
          <p:cNvPr id="137" name="Rectangle 136"/>
          <p:cNvSpPr>
            <a:spLocks noChangeArrowheads="1"/>
          </p:cNvSpPr>
          <p:nvPr/>
        </p:nvSpPr>
        <p:spPr bwMode="gray">
          <a:xfrm>
            <a:off x="420566" y="6324601"/>
            <a:ext cx="8302869" cy="3286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en-US" sz="800" dirty="0" smtClean="0">
                <a:solidFill>
                  <a:srgbClr val="000000"/>
                </a:solidFill>
                <a:cs typeface="Arial" pitchFamily="34" charset="0"/>
              </a:rPr>
              <a:t>1. Lower procurement cost without pre-positioning as the purchase takes place later on when the emergency hit the country and prices are discounted to reflect present value.   2. Mobile Storage </a:t>
            </a:r>
            <a:r>
              <a:rPr lang="en-US" sz="800" dirty="0" smtClean="0">
                <a:solidFill>
                  <a:srgbClr val="000000"/>
                </a:solidFill>
                <a:cs typeface="Arial" pitchFamily="34" charset="0"/>
              </a:rPr>
              <a:t>Unit</a:t>
            </a:r>
          </a:p>
          <a:p>
            <a:pPr>
              <a:lnSpc>
                <a:spcPct val="90000"/>
              </a:lnSpc>
            </a:pPr>
            <a:endParaRPr lang="en-US" sz="8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68" name="Oval 267"/>
          <p:cNvSpPr/>
          <p:nvPr>
            <p:custDataLst>
              <p:tags r:id="rId66"/>
            </p:custDataLst>
          </p:nvPr>
        </p:nvSpPr>
        <p:spPr bwMode="gray">
          <a:xfrm>
            <a:off x="7494587" y="5275262"/>
            <a:ext cx="133350" cy="133350"/>
          </a:xfrm>
          <a:prstGeom prst="ellipse">
            <a:avLst/>
          </a:prstGeom>
          <a:solidFill>
            <a:schemeClr val="tx2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de-DE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9" name="Text Placeholder 55"/>
          <p:cNvSpPr>
            <a:spLocks noGrp="1"/>
          </p:cNvSpPr>
          <p:nvPr>
            <p:custDataLst>
              <p:tags r:id="rId67"/>
            </p:custDataLst>
          </p:nvPr>
        </p:nvSpPr>
        <p:spPr bwMode="gray">
          <a:xfrm>
            <a:off x="7702551" y="5272087"/>
            <a:ext cx="1095375" cy="3048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90CAC22F-FFE7-4893-BD30-138F6DA6D3BB}" type="datetime'Pr''e''-''po''s''''itioning&#10;''''i''n''t''l''. good''''s'''''''">
              <a:rPr lang="en-US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Pre-positioning
intl. goods</a:t>
            </a:fld>
            <a:endParaRPr lang="de-DE" sz="100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646767" y="2266680"/>
            <a:ext cx="155072" cy="93489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1" name="Straight Connector 100"/>
          <p:cNvCxnSpPr>
            <a:stCxn id="98" idx="0"/>
            <a:endCxn id="98" idx="2"/>
          </p:cNvCxnSpPr>
          <p:nvPr/>
        </p:nvCxnSpPr>
        <p:spPr>
          <a:xfrm>
            <a:off x="724303" y="2266680"/>
            <a:ext cx="0" cy="934898"/>
          </a:xfrm>
          <a:prstGeom prst="line">
            <a:avLst/>
          </a:prstGeom>
          <a:ln cmpd="sng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216"/>
          <p:cNvGrpSpPr/>
          <p:nvPr/>
        </p:nvGrpSpPr>
        <p:grpSpPr>
          <a:xfrm>
            <a:off x="667513" y="1998082"/>
            <a:ext cx="128651" cy="1164801"/>
            <a:chOff x="2633472" y="1152096"/>
            <a:chExt cx="554736" cy="5376720"/>
          </a:xfrm>
        </p:grpSpPr>
        <p:sp>
          <p:nvSpPr>
            <p:cNvPr id="104" name="Rectangle 103"/>
            <p:cNvSpPr/>
            <p:nvPr/>
          </p:nvSpPr>
          <p:spPr>
            <a:xfrm>
              <a:off x="2633472" y="1152096"/>
              <a:ext cx="554736" cy="5376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5" name="Straight Connector 104"/>
            <p:cNvCxnSpPr/>
            <p:nvPr/>
          </p:nvCxnSpPr>
          <p:spPr>
            <a:xfrm>
              <a:off x="2633472" y="1487424"/>
              <a:ext cx="554736" cy="65836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2633472" y="2145792"/>
              <a:ext cx="554736" cy="65836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2633472" y="2804160"/>
              <a:ext cx="554736" cy="65836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H="1">
              <a:off x="2633472" y="3462528"/>
              <a:ext cx="554736" cy="65836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H="1" flipV="1">
              <a:off x="2633472" y="4120896"/>
              <a:ext cx="554736" cy="65836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V="1">
              <a:off x="2633472" y="4779264"/>
              <a:ext cx="554736" cy="65836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2633472" y="5437632"/>
              <a:ext cx="554736" cy="65836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V="1">
              <a:off x="2633472" y="1152096"/>
              <a:ext cx="277368" cy="33532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H="1">
              <a:off x="2910840" y="6096000"/>
              <a:ext cx="277368" cy="432816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4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90" name="think-cell Slide" r:id="rId75" imgW="360" imgH="360" progId="TCLayout.ActiveDocument.1">
                  <p:embed/>
                </p:oleObj>
              </mc:Choice>
              <mc:Fallback>
                <p:oleObj name="think-cell Slide" r:id="rId75" imgW="360" imgH="360" progId="TCLayout.ActiveDocument.1">
                  <p:embed/>
                  <p:pic>
                    <p:nvPicPr>
                      <p:cNvPr id="0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4" y="1589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46538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srgbClr val="000000"/>
              </a:solidFill>
              <a:sym typeface="Verdana"/>
            </a:endParaRPr>
          </a:p>
        </p:txBody>
      </p:sp>
      <p:sp>
        <p:nvSpPr>
          <p:cNvPr id="288" name="Rectangle 287"/>
          <p:cNvSpPr/>
          <p:nvPr/>
        </p:nvSpPr>
        <p:spPr>
          <a:xfrm>
            <a:off x="1438275" y="1987550"/>
            <a:ext cx="5982709" cy="3636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10000"/>
                  <a:lumOff val="90000"/>
                </a:schemeClr>
              </a:gs>
              <a:gs pos="74000">
                <a:srgbClr val="8EC6A1"/>
              </a:gs>
            </a:gsLst>
            <a:lin ang="18900000" scaled="1"/>
            <a:tileRect/>
          </a:gra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89" name="Straight Connector 288"/>
          <p:cNvCxnSpPr/>
          <p:nvPr/>
        </p:nvCxnSpPr>
        <p:spPr>
          <a:xfrm flipV="1">
            <a:off x="1437187" y="1989137"/>
            <a:ext cx="0" cy="3648402"/>
          </a:xfrm>
          <a:prstGeom prst="line">
            <a:avLst/>
          </a:prstGeom>
          <a:ln w="1905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 flipH="1">
            <a:off x="703234" y="4810125"/>
            <a:ext cx="6717751" cy="0"/>
          </a:xfrm>
          <a:prstGeom prst="line">
            <a:avLst/>
          </a:prstGeom>
          <a:ln w="19050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Arrow Connector 290"/>
          <p:cNvCxnSpPr/>
          <p:nvPr/>
        </p:nvCxnSpPr>
        <p:spPr>
          <a:xfrm flipH="1">
            <a:off x="1814286" y="2933700"/>
            <a:ext cx="2300515" cy="0"/>
          </a:xfrm>
          <a:prstGeom prst="straightConnector1">
            <a:avLst/>
          </a:prstGeom>
          <a:ln w="44450">
            <a:solidFill>
              <a:srgbClr val="C41300"/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effectLst/>
        </p:spPr>
        <p:txBody>
          <a:bodyPr wrap="square"/>
          <a:lstStyle/>
          <a:p>
            <a:pPr lvl="0"/>
            <a:r>
              <a:rPr lang="en-US" dirty="0" smtClean="0">
                <a:solidFill>
                  <a:schemeClr val="bg1"/>
                </a:solidFill>
                <a:latin typeface="Arial"/>
              </a:rPr>
              <a:t>Infrastructure work</a:t>
            </a:r>
            <a:br>
              <a:rPr lang="en-US" dirty="0" smtClean="0">
                <a:solidFill>
                  <a:schemeClr val="bg1"/>
                </a:solidFill>
                <a:latin typeface="Arial"/>
              </a:rPr>
            </a:br>
            <a:r>
              <a:rPr lang="en-US" sz="1600" b="0" dirty="0" smtClean="0">
                <a:solidFill>
                  <a:schemeClr val="bg1"/>
                </a:solidFill>
                <a:latin typeface="Arial"/>
              </a:rPr>
              <a:t>Quantitative ROI—time and cost savings</a:t>
            </a:r>
            <a:endParaRPr lang="en-US" sz="1600" b="0" dirty="0">
              <a:solidFill>
                <a:schemeClr val="bg1"/>
              </a:solidFill>
              <a:latin typeface="Arial"/>
            </a:endParaRPr>
          </a:p>
        </p:txBody>
      </p:sp>
      <p:pic>
        <p:nvPicPr>
          <p:cNvPr id="135" name="Picture 10" descr="Comp image"/>
          <p:cNvPicPr>
            <a:picLocks noChangeAspect="1" noChangeArrowheads="1"/>
          </p:cNvPicPr>
          <p:nvPr/>
        </p:nvPicPr>
        <p:blipFill>
          <a:blip r:embed="rId7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741" b="8290"/>
          <a:stretch>
            <a:fillRect/>
          </a:stretch>
        </p:blipFill>
        <p:spPr bwMode="auto">
          <a:xfrm>
            <a:off x="8220808" y="1055171"/>
            <a:ext cx="609642" cy="541362"/>
          </a:xfrm>
          <a:prstGeom prst="rect">
            <a:avLst/>
          </a:prstGeom>
          <a:noFill/>
        </p:spPr>
      </p:pic>
      <p:cxnSp>
        <p:nvCxnSpPr>
          <p:cNvPr id="152" name="Straight Connector 151"/>
          <p:cNvCxnSpPr/>
          <p:nvPr>
            <p:custDataLst>
              <p:tags r:id="rId4"/>
            </p:custDataLst>
          </p:nvPr>
        </p:nvCxnSpPr>
        <p:spPr bwMode="gray">
          <a:xfrm flipV="1">
            <a:off x="3829050" y="5619750"/>
            <a:ext cx="0" cy="42862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>
            <p:custDataLst>
              <p:tags r:id="rId5"/>
            </p:custDataLst>
          </p:nvPr>
        </p:nvCxnSpPr>
        <p:spPr bwMode="gray">
          <a:xfrm flipV="1">
            <a:off x="5029200" y="5619750"/>
            <a:ext cx="0" cy="42862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>
            <p:custDataLst>
              <p:tags r:id="rId6"/>
            </p:custDataLst>
          </p:nvPr>
        </p:nvCxnSpPr>
        <p:spPr bwMode="gray">
          <a:xfrm flipV="1">
            <a:off x="1438275" y="5619750"/>
            <a:ext cx="0" cy="42862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>
            <p:custDataLst>
              <p:tags r:id="rId7"/>
            </p:custDataLst>
          </p:nvPr>
        </p:nvCxnSpPr>
        <p:spPr bwMode="gray">
          <a:xfrm flipV="1">
            <a:off x="2638425" y="5619750"/>
            <a:ext cx="0" cy="42862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>
            <p:custDataLst>
              <p:tags r:id="rId8"/>
            </p:custDataLst>
          </p:nvPr>
        </p:nvCxnSpPr>
        <p:spPr bwMode="gray">
          <a:xfrm>
            <a:off x="681037" y="5619750"/>
            <a:ext cx="42863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>
            <p:custDataLst>
              <p:tags r:id="rId9"/>
            </p:custDataLst>
          </p:nvPr>
        </p:nvCxnSpPr>
        <p:spPr bwMode="gray">
          <a:xfrm>
            <a:off x="681037" y="3200400"/>
            <a:ext cx="42863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10"/>
            </p:custDataLst>
          </p:nvPr>
        </p:nvCxnSpPr>
        <p:spPr bwMode="gray">
          <a:xfrm>
            <a:off x="681037" y="4000500"/>
            <a:ext cx="42863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>
            <p:custDataLst>
              <p:tags r:id="rId11"/>
            </p:custDataLst>
          </p:nvPr>
        </p:nvCxnSpPr>
        <p:spPr bwMode="gray">
          <a:xfrm>
            <a:off x="681037" y="1990725"/>
            <a:ext cx="42863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/>
          <p:cNvCxnSpPr/>
          <p:nvPr>
            <p:custDataLst>
              <p:tags r:id="rId12"/>
            </p:custDataLst>
          </p:nvPr>
        </p:nvCxnSpPr>
        <p:spPr bwMode="gray">
          <a:xfrm flipV="1">
            <a:off x="7419975" y="5619750"/>
            <a:ext cx="0" cy="42862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>
            <p:custDataLst>
              <p:tags r:id="rId13"/>
            </p:custDataLst>
          </p:nvPr>
        </p:nvCxnSpPr>
        <p:spPr bwMode="gray">
          <a:xfrm flipV="1">
            <a:off x="6219825" y="5619750"/>
            <a:ext cx="0" cy="42862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>
            <p:custDataLst>
              <p:tags r:id="rId14"/>
            </p:custDataLst>
          </p:nvPr>
        </p:nvCxnSpPr>
        <p:spPr bwMode="gray">
          <a:xfrm>
            <a:off x="681037" y="4810125"/>
            <a:ext cx="42863" cy="0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1" name="Object 170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609601" y="1866899"/>
          <a:ext cx="6915133" cy="3857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91" name="Chart" r:id="rId78" imgW="6915285" imgH="3857625" progId="MSGraph.Chart.8">
                  <p:embed followColorScheme="full"/>
                </p:oleObj>
              </mc:Choice>
              <mc:Fallback>
                <p:oleObj name="Chart" r:id="rId78" imgW="6915285" imgH="3857625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1" y="1866899"/>
                        <a:ext cx="6915133" cy="38577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" name="Text Placeholder 217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541337" y="4733925"/>
            <a:ext cx="80962" cy="1524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746D3703-43D7-43C4-848B-2863DF9F4CA9}" type="datetime'1'''''''''''''''''''''">
              <a:rPr lang="en-US" sz="1000" b="0" smtClean="0">
                <a:solidFill>
                  <a:srgbClr val="000000"/>
                </a:solidFill>
                <a:ea typeface="Verdana"/>
                <a:cs typeface="Verdana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000" b="0" dirty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  <p:sp>
        <p:nvSpPr>
          <p:cNvPr id="185" name="Text Placeholder 202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541337" y="3924300"/>
            <a:ext cx="80962" cy="1524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2C7F5A69-4789-47FB-A93F-B21CD414CD51}" type="datetime'''''''''''''''''''''''''2'''''''''''''''''''''''''''''''">
              <a:rPr lang="en-US" sz="1000" b="0" smtClean="0">
                <a:solidFill>
                  <a:srgbClr val="000000"/>
                </a:solidFill>
                <a:ea typeface="Verdana"/>
                <a:cs typeface="Verdana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000" b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  <p:sp>
        <p:nvSpPr>
          <p:cNvPr id="178" name="Text Placeholder 197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541337" y="5543550"/>
            <a:ext cx="80962" cy="1524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0BC963EA-F6B6-4CC6-B1D1-1CF0DFA7B53F}" type="datetime'''''''0'''''''''''''''''''''''''''''''''''''''''''''''''''''">
              <a:rPr lang="en-US" sz="1000" b="0" smtClean="0">
                <a:solidFill>
                  <a:srgbClr val="000000"/>
                </a:solidFill>
                <a:ea typeface="Verdana"/>
                <a:cs typeface="Verdana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en-US" sz="1000" b="0" dirty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  <p:sp>
        <p:nvSpPr>
          <p:cNvPr id="182" name="Text Placeholder 12"/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1398587" y="5737225"/>
            <a:ext cx="80962" cy="1524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99E6BA2-FCC3-42E8-8111-4F0AE6F66838}" type="datetime'''''''''''''''''''''''''0'">
              <a:rPr lang="en-US" sz="1000" b="0" smtClean="0">
                <a:solidFill>
                  <a:srgbClr val="000000"/>
                </a:solidFill>
                <a:ea typeface="Verdana"/>
                <a:cs typeface="Verdana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en-US" sz="1000" b="0" dirty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  <p:sp>
        <p:nvSpPr>
          <p:cNvPr id="179" name="Text Placeholder 154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7339012" y="5737225"/>
            <a:ext cx="161925" cy="1524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82AF2C63-BB0A-4643-821C-750A93E53F81}" type="datetime'''''''''5''''''''''''''''''''''''''''''''0'''''''''''''">
              <a:rPr lang="en-US" sz="1000" b="0" smtClean="0">
                <a:solidFill>
                  <a:srgbClr val="000000"/>
                </a:solidFill>
                <a:ea typeface="Verdana"/>
                <a:cs typeface="Verdana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sz="1000" b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  <p:sp>
        <p:nvSpPr>
          <p:cNvPr id="172" name="Text Placeholder 16"/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3748087" y="5737225"/>
            <a:ext cx="161925" cy="1524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DF0F47FD-11C8-44E4-9EAE-D37BB18B6751}" type="datetime'''''''''''''''''''''''''2''''''''''0'''''">
              <a:rPr lang="en-US" sz="1000" b="0" smtClean="0">
                <a:solidFill>
                  <a:srgbClr val="000000"/>
                </a:solidFill>
                <a:ea typeface="Verdana"/>
                <a:cs typeface="Verdana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000" b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  <p:sp>
        <p:nvSpPr>
          <p:cNvPr id="184" name="Text Placeholder 54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541337" y="3124200"/>
            <a:ext cx="80962" cy="1524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B9E563CA-2DED-4305-B5E8-8670FA099CDC}" type="datetime'''''3'''''''''''''''''''''''''''''''''''''''''''''">
              <a:rPr lang="en-US" sz="1000" b="0" smtClean="0">
                <a:solidFill>
                  <a:srgbClr val="000000"/>
                </a:solidFill>
                <a:ea typeface="Verdana"/>
                <a:cs typeface="Verdana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 sz="1000" b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  <p:sp>
        <p:nvSpPr>
          <p:cNvPr id="181" name="Text Placeholder 14"/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2557462" y="5737225"/>
            <a:ext cx="161925" cy="1524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891E038-2B09-4380-8861-92C220260D7C}" type="datetime'''''''''''''''''''''''''''''1''''''''''''''''0'''''">
              <a:rPr lang="en-US" sz="1000" b="0" smtClean="0">
                <a:solidFill>
                  <a:srgbClr val="000000"/>
                </a:solidFill>
                <a:ea typeface="Verdana"/>
                <a:cs typeface="Verdana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000" b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  <p:sp>
        <p:nvSpPr>
          <p:cNvPr id="183" name="Text Placeholder 221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460375" y="1914525"/>
            <a:ext cx="161925" cy="1524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en-US" sz="1000" b="0" dirty="0" smtClean="0">
                <a:solidFill>
                  <a:srgbClr val="000000"/>
                </a:solidFill>
                <a:ea typeface="Verdana"/>
                <a:cs typeface="Verdana"/>
                <a:sym typeface="Verdana"/>
              </a:rPr>
              <a:t>20</a:t>
            </a:r>
            <a:endParaRPr lang="en-US" sz="1000" b="0" dirty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  <p:sp>
        <p:nvSpPr>
          <p:cNvPr id="174" name="Text Placeholder 153"/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6138862" y="5737225"/>
            <a:ext cx="161925" cy="1524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012D492-267A-43A1-81C4-DCCF092EC429}" type="datetime'''''''''''4''''''''''''0'''''''''''''''''">
              <a:rPr lang="en-US" sz="1000" b="0" smtClean="0">
                <a:solidFill>
                  <a:srgbClr val="000000"/>
                </a:solidFill>
                <a:ea typeface="Verdana"/>
                <a:cs typeface="Verdana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000" b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  <p:sp>
        <p:nvSpPr>
          <p:cNvPr id="180" name="Text Placeholder 18"/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4948237" y="5737225"/>
            <a:ext cx="161925" cy="1524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C8591F21-604E-4C83-BDD1-5BAC4420104F}" type="datetime'''''''3''''''''''''''''''''''''''''''''''''''''0'''''''">
              <a:rPr lang="en-US" sz="1000" b="0" smtClean="0">
                <a:solidFill>
                  <a:srgbClr val="000000"/>
                </a:solidFill>
                <a:ea typeface="Verdana"/>
                <a:cs typeface="Verdana"/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000" b="0">
              <a:solidFill>
                <a:srgbClr val="000000"/>
              </a:solidFill>
              <a:ea typeface="Verdana"/>
              <a:cs typeface="Verdana"/>
              <a:sym typeface="Verdana"/>
            </a:endParaRPr>
          </a:p>
        </p:txBody>
      </p:sp>
      <p:sp useBgFill="1">
        <p:nvSpPr>
          <p:cNvPr id="187" name="Freeform 186"/>
          <p:cNvSpPr/>
          <p:nvPr>
            <p:custDataLst>
              <p:tags r:id="rId27"/>
            </p:custDataLst>
          </p:nvPr>
        </p:nvSpPr>
        <p:spPr bwMode="gray">
          <a:xfrm>
            <a:off x="649287" y="2832100"/>
            <a:ext cx="146051" cy="96838"/>
          </a:xfrm>
          <a:custGeom>
            <a:avLst/>
            <a:gdLst/>
            <a:ahLst/>
            <a:cxnLst/>
            <a:rect l="0" t="0" r="0" b="0"/>
            <a:pathLst>
              <a:path w="146051" h="96838">
                <a:moveTo>
                  <a:pt x="0" y="39687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7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err="1" smtClean="0">
              <a:solidFill>
                <a:srgbClr val="000000"/>
              </a:solidFill>
            </a:endParaRPr>
          </a:p>
        </p:txBody>
      </p:sp>
      <p:sp useBgFill="1">
        <p:nvSpPr>
          <p:cNvPr id="186" name="Freeform 185"/>
          <p:cNvSpPr/>
          <p:nvPr>
            <p:custDataLst>
              <p:tags r:id="rId28"/>
            </p:custDataLst>
          </p:nvPr>
        </p:nvSpPr>
        <p:spPr bwMode="gray">
          <a:xfrm>
            <a:off x="649287" y="3081337"/>
            <a:ext cx="146051" cy="96839"/>
          </a:xfrm>
          <a:custGeom>
            <a:avLst/>
            <a:gdLst/>
            <a:ahLst/>
            <a:cxnLst/>
            <a:rect l="0" t="0" r="0" b="0"/>
            <a:pathLst>
              <a:path w="146051" h="96839">
                <a:moveTo>
                  <a:pt x="0" y="39688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8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err="1" smtClean="0">
              <a:solidFill>
                <a:srgbClr val="000000"/>
              </a:solidFill>
            </a:endParaRPr>
          </a:p>
        </p:txBody>
      </p:sp>
      <p:sp useBgFill="1">
        <p:nvSpPr>
          <p:cNvPr id="188" name="Freeform 187"/>
          <p:cNvSpPr/>
          <p:nvPr>
            <p:custDataLst>
              <p:tags r:id="rId29"/>
            </p:custDataLst>
          </p:nvPr>
        </p:nvSpPr>
        <p:spPr bwMode="gray">
          <a:xfrm>
            <a:off x="649287" y="2701925"/>
            <a:ext cx="146051" cy="96838"/>
          </a:xfrm>
          <a:custGeom>
            <a:avLst/>
            <a:gdLst/>
            <a:ahLst/>
            <a:cxnLst/>
            <a:rect l="0" t="0" r="0" b="0"/>
            <a:pathLst>
              <a:path w="146051" h="96838">
                <a:moveTo>
                  <a:pt x="0" y="39687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7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err="1" smtClean="0">
              <a:solidFill>
                <a:srgbClr val="000000"/>
              </a:solidFill>
            </a:endParaRPr>
          </a:p>
        </p:txBody>
      </p:sp>
      <p:sp useBgFill="1">
        <p:nvSpPr>
          <p:cNvPr id="189" name="Freeform 188"/>
          <p:cNvSpPr/>
          <p:nvPr>
            <p:custDataLst>
              <p:tags r:id="rId30"/>
            </p:custDataLst>
          </p:nvPr>
        </p:nvSpPr>
        <p:spPr bwMode="gray">
          <a:xfrm>
            <a:off x="649287" y="2474912"/>
            <a:ext cx="146051" cy="96839"/>
          </a:xfrm>
          <a:custGeom>
            <a:avLst/>
            <a:gdLst/>
            <a:ahLst/>
            <a:cxnLst/>
            <a:rect l="0" t="0" r="0" b="0"/>
            <a:pathLst>
              <a:path w="146051" h="96839">
                <a:moveTo>
                  <a:pt x="0" y="39688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8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err="1" smtClean="0">
              <a:solidFill>
                <a:srgbClr val="000000"/>
              </a:solidFill>
            </a:endParaRPr>
          </a:p>
        </p:txBody>
      </p:sp>
      <p:sp useBgFill="1">
        <p:nvSpPr>
          <p:cNvPr id="190" name="Freeform 189"/>
          <p:cNvSpPr/>
          <p:nvPr>
            <p:custDataLst>
              <p:tags r:id="rId31"/>
            </p:custDataLst>
          </p:nvPr>
        </p:nvSpPr>
        <p:spPr bwMode="gray">
          <a:xfrm>
            <a:off x="649287" y="2247900"/>
            <a:ext cx="146051" cy="96838"/>
          </a:xfrm>
          <a:custGeom>
            <a:avLst/>
            <a:gdLst/>
            <a:ahLst/>
            <a:cxnLst/>
            <a:rect l="0" t="0" r="0" b="0"/>
            <a:pathLst>
              <a:path w="146051" h="96838">
                <a:moveTo>
                  <a:pt x="0" y="39687"/>
                </a:moveTo>
                <a:lnTo>
                  <a:pt x="146050" y="0"/>
                </a:lnTo>
                <a:lnTo>
                  <a:pt x="146050" y="57150"/>
                </a:lnTo>
                <a:lnTo>
                  <a:pt x="0" y="96837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err="1" smtClean="0">
              <a:solidFill>
                <a:srgbClr val="000000"/>
              </a:solidFill>
            </a:endParaRPr>
          </a:p>
        </p:txBody>
      </p:sp>
      <p:sp>
        <p:nvSpPr>
          <p:cNvPr id="194" name="Freeform 193"/>
          <p:cNvSpPr/>
          <p:nvPr>
            <p:custDataLst>
              <p:tags r:id="rId32"/>
            </p:custDataLst>
          </p:nvPr>
        </p:nvSpPr>
        <p:spPr bwMode="gray">
          <a:xfrm>
            <a:off x="649287" y="2832100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2" name="Freeform 191"/>
          <p:cNvSpPr/>
          <p:nvPr>
            <p:custDataLst>
              <p:tags r:id="rId33"/>
            </p:custDataLst>
          </p:nvPr>
        </p:nvSpPr>
        <p:spPr bwMode="gray">
          <a:xfrm>
            <a:off x="649287" y="2889250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1" name="Freeform 190"/>
          <p:cNvSpPr/>
          <p:nvPr>
            <p:custDataLst>
              <p:tags r:id="rId34"/>
            </p:custDataLst>
          </p:nvPr>
        </p:nvSpPr>
        <p:spPr bwMode="gray">
          <a:xfrm>
            <a:off x="649287" y="3138487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3" name="Freeform 192"/>
          <p:cNvSpPr/>
          <p:nvPr>
            <p:custDataLst>
              <p:tags r:id="rId35"/>
            </p:custDataLst>
          </p:nvPr>
        </p:nvSpPr>
        <p:spPr bwMode="gray">
          <a:xfrm>
            <a:off x="649287" y="3081337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00" name="Freeform 199"/>
          <p:cNvSpPr/>
          <p:nvPr>
            <p:custDataLst>
              <p:tags r:id="rId36"/>
            </p:custDataLst>
          </p:nvPr>
        </p:nvSpPr>
        <p:spPr bwMode="gray">
          <a:xfrm>
            <a:off x="649287" y="2247900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9" name="Freeform 198"/>
          <p:cNvSpPr/>
          <p:nvPr>
            <p:custDataLst>
              <p:tags r:id="rId37"/>
            </p:custDataLst>
          </p:nvPr>
        </p:nvSpPr>
        <p:spPr bwMode="gray">
          <a:xfrm>
            <a:off x="649287" y="2305050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6" name="Freeform 195"/>
          <p:cNvSpPr/>
          <p:nvPr>
            <p:custDataLst>
              <p:tags r:id="rId38"/>
            </p:custDataLst>
          </p:nvPr>
        </p:nvSpPr>
        <p:spPr bwMode="gray">
          <a:xfrm>
            <a:off x="649287" y="2701925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5" name="Freeform 194"/>
          <p:cNvSpPr/>
          <p:nvPr>
            <p:custDataLst>
              <p:tags r:id="rId39"/>
            </p:custDataLst>
          </p:nvPr>
        </p:nvSpPr>
        <p:spPr bwMode="gray">
          <a:xfrm>
            <a:off x="649287" y="2759075"/>
            <a:ext cx="146051" cy="39688"/>
          </a:xfrm>
          <a:custGeom>
            <a:avLst/>
            <a:gdLst/>
            <a:ahLst/>
            <a:cxnLst/>
            <a:rect l="0" t="0" r="0" b="0"/>
            <a:pathLst>
              <a:path w="146051" h="39688">
                <a:moveTo>
                  <a:pt x="0" y="39687"/>
                </a:moveTo>
                <a:lnTo>
                  <a:pt x="146050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8" name="Freeform 197"/>
          <p:cNvSpPr/>
          <p:nvPr>
            <p:custDataLst>
              <p:tags r:id="rId40"/>
            </p:custDataLst>
          </p:nvPr>
        </p:nvSpPr>
        <p:spPr bwMode="gray">
          <a:xfrm>
            <a:off x="649287" y="2474912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97" name="Freeform 196"/>
          <p:cNvSpPr/>
          <p:nvPr>
            <p:custDataLst>
              <p:tags r:id="rId41"/>
            </p:custDataLst>
          </p:nvPr>
        </p:nvSpPr>
        <p:spPr bwMode="gray">
          <a:xfrm>
            <a:off x="649287" y="2532062"/>
            <a:ext cx="146051" cy="39689"/>
          </a:xfrm>
          <a:custGeom>
            <a:avLst/>
            <a:gdLst/>
            <a:ahLst/>
            <a:cxnLst/>
            <a:rect l="0" t="0" r="0" b="0"/>
            <a:pathLst>
              <a:path w="146051" h="39689">
                <a:moveTo>
                  <a:pt x="0" y="39688"/>
                </a:moveTo>
                <a:lnTo>
                  <a:pt x="146050" y="0"/>
                </a:lnTo>
              </a:path>
            </a:pathLst>
          </a:custGeom>
          <a:ln w="9525">
            <a:solidFill>
              <a:srgbClr val="808080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202" name="Text Placeholder 5"/>
          <p:cNvSpPr>
            <a:spLocks noGrp="1"/>
          </p:cNvSpPr>
          <p:nvPr>
            <p:custDataLst>
              <p:tags r:id="rId42"/>
            </p:custDataLst>
          </p:nvPr>
        </p:nvSpPr>
        <p:spPr bwMode="gray">
          <a:xfrm>
            <a:off x="5702300" y="5991225"/>
            <a:ext cx="1798637" cy="182562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8C987931-E418-40B1-9C68-AB49119FD825}" type="datetime'''Ti''m''e di''f''''''''fe''''rentia''l ''''''(d''ays'''')'''">
              <a:rPr lang="en-US" sz="1200" b="0" smtClean="0">
                <a:solidFill>
                  <a:srgbClr val="000000"/>
                </a:solidFill>
                <a:ea typeface="Verdana"/>
                <a:cs typeface="Verdana"/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Time differential (days)</a:t>
            </a:fld>
            <a:endParaRPr lang="en-US" sz="1200" b="0" dirty="0">
              <a:solidFill>
                <a:srgbClr val="000000"/>
              </a:solidFill>
              <a:ea typeface="Verdana"/>
              <a:cs typeface="Verdana"/>
              <a:sym typeface="+mn-lt"/>
            </a:endParaRPr>
          </a:p>
        </p:txBody>
      </p:sp>
      <p:sp>
        <p:nvSpPr>
          <p:cNvPr id="201" name="Text Placeholder 151"/>
          <p:cNvSpPr>
            <a:spLocks noGrp="1"/>
          </p:cNvSpPr>
          <p:nvPr>
            <p:custDataLst>
              <p:tags r:id="rId43"/>
            </p:custDataLst>
          </p:nvPr>
        </p:nvSpPr>
        <p:spPr bwMode="gray">
          <a:xfrm>
            <a:off x="460375" y="1630362"/>
            <a:ext cx="290512" cy="182562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3B87B5F3-446D-4BC3-8054-76631EE6D881}" type="datetime'''''''''''''''''''''''''''''''''R''O''''''''''''''''I'''''">
              <a:rPr lang="en-US" sz="1200" b="0" smtClean="0">
                <a:solidFill>
                  <a:srgbClr val="000000"/>
                </a:solidFill>
                <a:ea typeface="Verdana"/>
                <a:cs typeface="Verdana"/>
              </a:rPr>
              <a:pPr>
                <a:spcBef>
                  <a:spcPct val="0"/>
                </a:spcBef>
                <a:spcAft>
                  <a:spcPct val="0"/>
                </a:spcAft>
              </a:pPr>
              <a:t>ROI</a:t>
            </a:fld>
            <a:endParaRPr lang="en-US" sz="1200" b="0" dirty="0">
              <a:solidFill>
                <a:srgbClr val="000000"/>
              </a:solidFill>
              <a:ea typeface="Verdana"/>
              <a:cs typeface="Verdana"/>
              <a:sym typeface="+mn-lt"/>
            </a:endParaRPr>
          </a:p>
        </p:txBody>
      </p:sp>
      <p:sp>
        <p:nvSpPr>
          <p:cNvPr id="204" name="Oval 203"/>
          <p:cNvSpPr/>
          <p:nvPr>
            <p:custDataLst>
              <p:tags r:id="rId44"/>
            </p:custDataLst>
          </p:nvPr>
        </p:nvSpPr>
        <p:spPr bwMode="gray">
          <a:xfrm>
            <a:off x="7494587" y="4716462"/>
            <a:ext cx="133350" cy="133350"/>
          </a:xfrm>
          <a:prstGeom prst="ellipse">
            <a:avLst/>
          </a:prstGeom>
          <a:solidFill>
            <a:schemeClr val="tx2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de-DE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3" name="Oval 202"/>
          <p:cNvSpPr/>
          <p:nvPr>
            <p:custDataLst>
              <p:tags r:id="rId45"/>
            </p:custDataLst>
          </p:nvPr>
        </p:nvSpPr>
        <p:spPr bwMode="gray">
          <a:xfrm>
            <a:off x="7494587" y="5072062"/>
            <a:ext cx="133350" cy="133350"/>
          </a:xfrm>
          <a:prstGeom prst="ellipse">
            <a:avLst/>
          </a:prstGeom>
          <a:solidFill>
            <a:srgbClr val="7716B2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err="1" smtClean="0">
              <a:solidFill>
                <a:srgbClr val="000000"/>
              </a:solidFill>
            </a:endParaRPr>
          </a:p>
        </p:txBody>
      </p:sp>
      <p:sp>
        <p:nvSpPr>
          <p:cNvPr id="208" name="Oval 207"/>
          <p:cNvSpPr/>
          <p:nvPr>
            <p:custDataLst>
              <p:tags r:id="rId46"/>
            </p:custDataLst>
          </p:nvPr>
        </p:nvSpPr>
        <p:spPr bwMode="gray">
          <a:xfrm>
            <a:off x="7494587" y="5427662"/>
            <a:ext cx="133350" cy="133350"/>
          </a:xfrm>
          <a:prstGeom prst="ellipse">
            <a:avLst/>
          </a:prstGeom>
          <a:solidFill>
            <a:srgbClr val="CC071E"/>
          </a:solidFill>
          <a:ln w="9525">
            <a:solidFill>
              <a:srgbClr val="80808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de-DE" sz="1400" dirty="0" err="1" smtClean="0">
              <a:solidFill>
                <a:srgbClr val="000000"/>
              </a:solidFill>
            </a:endParaRPr>
          </a:p>
        </p:txBody>
      </p:sp>
      <p:sp>
        <p:nvSpPr>
          <p:cNvPr id="207" name="Text Placeholder 3"/>
          <p:cNvSpPr>
            <a:spLocks noGrp="1"/>
          </p:cNvSpPr>
          <p:nvPr>
            <p:custDataLst>
              <p:tags r:id="rId47"/>
            </p:custDataLst>
          </p:nvPr>
        </p:nvSpPr>
        <p:spPr bwMode="gray">
          <a:xfrm>
            <a:off x="7702550" y="5424487"/>
            <a:ext cx="1154112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1A730AC9-424D-4009-956C-9011DAD1F30E}" type="datetime'Inf''rast''''''''r''''uc''t''''ure'''''' w''''''o''''rk'''''''">
              <a:rPr lang="en-US" sz="1000" smtClean="0">
                <a:solidFill>
                  <a:srgbClr val="000000"/>
                </a:solidFill>
                <a:latin typeface="Arial"/>
                <a:sym typeface="Arial"/>
              </a:rPr>
              <a:pPr>
                <a:spcBef>
                  <a:spcPct val="0"/>
                </a:spcBef>
                <a:spcAft>
                  <a:spcPct val="0"/>
                </a:spcAft>
              </a:pPr>
              <a:t>Infrastructure work</a:t>
            </a:fld>
            <a:endParaRPr lang="de-DE" sz="100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05" name="Text Placeholder 4"/>
          <p:cNvSpPr>
            <a:spLocks noGrp="1"/>
          </p:cNvSpPr>
          <p:nvPr>
            <p:custDataLst>
              <p:tags r:id="rId48"/>
            </p:custDataLst>
          </p:nvPr>
        </p:nvSpPr>
        <p:spPr bwMode="gray">
          <a:xfrm>
            <a:off x="7702550" y="5068887"/>
            <a:ext cx="842962" cy="3048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000" b="0" dirty="0" smtClean="0">
                <a:solidFill>
                  <a:srgbClr val="000000"/>
                </a:solidFill>
                <a:latin typeface="Arial"/>
                <a:sym typeface="Arial"/>
              </a:rPr>
              <a:t>Pre-positioning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000" b="0" dirty="0" smtClean="0">
                <a:solidFill>
                  <a:srgbClr val="000000"/>
                </a:solidFill>
                <a:latin typeface="Arial"/>
                <a:sym typeface="Arial"/>
              </a:rPr>
              <a:t>local goods</a:t>
            </a:r>
            <a:endParaRPr lang="de-DE" sz="1000" b="0" dirty="0" smtClean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06" name="Text Placeholder 55"/>
          <p:cNvSpPr>
            <a:spLocks noGrp="1"/>
          </p:cNvSpPr>
          <p:nvPr>
            <p:custDataLst>
              <p:tags r:id="rId49"/>
            </p:custDataLst>
          </p:nvPr>
        </p:nvSpPr>
        <p:spPr bwMode="gray">
          <a:xfrm>
            <a:off x="7702550" y="4713287"/>
            <a:ext cx="962025" cy="3048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90CAC22F-FFE7-4893-BD30-138F6DA6D3BB}" type="datetime'Pr''e''-''po''s''''itioning&#10;''''i''n''t''l''. good''''s'''''''">
              <a:rPr lang="en-US" sz="1000" b="0" smtClean="0">
                <a:solidFill>
                  <a:srgbClr val="000000"/>
                </a:solidFill>
              </a:rPr>
              <a:pPr>
                <a:spcBef>
                  <a:spcPct val="0"/>
                </a:spcBef>
                <a:spcAft>
                  <a:spcPct val="0"/>
                </a:spcAft>
              </a:pPr>
              <a:t>Pre-positioning
intl. goods</a:t>
            </a:fld>
            <a:endParaRPr lang="de-DE" sz="1000" b="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3805382" y="1404937"/>
            <a:ext cx="4997460" cy="3384000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4" name="Straight Connector 213"/>
          <p:cNvCxnSpPr/>
          <p:nvPr>
            <p:custDataLst>
              <p:tags r:id="rId50"/>
            </p:custDataLst>
          </p:nvPr>
        </p:nvCxnSpPr>
        <p:spPr bwMode="gray">
          <a:xfrm>
            <a:off x="7162800" y="2743200"/>
            <a:ext cx="209550" cy="0"/>
          </a:xfrm>
          <a:prstGeom prst="line">
            <a:avLst/>
          </a:prstGeom>
          <a:ln w="3175">
            <a:solidFill>
              <a:srgbClr val="808080"/>
            </a:solidFill>
            <a:prstDash val="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>
            <p:custDataLst>
              <p:tags r:id="rId51"/>
            </p:custDataLst>
          </p:nvPr>
        </p:nvCxnSpPr>
        <p:spPr bwMode="gray">
          <a:xfrm>
            <a:off x="7724775" y="2552700"/>
            <a:ext cx="209550" cy="0"/>
          </a:xfrm>
          <a:prstGeom prst="line">
            <a:avLst/>
          </a:prstGeom>
          <a:ln w="3175">
            <a:solidFill>
              <a:srgbClr val="808080"/>
            </a:solidFill>
            <a:prstDash val="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5" name="Object 214"/>
          <p:cNvGraphicFramePr>
            <a:graphicFrameLocks noChangeAspect="1"/>
          </p:cNvGraphicFramePr>
          <p:nvPr>
            <p:custDataLst>
              <p:tags r:id="rId52"/>
            </p:custDataLst>
          </p:nvPr>
        </p:nvGraphicFramePr>
        <p:xfrm>
          <a:off x="6591300" y="2209800"/>
          <a:ext cx="1895523" cy="1238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92" name="Chart" r:id="rId80" imgW="1895543" imgH="1238160" progId="MSGraph.Chart.8">
                  <p:embed followColorScheme="full"/>
                </p:oleObj>
              </mc:Choice>
              <mc:Fallback>
                <p:oleObj name="Chart" r:id="rId80" imgW="1895543" imgH="1238160" progId="MSGraph.Chart.8">
                  <p:embed followColorScheme="full"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1300" y="2209800"/>
                        <a:ext cx="1895523" cy="12382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" name="Text Placeholder 6"/>
          <p:cNvSpPr>
            <a:spLocks noGrp="1"/>
          </p:cNvSpPr>
          <p:nvPr>
            <p:custDataLst>
              <p:tags r:id="rId53"/>
            </p:custDataLst>
          </p:nvPr>
        </p:nvSpPr>
        <p:spPr bwMode="gray">
          <a:xfrm>
            <a:off x="6662737" y="3422650"/>
            <a:ext cx="658812" cy="457200"/>
          </a:xfrm>
          <a:prstGeom prst="rect">
            <a:avLst/>
          </a:prstGeom>
          <a:noFill/>
          <a:effectLst/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2487A5A-6F85-439F-AA12-2D29405075EF}" type="datetime'''H''''''elic''op''ter'' rain''y'''' ''s''eas''''''o''''''''n'">
              <a:rPr lang="en-US" sz="1000" b="0" smtClean="0">
                <a:solidFill>
                  <a:srgbClr val="000000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Helicopter rainy season</a:t>
            </a:fld>
            <a:endParaRPr lang="en-US" sz="1000" b="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49" name="Text Placeholder 7"/>
          <p:cNvSpPr>
            <a:spLocks noGrp="1"/>
          </p:cNvSpPr>
          <p:nvPr>
            <p:custDataLst>
              <p:tags r:id="rId54"/>
            </p:custDataLst>
          </p:nvPr>
        </p:nvSpPr>
        <p:spPr bwMode="gray">
          <a:xfrm>
            <a:off x="7299325" y="3422650"/>
            <a:ext cx="498475" cy="457200"/>
          </a:xfrm>
          <a:prstGeom prst="rect">
            <a:avLst/>
          </a:prstGeom>
          <a:noFill/>
          <a:effectLst/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5927A56B-13FB-489C-AFA4-A5473D4B00D5}" type="datetime'''''''''''Le''t ''4''''''''''1''0 ''d''r''y'' ''''seas''on'">
              <a:rPr lang="en-US" sz="1000" b="0" smtClean="0">
                <a:solidFill>
                  <a:srgbClr val="000000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Let 410 dry season</a:t>
            </a:fld>
            <a:endParaRPr lang="en-US" sz="1000" b="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51" name="Text Placeholder 12"/>
          <p:cNvSpPr>
            <a:spLocks noGrp="1"/>
          </p:cNvSpPr>
          <p:nvPr>
            <p:custDataLst>
              <p:tags r:id="rId55"/>
            </p:custDataLst>
          </p:nvPr>
        </p:nvSpPr>
        <p:spPr bwMode="gray">
          <a:xfrm>
            <a:off x="6781800" y="2565400"/>
            <a:ext cx="420687" cy="152400"/>
          </a:xfrm>
          <a:prstGeom prst="rect">
            <a:avLst/>
          </a:prstGeom>
          <a:noFill/>
          <a:effectLst/>
        </p:spPr>
        <p:txBody>
          <a:bodyPr wrap="none" lIns="25400" tIns="0" rIns="25400" bIns="0" numCol="1" spc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BC5920C-62F8-4F25-8916-F4054634C2B5}" type="datetime'''''''''1'''''',''''''''''''''7''''''''''''''3''6'''''">
              <a:rPr lang="en-US" sz="1000" b="0" smtClean="0">
                <a:solidFill>
                  <a:srgbClr val="000000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1,736</a:t>
            </a:fld>
            <a:endParaRPr lang="en-US" sz="1000" b="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16" name="Text Placeholder 8"/>
          <p:cNvSpPr>
            <a:spLocks noGrp="1"/>
          </p:cNvSpPr>
          <p:nvPr>
            <p:custDataLst>
              <p:tags r:id="rId56"/>
            </p:custDataLst>
          </p:nvPr>
        </p:nvSpPr>
        <p:spPr bwMode="gray">
          <a:xfrm>
            <a:off x="7940675" y="3422650"/>
            <a:ext cx="330200" cy="152400"/>
          </a:xfrm>
          <a:prstGeom prst="rect">
            <a:avLst/>
          </a:prstGeom>
          <a:noFill/>
          <a:effectLst/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FC26D154-B6F4-4DF1-A7AF-D5E0C626C6A2}" type="datetime'''T''''o''t''''''''''''''''''a''''l'''''''">
              <a:rPr lang="en-US" sz="1000" b="0" smtClean="0">
                <a:solidFill>
                  <a:srgbClr val="000000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Total</a:t>
            </a:fld>
            <a:endParaRPr lang="en-US" sz="1000" b="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17" name="Text Placeholder 5"/>
          <p:cNvSpPr>
            <a:spLocks noGrp="1"/>
          </p:cNvSpPr>
          <p:nvPr>
            <p:custDataLst>
              <p:tags r:id="rId57"/>
            </p:custDataLst>
          </p:nvPr>
        </p:nvSpPr>
        <p:spPr bwMode="gray">
          <a:xfrm>
            <a:off x="7896225" y="2374900"/>
            <a:ext cx="420687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281B2CAA-CD5F-4D56-98CF-3FCD21AA3852}" type="datetime'''''''''2'''''''',''''''''''''3''4''''''''''''''0'">
              <a:rPr lang="en-US" sz="1000" b="0" smtClean="0">
                <a:solidFill>
                  <a:srgbClr val="000000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2,340</a:t>
            </a:fld>
            <a:endParaRPr lang="en-US" sz="1000" b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cxnSp>
        <p:nvCxnSpPr>
          <p:cNvPr id="252" name="Straight Connector 251"/>
          <p:cNvCxnSpPr/>
          <p:nvPr>
            <p:custDataLst>
              <p:tags r:id="rId58"/>
            </p:custDataLst>
          </p:nvPr>
        </p:nvCxnSpPr>
        <p:spPr bwMode="gray">
          <a:xfrm>
            <a:off x="5572125" y="2790825"/>
            <a:ext cx="200025" cy="0"/>
          </a:xfrm>
          <a:prstGeom prst="line">
            <a:avLst/>
          </a:prstGeom>
          <a:ln w="3175">
            <a:solidFill>
              <a:srgbClr val="808080"/>
            </a:solidFill>
            <a:prstDash val="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>
            <p:custDataLst>
              <p:tags r:id="rId59"/>
            </p:custDataLst>
          </p:nvPr>
        </p:nvCxnSpPr>
        <p:spPr bwMode="gray">
          <a:xfrm>
            <a:off x="5038725" y="2819400"/>
            <a:ext cx="200025" cy="0"/>
          </a:xfrm>
          <a:prstGeom prst="line">
            <a:avLst/>
          </a:prstGeom>
          <a:ln w="3175">
            <a:solidFill>
              <a:srgbClr val="808080"/>
            </a:solidFill>
            <a:prstDash val="dash"/>
            <a:headEnd type="none"/>
            <a:tailEnd type="non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4" name="Object 253"/>
          <p:cNvGraphicFramePr>
            <a:graphicFrameLocks noChangeAspect="1"/>
          </p:cNvGraphicFramePr>
          <p:nvPr>
            <p:custDataLst>
              <p:tags r:id="rId60"/>
            </p:custDataLst>
          </p:nvPr>
        </p:nvGraphicFramePr>
        <p:xfrm>
          <a:off x="4457700" y="2324100"/>
          <a:ext cx="1847979" cy="111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93" name="Chart" r:id="rId82" imgW="1847985" imgH="1114425" progId="MSGraph.Chart.8">
                  <p:embed followColorScheme="full"/>
                </p:oleObj>
              </mc:Choice>
              <mc:Fallback>
                <p:oleObj name="Chart" r:id="rId82" imgW="1847985" imgH="1114425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2324100"/>
                        <a:ext cx="1847979" cy="11145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0" name="Text Placeholder 13"/>
          <p:cNvSpPr>
            <a:spLocks noGrp="1"/>
          </p:cNvSpPr>
          <p:nvPr>
            <p:custDataLst>
              <p:tags r:id="rId61"/>
            </p:custDataLst>
          </p:nvPr>
        </p:nvSpPr>
        <p:spPr bwMode="gray">
          <a:xfrm>
            <a:off x="4138612" y="2543175"/>
            <a:ext cx="369887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43263D7A-01A0-4D4F-9B80-BA9457F9E0DE}" type="datetime'2'''''''''''''''''''''',''''''''''000'">
              <a:rPr lang="en-US" sz="1000" b="0" smtClean="0">
                <a:solidFill>
                  <a:srgbClr val="000000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2,000</a:t>
            </a:fld>
            <a:endParaRPr lang="en-US" sz="1000" b="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57" name="Text Placeholder 9"/>
          <p:cNvSpPr>
            <a:spLocks noGrp="1"/>
          </p:cNvSpPr>
          <p:nvPr>
            <p:custDataLst>
              <p:tags r:id="rId62"/>
            </p:custDataLst>
          </p:nvPr>
        </p:nvSpPr>
        <p:spPr bwMode="gray">
          <a:xfrm>
            <a:off x="4138612" y="2876550"/>
            <a:ext cx="369887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9C66AD08-07E4-4B7D-BFA0-CCB879957B42}" type="datetime'''''''''''''''''''''1'''''''''''''''''',''000'''''''''''''''''">
              <a:rPr lang="en-US" sz="1000" b="0" smtClean="0">
                <a:solidFill>
                  <a:srgbClr val="000000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1,000</a:t>
            </a:fld>
            <a:endParaRPr lang="en-US" sz="1000" b="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55" name="Text Placeholder 8"/>
          <p:cNvSpPr>
            <a:spLocks noGrp="1"/>
          </p:cNvSpPr>
          <p:nvPr>
            <p:custDataLst>
              <p:tags r:id="rId63"/>
            </p:custDataLst>
          </p:nvPr>
        </p:nvSpPr>
        <p:spPr bwMode="gray">
          <a:xfrm>
            <a:off x="4265612" y="3048000"/>
            <a:ext cx="242887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DD992A7C-CE54-499B-9FE0-136C4E100368}" type="datetime'''''5''0''''''''''''''''''''''0'''''''''''''''''''''''''''''">
              <a:rPr lang="en-US" sz="1000" b="0" smtClean="0">
                <a:solidFill>
                  <a:srgbClr val="000000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500</a:t>
            </a:fld>
            <a:endParaRPr lang="en-US" sz="1000" b="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62" name="Text Placeholder 7"/>
          <p:cNvSpPr>
            <a:spLocks noGrp="1"/>
          </p:cNvSpPr>
          <p:nvPr>
            <p:custDataLst>
              <p:tags r:id="rId64"/>
            </p:custDataLst>
          </p:nvPr>
        </p:nvSpPr>
        <p:spPr bwMode="gray">
          <a:xfrm>
            <a:off x="4427537" y="3219450"/>
            <a:ext cx="80962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D087C0BC-447E-47DD-B004-93F7BCF7080A}" type="datetime'''''''''''''''''''''''''''''''''''0'''''''''''''''''">
              <a:rPr lang="en-US" sz="1000" b="0" smtClean="0">
                <a:solidFill>
                  <a:srgbClr val="000000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en-US" sz="1000" b="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59" name="Text Placeholder 14"/>
          <p:cNvSpPr>
            <a:spLocks noGrp="1"/>
          </p:cNvSpPr>
          <p:nvPr>
            <p:custDataLst>
              <p:tags r:id="rId65"/>
            </p:custDataLst>
          </p:nvPr>
        </p:nvSpPr>
        <p:spPr bwMode="gray">
          <a:xfrm>
            <a:off x="4138612" y="2371725"/>
            <a:ext cx="369887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D3AC70F4-4F92-422A-8F4F-15153E29EB62}" type="datetime'''''''''''''2'',''''''''''''''''5''''''''0''''''''''''0'''">
              <a:rPr lang="en-US" sz="1000" b="0" smtClean="0">
                <a:solidFill>
                  <a:srgbClr val="000000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2,500</a:t>
            </a:fld>
            <a:endParaRPr lang="en-US" sz="1000" b="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61" name="Text Placeholder 12"/>
          <p:cNvSpPr>
            <a:spLocks noGrp="1"/>
          </p:cNvSpPr>
          <p:nvPr>
            <p:custDataLst>
              <p:tags r:id="rId66"/>
            </p:custDataLst>
          </p:nvPr>
        </p:nvSpPr>
        <p:spPr bwMode="gray">
          <a:xfrm>
            <a:off x="4138612" y="2714625"/>
            <a:ext cx="369887" cy="152400"/>
          </a:xfrm>
          <a:prstGeom prst="rect">
            <a:avLst/>
          </a:prstGeom>
          <a:noFill/>
          <a:effectLst/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C0B60373-5E2F-4409-97FC-C464720DADD9}" type="datetime'1'',''''''''5''''''0''''''''''''''''0'''''''''''''''''''''">
              <a:rPr lang="en-US" sz="1000" b="0" smtClean="0">
                <a:solidFill>
                  <a:srgbClr val="000000"/>
                </a:solidFill>
              </a:rPr>
              <a:pPr algn="r">
                <a:spcBef>
                  <a:spcPct val="0"/>
                </a:spcBef>
                <a:spcAft>
                  <a:spcPct val="0"/>
                </a:spcAft>
              </a:pPr>
              <a:t>1,500</a:t>
            </a:fld>
            <a:endParaRPr lang="en-US" sz="1000" b="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68" name="Text Placeholder 12"/>
          <p:cNvSpPr>
            <a:spLocks noGrp="1"/>
          </p:cNvSpPr>
          <p:nvPr>
            <p:custDataLst>
              <p:tags r:id="rId67"/>
            </p:custDataLst>
          </p:nvPr>
        </p:nvSpPr>
        <p:spPr bwMode="gray">
          <a:xfrm>
            <a:off x="4662487" y="2641600"/>
            <a:ext cx="420687" cy="152400"/>
          </a:xfrm>
          <a:prstGeom prst="rect">
            <a:avLst/>
          </a:prstGeom>
          <a:noFill/>
          <a:effectLst/>
        </p:spPr>
        <p:txBody>
          <a:bodyPr wrap="none" lIns="25400" tIns="0" rIns="25400" bIns="0" numCol="1" spc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75227B6D-739C-428F-BCC5-D4CE4F45CD61}" type="datetime'''''1'''''''''''',''''''''''''''''''4''0''''0'''''''''">
              <a:rPr lang="en-US" sz="1000" b="0" smtClean="0">
                <a:solidFill>
                  <a:srgbClr val="000000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1,400</a:t>
            </a:fld>
            <a:endParaRPr lang="en-US" sz="1000" b="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67" name="Text Placeholder 6"/>
          <p:cNvSpPr>
            <a:spLocks noGrp="1"/>
          </p:cNvSpPr>
          <p:nvPr>
            <p:custDataLst>
              <p:tags r:id="rId68"/>
            </p:custDataLst>
          </p:nvPr>
        </p:nvSpPr>
        <p:spPr bwMode="gray">
          <a:xfrm>
            <a:off x="4605337" y="3413125"/>
            <a:ext cx="533400" cy="304800"/>
          </a:xfrm>
          <a:prstGeom prst="rect">
            <a:avLst/>
          </a:prstGeom>
          <a:noFill/>
          <a:effectLst/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95B75861-5C2A-413E-B5CD-02016A5BE3D9}" type="datetime'Da''sh ''''8'' ''''f''''''u''''''''ll'''' y''''e''''a''r'">
              <a:rPr lang="en-US" sz="1000" b="0" smtClean="0">
                <a:solidFill>
                  <a:srgbClr val="000000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Dash 8 full year</a:t>
            </a:fld>
            <a:endParaRPr lang="en-US" sz="1000" b="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64" name="Text Placeholder 8"/>
          <p:cNvSpPr>
            <a:spLocks noGrp="1"/>
          </p:cNvSpPr>
          <p:nvPr>
            <p:custDataLst>
              <p:tags r:id="rId69"/>
            </p:custDataLst>
          </p:nvPr>
        </p:nvSpPr>
        <p:spPr bwMode="gray">
          <a:xfrm>
            <a:off x="5773737" y="3413125"/>
            <a:ext cx="330200" cy="152400"/>
          </a:xfrm>
          <a:prstGeom prst="rect">
            <a:avLst/>
          </a:prstGeom>
          <a:noFill/>
          <a:effectLst/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025EB860-9091-4873-8967-10A185859ABD}" type="datetime'''''''''To''''''''t''''''''''''''''''''''a''''l'''''''''''''">
              <a:rPr lang="en-US" sz="1000" b="0" smtClean="0">
                <a:solidFill>
                  <a:srgbClr val="000000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Total</a:t>
            </a:fld>
            <a:endParaRPr lang="en-US" sz="1000" b="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65" name="Text Placeholder 3"/>
          <p:cNvSpPr>
            <a:spLocks noGrp="1"/>
          </p:cNvSpPr>
          <p:nvPr>
            <p:custDataLst>
              <p:tags r:id="rId70"/>
            </p:custDataLst>
          </p:nvPr>
        </p:nvSpPr>
        <p:spPr bwMode="gray">
          <a:xfrm>
            <a:off x="5729287" y="2613025"/>
            <a:ext cx="420687" cy="152400"/>
          </a:xfrm>
          <a:prstGeom prst="rect">
            <a:avLst/>
          </a:prstGeom>
          <a:noFill/>
          <a:effectLst/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3469187C-A527-4A6C-80C9-280E56EC41D3}" type="datetime'''''''1,4''''''''''''''''''''''''9''''''''''''''0'''''''''''''">
              <a:rPr lang="en-US" sz="1000" b="0" smtClean="0">
                <a:solidFill>
                  <a:srgbClr val="000000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1,490</a:t>
            </a:fld>
            <a:endParaRPr lang="en-US" sz="1000" b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sp>
        <p:nvSpPr>
          <p:cNvPr id="266" name="Text Placeholder 7"/>
          <p:cNvSpPr>
            <a:spLocks noGrp="1"/>
          </p:cNvSpPr>
          <p:nvPr>
            <p:custDataLst>
              <p:tags r:id="rId71"/>
            </p:custDataLst>
          </p:nvPr>
        </p:nvSpPr>
        <p:spPr bwMode="gray">
          <a:xfrm>
            <a:off x="4995862" y="3413125"/>
            <a:ext cx="819150" cy="304800"/>
          </a:xfrm>
          <a:prstGeom prst="rect">
            <a:avLst/>
          </a:prstGeom>
          <a:noFill/>
          <a:effectLst/>
        </p:spPr>
        <p:txBody>
          <a:bodyPr wrap="square" lIns="0" tIns="0" rIns="0" bIns="0" numCol="1" spcCol="0" anchor="t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fld id="{EC1F0CB8-3331-4CC6-AB3B-83CE5D6B3DCB}" type="datetime'M''ai''ntena''''n''''c''''''e ''''co''''''''''''st'''''">
              <a:rPr lang="en-US" sz="1000" b="0" smtClean="0">
                <a:solidFill>
                  <a:srgbClr val="000000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</a:pPr>
              <a:t>Maintenance cost</a:t>
            </a:fld>
            <a:endParaRPr lang="en-US" sz="1000" b="0" dirty="0">
              <a:solidFill>
                <a:srgbClr val="000000"/>
              </a:solidFill>
              <a:sym typeface="+mn-lt"/>
            </a:endParaRPr>
          </a:p>
        </p:txBody>
      </p:sp>
      <p:sp>
        <p:nvSpPr>
          <p:cNvPr id="263" name="Text Placeholder 29"/>
          <p:cNvSpPr>
            <a:spLocks noGrp="1"/>
          </p:cNvSpPr>
          <p:nvPr>
            <p:custDataLst>
              <p:tags r:id="rId72"/>
            </p:custDataLst>
          </p:nvPr>
        </p:nvSpPr>
        <p:spPr bwMode="gray">
          <a:xfrm>
            <a:off x="4138612" y="2117725"/>
            <a:ext cx="153987" cy="152400"/>
          </a:xfrm>
          <a:prstGeom prst="rect">
            <a:avLst/>
          </a:prstGeom>
          <a:noFill/>
          <a:effectLst/>
        </p:spPr>
        <p:txBody>
          <a:bodyPr wrap="none" lIns="0" tIns="0" rIns="0" bIns="0" numCol="1" spcCol="0" anchor="b" anchorCtr="0">
            <a:noAutofit/>
          </a:bodyPr>
          <a:lstStyle>
            <a:lvl1pPr marL="0" indent="0" algn="l" defTabSz="914400" rtl="0" eaLnBrk="1" latinLnBrk="0" hangingPunct="1">
              <a:spcBef>
                <a:spcPts val="384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6363" indent="-233362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8988" indent="-230188" algn="l" defTabSz="914400" rtl="0" eaLnBrk="1" latinLnBrk="0" hangingPunct="1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1000" b="0" dirty="0" smtClean="0">
                <a:solidFill>
                  <a:srgbClr val="000000"/>
                </a:solidFill>
                <a:latin typeface="Arial"/>
                <a:sym typeface="Arial"/>
              </a:rPr>
              <a:t>K$</a:t>
            </a:r>
            <a:endParaRPr lang="en-US" sz="1000" b="0" dirty="0">
              <a:solidFill>
                <a:srgbClr val="000000"/>
              </a:solidFill>
              <a:latin typeface="Arial"/>
              <a:sym typeface="Arial"/>
            </a:endParaRPr>
          </a:p>
        </p:txBody>
      </p:sp>
      <p:cxnSp>
        <p:nvCxnSpPr>
          <p:cNvPr id="269" name="Shape 264"/>
          <p:cNvCxnSpPr>
            <a:stCxn id="272" idx="0"/>
            <a:endCxn id="275" idx="0"/>
          </p:cNvCxnSpPr>
          <p:nvPr/>
        </p:nvCxnSpPr>
        <p:spPr>
          <a:xfrm rot="16200000" flipH="1" flipV="1">
            <a:off x="6888209" y="1375568"/>
            <a:ext cx="238125" cy="2128838"/>
          </a:xfrm>
          <a:prstGeom prst="bentConnector3">
            <a:avLst>
              <a:gd name="adj1" fmla="val -96000"/>
            </a:avLst>
          </a:prstGeom>
          <a:ln>
            <a:solidFill>
              <a:schemeClr val="bg2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54"/>
          <p:cNvGrpSpPr/>
          <p:nvPr/>
        </p:nvGrpSpPr>
        <p:grpSpPr>
          <a:xfrm>
            <a:off x="7839075" y="2320925"/>
            <a:ext cx="465231" cy="252000"/>
            <a:chOff x="7562850" y="2746375"/>
            <a:chExt cx="504000" cy="252000"/>
          </a:xfrm>
        </p:grpSpPr>
        <p:sp>
          <p:nvSpPr>
            <p:cNvPr id="271" name="clipart_drawncirclegreen"/>
            <p:cNvSpPr>
              <a:spLocks/>
            </p:cNvSpPr>
            <p:nvPr/>
          </p:nvSpPr>
          <p:spPr bwMode="gray">
            <a:xfrm>
              <a:off x="7562850" y="2746375"/>
              <a:ext cx="504000" cy="252000"/>
            </a:xfrm>
            <a:custGeom>
              <a:avLst/>
              <a:gdLst>
                <a:gd name="T0" fmla="*/ 2147483647 w 3884"/>
                <a:gd name="T1" fmla="*/ 2147483647 h 1600"/>
                <a:gd name="T2" fmla="*/ 2147483647 w 3884"/>
                <a:gd name="T3" fmla="*/ 2147483647 h 1600"/>
                <a:gd name="T4" fmla="*/ 2147483647 w 3884"/>
                <a:gd name="T5" fmla="*/ 2147483647 h 1600"/>
                <a:gd name="T6" fmla="*/ 2147483647 w 3884"/>
                <a:gd name="T7" fmla="*/ 2147483647 h 1600"/>
                <a:gd name="T8" fmla="*/ 2147483647 w 3884"/>
                <a:gd name="T9" fmla="*/ 2147483647 h 1600"/>
                <a:gd name="T10" fmla="*/ 2147483647 w 3884"/>
                <a:gd name="T11" fmla="*/ 2147483647 h 1600"/>
                <a:gd name="T12" fmla="*/ 0 w 3884"/>
                <a:gd name="T13" fmla="*/ 2147483647 h 1600"/>
                <a:gd name="T14" fmla="*/ 2147483647 w 3884"/>
                <a:gd name="T15" fmla="*/ 2147483647 h 1600"/>
                <a:gd name="T16" fmla="*/ 2147483647 w 3884"/>
                <a:gd name="T17" fmla="*/ 2147483647 h 1600"/>
                <a:gd name="T18" fmla="*/ 2147483647 w 3884"/>
                <a:gd name="T19" fmla="*/ 2147483647 h 1600"/>
                <a:gd name="T20" fmla="*/ 2147483647 w 3884"/>
                <a:gd name="T21" fmla="*/ 2147483647 h 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84"/>
                <a:gd name="T34" fmla="*/ 0 h 1600"/>
                <a:gd name="T35" fmla="*/ 3884 w 3884"/>
                <a:gd name="T36" fmla="*/ 1600 h 16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84" h="1600">
                  <a:moveTo>
                    <a:pt x="297" y="1346"/>
                  </a:moveTo>
                  <a:cubicBezTo>
                    <a:pt x="918" y="1523"/>
                    <a:pt x="1726" y="1533"/>
                    <a:pt x="2310" y="1448"/>
                  </a:cubicBezTo>
                  <a:cubicBezTo>
                    <a:pt x="3125" y="1334"/>
                    <a:pt x="3798" y="1192"/>
                    <a:pt x="3810" y="884"/>
                  </a:cubicBezTo>
                  <a:cubicBezTo>
                    <a:pt x="3822" y="576"/>
                    <a:pt x="3114" y="204"/>
                    <a:pt x="1945" y="137"/>
                  </a:cubicBezTo>
                  <a:cubicBezTo>
                    <a:pt x="645" y="63"/>
                    <a:pt x="74" y="564"/>
                    <a:pt x="74" y="724"/>
                  </a:cubicBezTo>
                  <a:cubicBezTo>
                    <a:pt x="74" y="884"/>
                    <a:pt x="394" y="1032"/>
                    <a:pt x="781" y="1072"/>
                  </a:cubicBezTo>
                  <a:cubicBezTo>
                    <a:pt x="280" y="1135"/>
                    <a:pt x="0" y="912"/>
                    <a:pt x="0" y="724"/>
                  </a:cubicBezTo>
                  <a:cubicBezTo>
                    <a:pt x="0" y="536"/>
                    <a:pt x="473" y="0"/>
                    <a:pt x="1951" y="68"/>
                  </a:cubicBezTo>
                  <a:cubicBezTo>
                    <a:pt x="2863" y="110"/>
                    <a:pt x="3884" y="433"/>
                    <a:pt x="3878" y="884"/>
                  </a:cubicBezTo>
                  <a:cubicBezTo>
                    <a:pt x="3872" y="1335"/>
                    <a:pt x="2873" y="1446"/>
                    <a:pt x="2276" y="1523"/>
                  </a:cubicBezTo>
                  <a:cubicBezTo>
                    <a:pt x="1679" y="1600"/>
                    <a:pt x="553" y="1580"/>
                    <a:pt x="297" y="1346"/>
                  </a:cubicBezTo>
                  <a:close/>
                </a:path>
              </a:pathLst>
            </a:custGeom>
            <a:solidFill>
              <a:srgbClr val="06C245"/>
            </a:solidFill>
            <a:ln w="9525">
              <a:solidFill>
                <a:srgbClr val="06C245"/>
              </a:solidFill>
              <a:round/>
              <a:headEnd/>
              <a:tailEnd/>
            </a:ln>
          </p:spPr>
          <p:txBody>
            <a:bodyPr tIns="91440" bIns="91440" anchor="ctr"/>
            <a:lstStyle/>
            <a:p>
              <a:pPr algn="ctr"/>
              <a:endPara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7778850" y="2746375"/>
              <a:ext cx="72000" cy="72000"/>
            </a:xfrm>
            <a:prstGeom prst="rect">
              <a:avLst/>
            </a:prstGeom>
            <a:no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55"/>
          <p:cNvGrpSpPr/>
          <p:nvPr/>
        </p:nvGrpSpPr>
        <p:grpSpPr>
          <a:xfrm>
            <a:off x="5710237" y="2559050"/>
            <a:ext cx="465231" cy="252000"/>
            <a:chOff x="5324475" y="3055937"/>
            <a:chExt cx="504000" cy="252000"/>
          </a:xfrm>
        </p:grpSpPr>
        <p:sp>
          <p:nvSpPr>
            <p:cNvPr id="274" name="clipart_drawncirclegreen"/>
            <p:cNvSpPr>
              <a:spLocks/>
            </p:cNvSpPr>
            <p:nvPr/>
          </p:nvSpPr>
          <p:spPr bwMode="gray">
            <a:xfrm>
              <a:off x="5324475" y="3055937"/>
              <a:ext cx="504000" cy="252000"/>
            </a:xfrm>
            <a:custGeom>
              <a:avLst/>
              <a:gdLst>
                <a:gd name="T0" fmla="*/ 2147483647 w 3884"/>
                <a:gd name="T1" fmla="*/ 2147483647 h 1600"/>
                <a:gd name="T2" fmla="*/ 2147483647 w 3884"/>
                <a:gd name="T3" fmla="*/ 2147483647 h 1600"/>
                <a:gd name="T4" fmla="*/ 2147483647 w 3884"/>
                <a:gd name="T5" fmla="*/ 2147483647 h 1600"/>
                <a:gd name="T6" fmla="*/ 2147483647 w 3884"/>
                <a:gd name="T7" fmla="*/ 2147483647 h 1600"/>
                <a:gd name="T8" fmla="*/ 2147483647 w 3884"/>
                <a:gd name="T9" fmla="*/ 2147483647 h 1600"/>
                <a:gd name="T10" fmla="*/ 2147483647 w 3884"/>
                <a:gd name="T11" fmla="*/ 2147483647 h 1600"/>
                <a:gd name="T12" fmla="*/ 0 w 3884"/>
                <a:gd name="T13" fmla="*/ 2147483647 h 1600"/>
                <a:gd name="T14" fmla="*/ 2147483647 w 3884"/>
                <a:gd name="T15" fmla="*/ 2147483647 h 1600"/>
                <a:gd name="T16" fmla="*/ 2147483647 w 3884"/>
                <a:gd name="T17" fmla="*/ 2147483647 h 1600"/>
                <a:gd name="T18" fmla="*/ 2147483647 w 3884"/>
                <a:gd name="T19" fmla="*/ 2147483647 h 1600"/>
                <a:gd name="T20" fmla="*/ 2147483647 w 3884"/>
                <a:gd name="T21" fmla="*/ 2147483647 h 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84"/>
                <a:gd name="T34" fmla="*/ 0 h 1600"/>
                <a:gd name="T35" fmla="*/ 3884 w 3884"/>
                <a:gd name="T36" fmla="*/ 1600 h 16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84" h="1600">
                  <a:moveTo>
                    <a:pt x="297" y="1346"/>
                  </a:moveTo>
                  <a:cubicBezTo>
                    <a:pt x="918" y="1523"/>
                    <a:pt x="1726" y="1533"/>
                    <a:pt x="2310" y="1448"/>
                  </a:cubicBezTo>
                  <a:cubicBezTo>
                    <a:pt x="3125" y="1334"/>
                    <a:pt x="3798" y="1192"/>
                    <a:pt x="3810" y="884"/>
                  </a:cubicBezTo>
                  <a:cubicBezTo>
                    <a:pt x="3822" y="576"/>
                    <a:pt x="3114" y="204"/>
                    <a:pt x="1945" y="137"/>
                  </a:cubicBezTo>
                  <a:cubicBezTo>
                    <a:pt x="645" y="63"/>
                    <a:pt x="74" y="564"/>
                    <a:pt x="74" y="724"/>
                  </a:cubicBezTo>
                  <a:cubicBezTo>
                    <a:pt x="74" y="884"/>
                    <a:pt x="394" y="1032"/>
                    <a:pt x="781" y="1072"/>
                  </a:cubicBezTo>
                  <a:cubicBezTo>
                    <a:pt x="280" y="1135"/>
                    <a:pt x="0" y="912"/>
                    <a:pt x="0" y="724"/>
                  </a:cubicBezTo>
                  <a:cubicBezTo>
                    <a:pt x="0" y="536"/>
                    <a:pt x="473" y="0"/>
                    <a:pt x="1951" y="68"/>
                  </a:cubicBezTo>
                  <a:cubicBezTo>
                    <a:pt x="2863" y="110"/>
                    <a:pt x="3884" y="433"/>
                    <a:pt x="3878" y="884"/>
                  </a:cubicBezTo>
                  <a:cubicBezTo>
                    <a:pt x="3872" y="1335"/>
                    <a:pt x="2873" y="1446"/>
                    <a:pt x="2276" y="1523"/>
                  </a:cubicBezTo>
                  <a:cubicBezTo>
                    <a:pt x="1679" y="1600"/>
                    <a:pt x="553" y="1580"/>
                    <a:pt x="297" y="1346"/>
                  </a:cubicBezTo>
                  <a:close/>
                </a:path>
              </a:pathLst>
            </a:custGeom>
            <a:solidFill>
              <a:srgbClr val="06C245"/>
            </a:solidFill>
            <a:ln w="9525">
              <a:solidFill>
                <a:srgbClr val="06C245"/>
              </a:solidFill>
              <a:round/>
              <a:headEnd/>
              <a:tailEnd/>
            </a:ln>
          </p:spPr>
          <p:txBody>
            <a:bodyPr tIns="91440" bIns="91440" anchor="ctr"/>
            <a:lstStyle/>
            <a:p>
              <a:pPr algn="ctr"/>
              <a:endParaRPr lang="en-US" sz="1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5540475" y="3055937"/>
              <a:ext cx="72000" cy="72000"/>
            </a:xfrm>
            <a:prstGeom prst="rect">
              <a:avLst/>
            </a:prstGeom>
            <a:noFill/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7" name="Rectangle 276"/>
          <p:cNvSpPr/>
          <p:nvPr/>
        </p:nvSpPr>
        <p:spPr>
          <a:xfrm>
            <a:off x="4525962" y="3870325"/>
            <a:ext cx="4199915" cy="461665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numCol="2" rtlCol="0" anchor="ctr" anchorCtr="0">
            <a:noAutofit/>
          </a:bodyPr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Clr>
                <a:srgbClr val="0088FF"/>
              </a:buClr>
              <a:buSzPct val="100000"/>
              <a:buFont typeface="Arial"/>
              <a:buChar char="•"/>
            </a:pPr>
            <a:r>
              <a:rPr lang="en-US" sz="1000" b="1" dirty="0" smtClean="0">
                <a:solidFill>
                  <a:srgbClr val="000000"/>
                </a:solidFill>
                <a:cs typeface="Arial" pitchFamily="34" charset="0"/>
              </a:rPr>
              <a:t>Initial investment:</a:t>
            </a:r>
            <a:r>
              <a:rPr lang="en-US" sz="10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br>
              <a:rPr lang="en-US" sz="1000" dirty="0" smtClean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1000" dirty="0" smtClean="0">
                <a:solidFill>
                  <a:srgbClr val="000000"/>
                </a:solidFill>
                <a:cs typeface="Arial" pitchFamily="34" charset="0"/>
              </a:rPr>
              <a:t>680 k$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Clr>
                <a:srgbClr val="177B57"/>
              </a:buClr>
              <a:buSzPct val="100000"/>
            </a:pPr>
            <a:endParaRPr lang="en-US" sz="1000" dirty="0" smtClean="0">
              <a:solidFill>
                <a:srgbClr val="000000"/>
              </a:solidFill>
              <a:cs typeface="Arial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Clr>
                <a:srgbClr val="0088FF"/>
              </a:buClr>
              <a:buSzPct val="100000"/>
              <a:buFont typeface="Arial"/>
              <a:buChar char="•"/>
            </a:pPr>
            <a:r>
              <a:rPr lang="en-US" sz="1000" b="1" dirty="0" smtClean="0">
                <a:solidFill>
                  <a:srgbClr val="000000"/>
                </a:solidFill>
                <a:cs typeface="Arial" pitchFamily="34" charset="0"/>
              </a:rPr>
              <a:t>Total cash flows:</a:t>
            </a:r>
            <a:r>
              <a:rPr lang="en-US" sz="1000" dirty="0" smtClean="0">
                <a:solidFill>
                  <a:srgbClr val="000000"/>
                </a:solidFill>
                <a:cs typeface="Arial" pitchFamily="34" charset="0"/>
              </a:rPr>
              <a:t> 5.2 M$ [850 k$ annual savings]</a:t>
            </a:r>
          </a:p>
        </p:txBody>
      </p:sp>
      <p:sp>
        <p:nvSpPr>
          <p:cNvPr id="278" name="Rectangle 277"/>
          <p:cNvSpPr/>
          <p:nvPr/>
        </p:nvSpPr>
        <p:spPr>
          <a:xfrm>
            <a:off x="6261100" y="2054225"/>
            <a:ext cx="1327608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Annual operating costs</a:t>
            </a:r>
          </a:p>
        </p:txBody>
      </p:sp>
      <p:sp>
        <p:nvSpPr>
          <p:cNvPr id="279" name="Rectangle 278"/>
          <p:cNvSpPr/>
          <p:nvPr/>
        </p:nvSpPr>
        <p:spPr>
          <a:xfrm>
            <a:off x="4000500" y="2997200"/>
            <a:ext cx="200943" cy="441843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0" name="Rectangle 279"/>
          <p:cNvSpPr/>
          <p:nvPr/>
        </p:nvSpPr>
        <p:spPr>
          <a:xfrm>
            <a:off x="3816350" y="3089275"/>
            <a:ext cx="200943" cy="441843"/>
          </a:xfrm>
          <a:prstGeom prst="rect">
            <a:avLst/>
          </a:prstGeom>
          <a:solidFill>
            <a:schemeClr val="bg1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1" name="ColumnHeader"/>
          <p:cNvSpPr>
            <a:spLocks noChangeArrowheads="1"/>
          </p:cNvSpPr>
          <p:nvPr/>
        </p:nvSpPr>
        <p:spPr bwMode="gray">
          <a:xfrm>
            <a:off x="6418262" y="1689100"/>
            <a:ext cx="2173198" cy="31189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lIns="0" tIns="36000" rIns="0" bIns="90000" anchor="b">
            <a:spAutoFit/>
          </a:bodyPr>
          <a:lstStyle/>
          <a:p>
            <a:pPr algn="ctr"/>
            <a:r>
              <a:rPr lang="en-US" sz="1200" b="1" u="sng" dirty="0" smtClean="0">
                <a:solidFill>
                  <a:srgbClr val="000000"/>
                </a:solidFill>
                <a:cs typeface="Arial" pitchFamily="34" charset="0"/>
              </a:rPr>
              <a:t>Without rehabilitation</a:t>
            </a:r>
            <a:endParaRPr lang="en-US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2" name="ColumnHeader"/>
          <p:cNvSpPr>
            <a:spLocks noChangeArrowheads="1"/>
          </p:cNvSpPr>
          <p:nvPr/>
        </p:nvSpPr>
        <p:spPr bwMode="gray">
          <a:xfrm>
            <a:off x="4114800" y="1689100"/>
            <a:ext cx="2173198" cy="31189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 type="none" w="lg" len="lg"/>
            <a:tailEnd type="none" w="lg" len="lg"/>
          </a:ln>
          <a:effectLst>
            <a:outerShdw dist="25400" dir="5400000" sx="99000" sy="99000" algn="ctr" rotWithShape="0">
              <a:schemeClr val="tx2"/>
            </a:outerShdw>
          </a:effectLst>
        </p:spPr>
        <p:txBody>
          <a:bodyPr wrap="square" lIns="0" tIns="36000" rIns="0" bIns="90000" anchor="b">
            <a:spAutoFit/>
          </a:bodyPr>
          <a:lstStyle/>
          <a:p>
            <a:pPr algn="ctr"/>
            <a:r>
              <a:rPr lang="en-US" sz="1200" b="1" u="sng" dirty="0" smtClean="0">
                <a:solidFill>
                  <a:srgbClr val="000000"/>
                </a:solidFill>
                <a:cs typeface="Arial" pitchFamily="34" charset="0"/>
              </a:rPr>
              <a:t>With rehabilitation</a:t>
            </a:r>
            <a:endParaRPr lang="en-US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3" name="Rectangle 282"/>
          <p:cNvSpPr/>
          <p:nvPr/>
        </p:nvSpPr>
        <p:spPr>
          <a:xfrm>
            <a:off x="4192587" y="4213225"/>
            <a:ext cx="4341955" cy="407269"/>
          </a:xfrm>
          <a:prstGeom prst="rect">
            <a:avLst/>
          </a:prstGeom>
          <a:noFill/>
          <a:ln w="9525"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2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84" name="Rectangle 283"/>
          <p:cNvSpPr/>
          <p:nvPr/>
        </p:nvSpPr>
        <p:spPr>
          <a:xfrm>
            <a:off x="4403725" y="4213225"/>
            <a:ext cx="1728000" cy="407269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numCol="2" rtlCol="0" anchor="ctr" anchorCtr="0"/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Clr>
                <a:srgbClr val="0088FF"/>
              </a:buClr>
              <a:buSzPct val="100000"/>
              <a:buFont typeface="Arial"/>
              <a:buChar char="•"/>
            </a:pP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ROI:</a:t>
            </a:r>
            <a:r>
              <a:rPr lang="en-US" sz="1200" dirty="0" smtClean="0">
                <a:solidFill>
                  <a:srgbClr val="000000"/>
                </a:solidFill>
                <a:cs typeface="Arial" pitchFamily="34" charset="0"/>
              </a:rPr>
              <a:t>7.7 </a:t>
            </a:r>
          </a:p>
        </p:txBody>
      </p:sp>
      <p:sp>
        <p:nvSpPr>
          <p:cNvPr id="285" name="Rectangle 284"/>
          <p:cNvSpPr/>
          <p:nvPr/>
        </p:nvSpPr>
        <p:spPr>
          <a:xfrm>
            <a:off x="6337300" y="4219575"/>
            <a:ext cx="2388442" cy="407269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89999" rIns="0" bIns="89999" rtlCol="0" anchor="ctr" anchorCtr="0"/>
          <a:lstStyle/>
          <a:p>
            <a:pPr marL="0" lvl="1" indent="-174625" fontAlgn="base">
              <a:buClr>
                <a:srgbClr val="0088FF"/>
              </a:buClr>
              <a:buSzPct val="100000"/>
              <a:buFont typeface="Arial"/>
              <a:buChar char="•"/>
            </a:pP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Time savings: </a:t>
            </a:r>
            <a:r>
              <a:rPr lang="en-US" sz="1200" baseline="30000" dirty="0" smtClean="0">
                <a:solidFill>
                  <a:srgbClr val="000000"/>
                </a:solidFill>
                <a:cs typeface="Arial" pitchFamily="34" charset="0"/>
              </a:rPr>
              <a:t>-1</a:t>
            </a:r>
          </a:p>
        </p:txBody>
      </p:sp>
      <p:sp>
        <p:nvSpPr>
          <p:cNvPr id="286" name="Rectangle 285"/>
          <p:cNvSpPr/>
          <p:nvPr/>
        </p:nvSpPr>
        <p:spPr>
          <a:xfrm>
            <a:off x="3824287" y="1404937"/>
            <a:ext cx="3060000" cy="216000"/>
          </a:xfrm>
          <a:prstGeom prst="rect">
            <a:avLst/>
          </a:prstGeom>
          <a:solidFill>
            <a:srgbClr val="4D4D4D"/>
          </a:solidFill>
          <a:ln w="9525" algn="ctr">
            <a:solidFill>
              <a:srgbClr val="4D4D4D"/>
            </a:solidFill>
            <a:miter lim="800000"/>
            <a:headEnd type="none" w="lg" len="lg"/>
            <a:tailEnd type="none" w="lg" len="lg"/>
          </a:ln>
        </p:spPr>
        <p:txBody>
          <a:bodyPr wrap="none" lIns="72000" tIns="36000" rIns="72000" bIns="36000" anchor="ctr">
            <a:noAutofit/>
          </a:bodyPr>
          <a:lstStyle/>
          <a:p>
            <a:pPr algn="ctr"/>
            <a:r>
              <a:rPr lang="en-US" sz="1200" i="1" dirty="0" smtClean="0">
                <a:solidFill>
                  <a:srgbClr val="FFFFFF"/>
                </a:solidFill>
                <a:cs typeface="Arial" pitchFamily="34" charset="0"/>
              </a:rPr>
              <a:t>Example: Airstrip rehabilitation in Chad</a:t>
            </a:r>
          </a:p>
        </p:txBody>
      </p:sp>
      <p:pic>
        <p:nvPicPr>
          <p:cNvPr id="287" name="Picture 10" descr="Comp image"/>
          <p:cNvPicPr>
            <a:picLocks noChangeAspect="1" noChangeArrowheads="1"/>
          </p:cNvPicPr>
          <p:nvPr/>
        </p:nvPicPr>
        <p:blipFill>
          <a:blip r:embed="rId7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741" b="8290"/>
          <a:stretch>
            <a:fillRect/>
          </a:stretch>
        </p:blipFill>
        <p:spPr bwMode="auto">
          <a:xfrm>
            <a:off x="8220075" y="1055687"/>
            <a:ext cx="609642" cy="541362"/>
          </a:xfrm>
          <a:prstGeom prst="rect">
            <a:avLst/>
          </a:prstGeom>
          <a:noFill/>
        </p:spPr>
      </p:pic>
      <p:sp>
        <p:nvSpPr>
          <p:cNvPr id="293" name="Rectangle 292"/>
          <p:cNvSpPr>
            <a:spLocks noChangeArrowheads="1"/>
          </p:cNvSpPr>
          <p:nvPr/>
        </p:nvSpPr>
        <p:spPr bwMode="gray">
          <a:xfrm>
            <a:off x="420566" y="6324601"/>
            <a:ext cx="8302869" cy="32861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en-US" sz="800" dirty="0" smtClean="0">
                <a:solidFill>
                  <a:srgbClr val="000000"/>
                </a:solidFill>
                <a:cs typeface="Arial" pitchFamily="34" charset="0"/>
              </a:rPr>
              <a:t>1. The time savings achieved through one additional rotation per day by fixed-wing aircraft as opposed to helicopter trips is negligible compared to the multiplier effect to other humanitarian partners. Since increased access to affected populations in </a:t>
            </a:r>
            <a:r>
              <a:rPr lang="en-US" sz="800" dirty="0" err="1" smtClean="0">
                <a:solidFill>
                  <a:srgbClr val="000000"/>
                </a:solidFill>
                <a:cs typeface="Arial" pitchFamily="34" charset="0"/>
              </a:rPr>
              <a:t>Tissi</a:t>
            </a:r>
            <a:r>
              <a:rPr lang="en-US" sz="800" dirty="0" smtClean="0">
                <a:solidFill>
                  <a:srgbClr val="000000"/>
                </a:solidFill>
                <a:cs typeface="Arial" pitchFamily="34" charset="0"/>
              </a:rPr>
              <a:t> during the rainy season could potentially translate to faster response times for their respective emergency operations but were out of scope.   </a:t>
            </a:r>
          </a:p>
        </p:txBody>
      </p:sp>
      <p:sp>
        <p:nvSpPr>
          <p:cNvPr id="294" name="Rectangle 293"/>
          <p:cNvSpPr/>
          <p:nvPr/>
        </p:nvSpPr>
        <p:spPr>
          <a:xfrm>
            <a:off x="646767" y="2266680"/>
            <a:ext cx="155072" cy="93489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6" name="Straight Connector 295"/>
          <p:cNvCxnSpPr>
            <a:stCxn id="294" idx="0"/>
            <a:endCxn id="294" idx="2"/>
          </p:cNvCxnSpPr>
          <p:nvPr/>
        </p:nvCxnSpPr>
        <p:spPr>
          <a:xfrm>
            <a:off x="724303" y="2266680"/>
            <a:ext cx="0" cy="934898"/>
          </a:xfrm>
          <a:prstGeom prst="line">
            <a:avLst/>
          </a:prstGeom>
          <a:ln cmpd="sng">
            <a:solidFill>
              <a:schemeClr val="bg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216"/>
          <p:cNvGrpSpPr/>
          <p:nvPr/>
        </p:nvGrpSpPr>
        <p:grpSpPr>
          <a:xfrm>
            <a:off x="667513" y="1998082"/>
            <a:ext cx="128651" cy="1164801"/>
            <a:chOff x="2633472" y="1152096"/>
            <a:chExt cx="554736" cy="5376720"/>
          </a:xfrm>
        </p:grpSpPr>
        <p:sp>
          <p:nvSpPr>
            <p:cNvPr id="298" name="Rectangle 297"/>
            <p:cNvSpPr/>
            <p:nvPr/>
          </p:nvSpPr>
          <p:spPr>
            <a:xfrm>
              <a:off x="2633472" y="1152096"/>
              <a:ext cx="554736" cy="5376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9" name="Straight Connector 298"/>
            <p:cNvCxnSpPr/>
            <p:nvPr/>
          </p:nvCxnSpPr>
          <p:spPr>
            <a:xfrm>
              <a:off x="2633472" y="1487424"/>
              <a:ext cx="554736" cy="65836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 flipV="1">
              <a:off x="2633472" y="2145792"/>
              <a:ext cx="554736" cy="65836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>
              <a:off x="2633472" y="2804160"/>
              <a:ext cx="554736" cy="65836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flipH="1">
              <a:off x="2633472" y="3462528"/>
              <a:ext cx="554736" cy="65836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 flipH="1" flipV="1">
              <a:off x="2633472" y="4120896"/>
              <a:ext cx="554736" cy="65836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 flipV="1">
              <a:off x="2633472" y="4779264"/>
              <a:ext cx="554736" cy="65836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>
              <a:off x="2633472" y="5437632"/>
              <a:ext cx="554736" cy="65836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 flipV="1">
              <a:off x="2633472" y="1152096"/>
              <a:ext cx="277368" cy="335328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flipH="1">
              <a:off x="2910840" y="6096000"/>
              <a:ext cx="277368" cy="432816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125" y="336429"/>
            <a:ext cx="7968471" cy="414068"/>
          </a:xfrm>
        </p:spPr>
        <p:txBody>
          <a:bodyPr/>
          <a:lstStyle/>
          <a:p>
            <a:r>
              <a:rPr lang="en-US" dirty="0" smtClean="0"/>
              <a:t>Summary of findings (1)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17869" y="1756839"/>
            <a:ext cx="8305566" cy="4014233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 smtClean="0"/>
              <a:t>Of </a:t>
            </a:r>
            <a:r>
              <a:rPr lang="en-GB" sz="1800" b="0" dirty="0"/>
              <a:t>the US$5.6 million invested in preparedness in the three countries, US$12 million was saved - more than double the </a:t>
            </a:r>
            <a:r>
              <a:rPr lang="en-GB" sz="1800" b="0" dirty="0" smtClean="0"/>
              <a:t>investment.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 smtClean="0"/>
              <a:t>All </a:t>
            </a:r>
            <a:r>
              <a:rPr lang="en-GB" sz="1800" b="0" dirty="0"/>
              <a:t>preparedness investments saved either costs or time. 64% of them saved </a:t>
            </a:r>
            <a:r>
              <a:rPr lang="en-GB" sz="1800" b="0" dirty="0" smtClean="0"/>
              <a:t>both.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 smtClean="0"/>
              <a:t>75</a:t>
            </a:r>
            <a:r>
              <a:rPr lang="en-GB" sz="1800" b="0" dirty="0"/>
              <a:t>% of investments demonstrated significant </a:t>
            </a:r>
            <a:r>
              <a:rPr lang="en-GB" sz="1800" b="0" dirty="0" smtClean="0"/>
              <a:t>cost-savings.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 smtClean="0"/>
              <a:t>93</a:t>
            </a:r>
            <a:r>
              <a:rPr lang="en-GB" sz="1800" b="0" dirty="0"/>
              <a:t>% of investments saved time. None increased </a:t>
            </a:r>
            <a:r>
              <a:rPr lang="en-GB" sz="1800" b="0" dirty="0" smtClean="0"/>
              <a:t>time.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 smtClean="0"/>
              <a:t>Response </a:t>
            </a:r>
            <a:r>
              <a:rPr lang="en-GB" sz="1800" b="0" dirty="0"/>
              <a:t>time was accelerated by one week, on average.</a:t>
            </a:r>
            <a:endParaRPr lang="en-GB" sz="1800" dirty="0"/>
          </a:p>
          <a:p>
            <a:r>
              <a:rPr lang="en-GB" sz="1200" dirty="0"/>
              <a:t> </a:t>
            </a:r>
          </a:p>
          <a:p>
            <a:pPr>
              <a:spcBef>
                <a:spcPts val="600"/>
              </a:spcBef>
            </a:pPr>
            <a:endParaRPr lang="en-US" sz="12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35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/m_precDefaultPercent&gt;&lt;m_precDefaultDate&gt;&lt;m_bNumberIsYear val=&quot;0&quot;/&gt;&lt;m_strFormatTime&gt;%#m/%#d/%Y&lt;/m_strFormatTime&gt;&lt;/m_precDefaultDate&gt;&lt;m_precDefaultYear/&gt;&lt;m_precDefaultQuarter/&gt;&lt;m_precDefaultMonth/&gt;&lt;m_precDefaultWeek/&gt;&lt;m_precDefaultDay/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p_8KbKYUeMWeOqZtm53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AM8N8bp0W8jQ7zkxWhT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EPo0_X7cUu8oxmHnklw.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QmeYB4lUS2Ra2ftQfHI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NuLe1ve.UGMaGLTRcYJz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CT9StqKEWjaUCdjKaQ_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oVlzJKwAUGh00CoJmK4r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1wEd3ONkyHPf.scpg90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X570iadVUq2UqxJ5ocMI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yihju_n02onYoZqV1zm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STYLE" val="CoverPag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ePYlOonkWiZ_RbvmnQd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05Xv57uT0OEpMZm.Y3ml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QwaTjCs4kCM1dZfWSl_E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pwwczqGKkuE7DpXRQgF3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M9.KusOkC1nX78rDNQS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8U9vAUb.kq7RB3frson3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AXnr2x4USLbgKBKB8Ufw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_iy2xpwikaYn3rZfrTk.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yluxCyf30eOWh4i44w0J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BLnwkUOk6k0.aw5xr8i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tXMrDsM4kmyLv.A7iple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hCo0thgMUGqzZSfLgQnl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zXQIud300.I3V7UFTkjU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d7QsfQx0SHbi8ismf.w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6Dc84NeJEacxgvTI2aq1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TOMD.mAMUajn2lw2fd5g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djWyK1oEmeTXf3puNX_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lGR2iYIsEGZcRYpFy55B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7TMOPt6iUebCpckmbD8N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r6Mxzk2ESfvO.o2QQsr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t2sZkkV2kqRS9LzxNHPL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b3m44qo0KL3GPDcRtYZ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zDw379hQ0Cws0Y3IZI6n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UTCa2XikW.YI61nYFtD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nV_yrCiEmtDjtPtbnOa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eA9IsD7kGBFKLrPgwGig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PSi0Qs.jkG.zZnnOj0mB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5_CM5H2SEeWqEkOdOlfw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ZwSXT2oEEWMY2eP_uwId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3vLH59c0.xRTBmisukv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F2EUpr1Rk2rZxnui4SnLQ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sLBjHcx8UOdFtA0ofbRQ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_HY1A33U0uF3sQz4xyGl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K2Birr30WMaCaXn7ha3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5Fb2kzxEmNHhbpCgTuI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cz5nh_MkOZ9AureGL4y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6xNLkRG5kyCS6hIt4TOR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ioRGMY6XEiOXZFMwqmLl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z8doGS2b0GJYgYLMYjaV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KEUU0BXjE.AWiI1osV15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CLiReOEWkqD3rGwg3jKK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5qa58SzEyRxLATx8_H0Q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Pr_qGwscUe9QSaxtFqBC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0Drbrc2j0uza35GjuUdYg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iOSnHlvw066Ke2y0kss_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zY.DVbwEqJgwp4Ld3q6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8CShOJZj0S9S5FlkwOfU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bs.k1UJ_kS.pRSLdmmH0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_LOYexulE621OZHSl.nE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zMH_1w7kS8Ohm0PUiDBw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sEepyJf8U6BuuSbs.F00w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Nq22.ZuXku5w50uXf6CY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mdfIRj4UiZOVa47DyVw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7doObC1DkaLnzoKhPH6J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Q81glqLk2e_JPsO0ZV2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0RjS2yuPkqy5Z1vlrTBK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aEVX0dVIU292i7zpKpLv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g7_JKhd0mQs0mXgi3FJw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NDsYmWK06ZP7POJ90ml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djWyK1oEmeTXf3puNX_w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9VujmsPk.57CLP9F6V9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d8QVmqw4EupvdwUmzQf8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XWW6gfl9UakRTswPlO3z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2uC_nk702eR.x8Q3VLp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gFygcrcEESz43Cp50I4I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9Jnqn5EgU6TbFNr0XLz8w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ywdHdES.k2txMf.a8aN5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3ssBX5vskanS2la5_XrD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hmI8aVVQE2f2e47IFcA6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YQIW8vSUO6TGhLNL4Kp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WQIHe3SJUeG834ssMaipQ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mnkULtwXESRPvKI.aG88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8tEj50H30izGEaVm81.4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ucFGZeQuUShZbts5WQk8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_WnKyKDWkqgdow5UD_BVw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HOtM5HwYUicvDIM2PTnQ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kccbkoE0uBl5CorBuBG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WphN3YEJE6iY_e4_.wcQ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Ohl6dENkSFLwwUTwxJ.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uBFD.fWEGhaB6jE_xz8Q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ZZ7HfOpk2VyCivqSm0p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qKSdMnKFEqbT2PeyEUa1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UvW..UyzUikwc7XM_oXb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OCzs2XO0ufOAildkfPy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Rh47Vt.WkatAnGQJHBVU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.EBqpqipUW96tPrQqZbA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pl0CpDCMUml7ZLOgQWQX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YczmhAIt0aDTEVqIEYbzw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ZZDmsGB0uQ_1AMhBxbK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xTq0mpO0CVW3qJ4TiqU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lZUnIyq0SIGqEqDiST0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Wb7krVqc0WiBHr5mUWIX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MmJYGPOEkWCaEy6UVqWI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xy9jw0SUEu28TEYe0Lph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oO6wr9McUubXlyB1JS5_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Qh_.OysTUyIDqs3PGy8j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_OwQlxiZ0mnKPQr2HBeT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MUwWTaPk0K3hlVlUlkYT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HLPz.LTXkWNzWdSEEpq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d8b3lsFaUaELxcSC.LVj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g3WVU0SU.q4C_d.eswr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9hEv9bUSkWqcJaXpQkPs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7iDlyxQ0WPIWrF0t6Nt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PL.ZVdpk6t7LKRW_L1A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9kdJqZKQUm0N_6bkWG2z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hLvABQ1USx_PxidbPLT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rFCLx4_90CpjqVg8NhqI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mMAliNNsUO7eVg6ffjjk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vrss.6DkCB6CGCjG04a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1fZ_z4JA0WikRr1qS0wT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W1jbEaDP06l6W1oT83Zs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eWsAGc.7E2DaN9vwOaUD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nZzyQu13kWMMcqlxEA5H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QSMi7NOYUW7B0rTK4MV2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gHt.nrv0WqDJgEzxyT.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jVqeFBiZkqwtfLGUTnD2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.W45AKgkyUs3CpF5rY.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rA0cTGhoEO8v.WGHozGT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bgqBNxUXUqdpaD5caeu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_HFhrgsMUec1qUtyh5li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.U1ZG6y0uXt887ue0mP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XcdKK8OEuEcECJAJTcu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I0.F5qCUEGW8rtdOuDUq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pJJakFgv0qn65jtsTFXq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udJH0ukQUy8KQjEoK8bj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XrXAYdXEK0uC14VcigV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STAwMlGkGEwcWe55nZt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vsh_mybO0yR9WeWJpKv2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TCh3woRBkaGHtw3KuJpp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KdjWyK1oEmeTXf3puNX_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UXUJ9p7rUmyInK9yK1zT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CEZFNEZ0mFoy1oMZ.kp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LDvjeAUjkSA0BnUmGRH_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NATZEcSEiOeXNnNfDD1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SpxRxR1JkaaxvVSJZjnd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Y5ztH9vE0qgJZ8r5Wtn_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7ICykQcmUSfV7PvSKaqxw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.26hdsJt0mVEhx1AGVTq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zoESHh.vUuC3NcYrHWvb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q6uUbdu50SL.OkNzAajr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.8iymTj9EmXx93xoU4nT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otOfychwUOxygD5gwrOw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gE8pXKQkCxm4mj6FohL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KCbEQDlNkGLhem1_kAnc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ZTztx651UefeNx5p_uGS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RavdxvU4kC4j9CJ1p9JL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m8DDzgdE6GrGMKh2hB3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kM9okIFEWYY48AR93Y1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5XoDa6idUO7ZWhGaXKCl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P3_NuX8EapyvA1sx0vi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E6x7gwV2026HbEMEJENS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3gfkPARbkabimhiMVbfN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UEDyC9h0659JVcKhN85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XmcpmkfgUSpSbxXRhl7u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AgV06n4U.PRnoebqhl8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11_nT.kYkSRGhFUubbmT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404Pnf00K74ae7eFvlg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5grAzS3PkaqFxY4nWArl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uWMkayOE25X2tu.ZnvT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1x2z5Q.Um9Dpl2cwFUw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otiU7WBKkyKHBdv.AqBM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8HRdnuTkSI9DozfqyLJ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zFWPElhHEmHQfY_lB8mz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.pIDxEFgUOtYqhJ7Orkq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Q.7LH7knk.sNcMv6MX.9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3K5bmmphESIE1eyORqa8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qQXcK3i1EGeHbK9RCbmGg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ixBuVs_0e.mc7lYtHdqw"/>
</p:tagLst>
</file>

<file path=ppt/theme/theme1.xml><?xml version="1.0" encoding="utf-8"?>
<a:theme xmlns:a="http://schemas.openxmlformats.org/drawingml/2006/main" name="Standard Theme">
  <a:themeElements>
    <a:clrScheme name="WFP">
      <a:dk1>
        <a:srgbClr val="000000"/>
      </a:dk1>
      <a:lt1>
        <a:srgbClr val="FFFFFF"/>
      </a:lt1>
      <a:dk2>
        <a:srgbClr val="0088FF"/>
      </a:dk2>
      <a:lt2>
        <a:srgbClr val="808080"/>
      </a:lt2>
      <a:accent1>
        <a:srgbClr val="0088FF"/>
      </a:accent1>
      <a:accent2>
        <a:srgbClr val="5BB1FF"/>
      </a:accent2>
      <a:accent3>
        <a:srgbClr val="CCE7FF"/>
      </a:accent3>
      <a:accent4>
        <a:srgbClr val="808080"/>
      </a:accent4>
      <a:accent5>
        <a:srgbClr val="B2B2B2"/>
      </a:accent5>
      <a:accent6>
        <a:srgbClr val="E2E2E2"/>
      </a:accent6>
      <a:hlink>
        <a:srgbClr val="FF5757"/>
      </a:hlink>
      <a:folHlink>
        <a:srgbClr val="FFC000"/>
      </a:folHlink>
    </a:clrScheme>
    <a:fontScheme name="WFP_C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2E2E2"/>
        </a:solidFill>
        <a:ln w="9525">
          <a:solidFill>
            <a:srgbClr val="E2E2E2"/>
          </a:solidFill>
        </a:ln>
        <a:effectLst/>
      </a:spPr>
      <a:bodyPr tIns="90000" bIns="90000" rtlCol="0" anchor="ctr" anchorCtr="0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90000" bIns="90000" rtlCol="0" anchor="t">
        <a:spAutoFit/>
      </a:bodyPr>
      <a:lstStyle>
        <a:defPPr algn="ctr"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Standard Theme">
  <a:themeElements>
    <a:clrScheme name="WFP">
      <a:dk1>
        <a:srgbClr val="000000"/>
      </a:dk1>
      <a:lt1>
        <a:srgbClr val="FFFFFF"/>
      </a:lt1>
      <a:dk2>
        <a:srgbClr val="0088FF"/>
      </a:dk2>
      <a:lt2>
        <a:srgbClr val="808080"/>
      </a:lt2>
      <a:accent1>
        <a:srgbClr val="0088FF"/>
      </a:accent1>
      <a:accent2>
        <a:srgbClr val="5BB1FF"/>
      </a:accent2>
      <a:accent3>
        <a:srgbClr val="CCE7FF"/>
      </a:accent3>
      <a:accent4>
        <a:srgbClr val="808080"/>
      </a:accent4>
      <a:accent5>
        <a:srgbClr val="B2B2B2"/>
      </a:accent5>
      <a:accent6>
        <a:srgbClr val="E2E2E2"/>
      </a:accent6>
      <a:hlink>
        <a:srgbClr val="FF5757"/>
      </a:hlink>
      <a:folHlink>
        <a:srgbClr val="FFC000"/>
      </a:folHlink>
    </a:clrScheme>
    <a:fontScheme name="WFP_C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2E2E2"/>
        </a:solidFill>
        <a:ln w="9525">
          <a:solidFill>
            <a:srgbClr val="E2E2E2"/>
          </a:solidFill>
        </a:ln>
        <a:effectLst/>
      </a:spPr>
      <a:bodyPr tIns="90000" bIns="90000" rtlCol="0" anchor="ctr" anchorCtr="0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90000" bIns="90000" rtlCol="0" anchor="t">
        <a:spAutoFit/>
      </a:bodyPr>
      <a:lstStyle>
        <a:defPPr algn="ctr">
          <a:defRPr sz="14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Standard Theme">
  <a:themeElements>
    <a:clrScheme name="WFP">
      <a:dk1>
        <a:srgbClr val="000000"/>
      </a:dk1>
      <a:lt1>
        <a:srgbClr val="FFFFFF"/>
      </a:lt1>
      <a:dk2>
        <a:srgbClr val="0088FF"/>
      </a:dk2>
      <a:lt2>
        <a:srgbClr val="808080"/>
      </a:lt2>
      <a:accent1>
        <a:srgbClr val="0088FF"/>
      </a:accent1>
      <a:accent2>
        <a:srgbClr val="5BB1FF"/>
      </a:accent2>
      <a:accent3>
        <a:srgbClr val="CCE7FF"/>
      </a:accent3>
      <a:accent4>
        <a:srgbClr val="808080"/>
      </a:accent4>
      <a:accent5>
        <a:srgbClr val="B2B2B2"/>
      </a:accent5>
      <a:accent6>
        <a:srgbClr val="E2E2E2"/>
      </a:accent6>
      <a:hlink>
        <a:srgbClr val="FF5757"/>
      </a:hlink>
      <a:folHlink>
        <a:srgbClr val="FFC000"/>
      </a:folHlink>
    </a:clrScheme>
    <a:fontScheme name="WFP_CV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2E2E2"/>
        </a:solidFill>
        <a:ln w="9525">
          <a:solidFill>
            <a:srgbClr val="E2E2E2"/>
          </a:solidFill>
        </a:ln>
        <a:effectLst/>
      </a:spPr>
      <a:bodyPr tIns="90000" bIns="90000" rtlCol="0" anchor="ctr" anchorCtr="0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tIns="90000" bIns="90000" rtlCol="0" anchor="t">
        <a:spAutoFit/>
      </a:bodyPr>
      <a:lstStyle>
        <a:defPPr algn="ctr">
          <a:defRPr sz="14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</TotalTime>
  <Words>821</Words>
  <Application>Microsoft Office PowerPoint</Application>
  <PresentationFormat>On-screen Show (4:3)</PresentationFormat>
  <Paragraphs>240</Paragraphs>
  <Slides>11</Slides>
  <Notes>10</Notes>
  <HiddenSlides>1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Verdana</vt:lpstr>
      <vt:lpstr>Wingdings 3</vt:lpstr>
      <vt:lpstr>ヒラギノ角ゴ Pro W3</vt:lpstr>
      <vt:lpstr>Standard Theme</vt:lpstr>
      <vt:lpstr>1_Standard Theme</vt:lpstr>
      <vt:lpstr>2_Standard Theme</vt:lpstr>
      <vt:lpstr>think-cell Slide</vt:lpstr>
      <vt:lpstr>Chart</vt:lpstr>
      <vt:lpstr>UNICEF/WFP Return on Investment Study for Emergency Preparedness </vt:lpstr>
      <vt:lpstr>Objectives: Develop model and apply it in 3 countries</vt:lpstr>
      <vt:lpstr>Overall framework and key building blocs</vt:lpstr>
      <vt:lpstr>Excel model developed to support  ROI assessment</vt:lpstr>
      <vt:lpstr>6 types of preparedness investments in scope Exemplary investments from the different pilot countries</vt:lpstr>
      <vt:lpstr>Quantitative ROI—time and cost savings—for 49 investments</vt:lpstr>
      <vt:lpstr>Internationally procured pre-positioned goods Quantitative ROI—time and cost savings</vt:lpstr>
      <vt:lpstr>Infrastructure work Quantitative ROI—time and cost savings</vt:lpstr>
      <vt:lpstr>Summary of findings (1)</vt:lpstr>
      <vt:lpstr>Summary of findings (2)</vt:lpstr>
      <vt:lpstr>PowerPoint Presentation</vt:lpstr>
    </vt:vector>
  </TitlesOfParts>
  <Company>The Boston Consulting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Renson Quentin</dc:creator>
  <cp:lastModifiedBy>WUESTENBERG Andreas</cp:lastModifiedBy>
  <cp:revision>551</cp:revision>
  <dcterms:created xsi:type="dcterms:W3CDTF">2010-04-13T12:31:45Z</dcterms:created>
  <dcterms:modified xsi:type="dcterms:W3CDTF">2015-03-16T11:43:16Z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20100310</vt:lpwstr>
  </property>
  <property fmtid="{D5CDD505-2E9C-101B-9397-08002B2CF9AE}" pid="3" name="Format Name">
    <vt:lpwstr>WFP_CV</vt:lpwstr>
  </property>
  <property fmtid="{D5CDD505-2E9C-101B-9397-08002B2CF9AE}" pid="4" name="Template Name">
    <vt:lpwstr>On-screen</vt:lpwstr>
  </property>
  <property fmtid="{D5CDD505-2E9C-101B-9397-08002B2CF9AE}" pid="5" name="_NewReviewCycle">
    <vt:lpwstr/>
  </property>
</Properties>
</file>