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83" r:id="rId4"/>
    <p:sldId id="259" r:id="rId5"/>
    <p:sldId id="296" r:id="rId6"/>
    <p:sldId id="278" r:id="rId7"/>
    <p:sldId id="297" r:id="rId8"/>
    <p:sldId id="287" r:id="rId9"/>
    <p:sldId id="291" r:id="rId10"/>
    <p:sldId id="292" r:id="rId11"/>
    <p:sldId id="268" r:id="rId12"/>
    <p:sldId id="29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321"/>
    <a:srgbClr val="E20000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194" autoAdjust="0"/>
  </p:normalViewPr>
  <p:slideViewPr>
    <p:cSldViewPr snapToGrid="0">
      <p:cViewPr>
        <p:scale>
          <a:sx n="91" d="100"/>
          <a:sy n="91" d="100"/>
        </p:scale>
        <p:origin x="-126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A0E59-4843-4DDA-B540-0B54A8BDDDA8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5D69-69A5-4C16-817F-53BA22FF2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4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67035-ED93-4FC4-82FB-B413BA46C3E8}" type="datetimeFigureOut">
              <a:rPr lang="en-GB" smtClean="0"/>
              <a:pPr/>
              <a:t>23/07/2015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1D75-0504-4892-83B7-CD3A267F29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84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1D75-0504-4892-83B7-CD3A267F293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 CERF has been added</a:t>
            </a:r>
            <a:r>
              <a:rPr lang="en-GB" baseline="0" dirty="0" smtClean="0"/>
              <a:t> for two reasons: it plays a critical role as a catalyst for other funding and in </a:t>
            </a:r>
            <a:r>
              <a:rPr lang="en-GB" baseline="0" dirty="0" err="1" smtClean="0"/>
              <a:t>kickstarting</a:t>
            </a:r>
            <a:r>
              <a:rPr lang="en-GB" baseline="0" dirty="0" smtClean="0"/>
              <a:t> humanitarian interventions; while it doesn’t feature as a top 10 donor for the organizations that completed the survey, for many UNOs it features highly as a humanitarian donor.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1D75-0504-4892-83B7-CD3A267F293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8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1D75-0504-4892-83B7-CD3A267F293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7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1D75-0504-4892-83B7-CD3A267F293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CD2C-E97E-431E-909F-9040DAE9E537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BBB-AAE5-4E1A-9858-3C083A3519DB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0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949-702A-413D-ADF1-F4F42477AEEA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4A8A-DBE9-425D-ADF4-8858ABF3158E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1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A70E-09F2-452B-BC93-E43236618770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D5E9-53E8-4DE7-AA18-92F09F111497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C5E8-5DD8-4722-B8A6-31AEAB71ED39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7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7D8-16AF-4538-BED9-77C82A295BAB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0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B575-F0B6-48CA-954A-4BC14AEBE8E0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0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89CD-3DBA-4E2B-9BF4-FD0FF13CDBAA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58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2D0E-4FB9-41F4-AA17-680EF523D09D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EA10-0EC9-4737-8092-B9B565AB80C0}" type="datetime1">
              <a:rPr lang="en-GB" smtClean="0"/>
              <a:pPr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2F107-F5F1-4D25-BBDC-C5BE0F8CB8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6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789" y="2272145"/>
            <a:ext cx="11655379" cy="1626110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9" y="360219"/>
            <a:ext cx="11655379" cy="3538038"/>
          </a:xfrm>
          <a:noFill/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>DONOR CONDITIONS </a:t>
            </a:r>
            <a:r>
              <a:rPr lang="en-GB" sz="4400" dirty="0" smtClean="0"/>
              <a:t>Objective 2.1</a:t>
            </a:r>
            <a:r>
              <a:rPr lang="en-GB" sz="5300" dirty="0" smtClean="0"/>
              <a:t/>
            </a:r>
            <a:br>
              <a:rPr lang="en-GB" sz="5300" dirty="0" smtClean="0"/>
            </a:br>
            <a:r>
              <a:rPr lang="en-GB" sz="5300" dirty="0" smtClean="0"/>
              <a:t/>
            </a:r>
            <a:br>
              <a:rPr lang="en-GB" sz="5300" dirty="0" smtClean="0"/>
            </a:br>
            <a:r>
              <a:rPr lang="en-GB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Renegotiate donor requirements or conditions that contribute to reducing the burden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7509" y="4413411"/>
            <a:ext cx="9144000" cy="136920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Interim presentation of findings to the IASC Task Team on Humanitarian Financing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24 July </a:t>
            </a:r>
            <a:r>
              <a:rPr lang="en-GB" dirty="0" smtClean="0">
                <a:solidFill>
                  <a:srgbClr val="0070C0"/>
                </a:solidFill>
              </a:rPr>
              <a:t>2015 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39909" y="5927835"/>
            <a:ext cx="9144000" cy="704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i="1" dirty="0" smtClean="0"/>
              <a:t>HFTT </a:t>
            </a:r>
            <a:r>
              <a:rPr lang="en-GB" sz="1800" i="1" dirty="0" err="1" smtClean="0"/>
              <a:t>workplan</a:t>
            </a:r>
            <a:r>
              <a:rPr lang="en-GB" sz="1800" i="1" dirty="0" smtClean="0"/>
              <a:t> stream </a:t>
            </a:r>
            <a:r>
              <a:rPr lang="en-GB" sz="1800" i="1" dirty="0" smtClean="0"/>
              <a:t>co-led </a:t>
            </a:r>
            <a:r>
              <a:rPr lang="en-GB" sz="1800" i="1" dirty="0" smtClean="0"/>
              <a:t>by WFP and UNFPA - This document is designed as support to the oral presentation</a:t>
            </a:r>
            <a:r>
              <a:rPr lang="en-GB" sz="1800" i="1" dirty="0" smtClean="0"/>
              <a:t>. </a:t>
            </a:r>
          </a:p>
          <a:p>
            <a:r>
              <a:rPr lang="en-GB" sz="1800" b="1" i="1" dirty="0" smtClean="0"/>
              <a:t>As the findings are still draft, please do not circulate beyond IASC HFTT members.</a:t>
            </a:r>
            <a:endParaRPr lang="en-GB" sz="1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802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89274"/>
              </p:ext>
            </p:extLst>
          </p:nvPr>
        </p:nvGraphicFramePr>
        <p:xfrm>
          <a:off x="838201" y="2256313"/>
          <a:ext cx="1051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362"/>
                <a:gridCol w="3621974"/>
                <a:gridCol w="54992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Organization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Conditionality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Details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207086"/>
            <a:ext cx="10515600" cy="10195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3 conditionalities among the top 10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donors *</a:t>
            </a:r>
            <a:b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(*donor names are listed in alphabetical order)</a:t>
            </a:r>
            <a:endParaRPr lang="en-GB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54425"/>
              </p:ext>
            </p:extLst>
          </p:nvPr>
        </p:nvGraphicFramePr>
        <p:xfrm>
          <a:off x="838200" y="2622707"/>
          <a:ext cx="105156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282"/>
                <a:gridCol w="3607456"/>
                <a:gridCol w="5508862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Reporting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reporting requested which differs from the standardised reporting format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Counter-terrorism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to ban certain groups from implementing or benefitting from the project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Due diligence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Robust due diligence process-per theme, per humanitarian action + desk review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063135"/>
              </p:ext>
            </p:extLst>
          </p:nvPr>
        </p:nvGraphicFramePr>
        <p:xfrm>
          <a:off x="838200" y="3746397"/>
          <a:ext cx="10515600" cy="9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282"/>
                <a:gridCol w="3607456"/>
                <a:gridCol w="5508862"/>
              </a:tblGrid>
              <a:tr h="0">
                <a:tc rowSpan="3">
                  <a:txBody>
                    <a:bodyPr/>
                    <a:lstStyle/>
                    <a:p>
                      <a:pPr algn="ctr"/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Counter-terrorism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Standard counter-terrorism language cleared by legal departments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Risk Management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Donors reserve right to stop transfers, claim repayment if contractual obligations are not met or if it emerges that funds are not being used for the agreed project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Counter-terrorism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to ban certain groups from implementing or benefitting from the project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8555"/>
              </p:ext>
            </p:extLst>
          </p:nvPr>
        </p:nvGraphicFramePr>
        <p:xfrm>
          <a:off x="796159" y="4936687"/>
          <a:ext cx="10547532" cy="1285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CERF *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Limited Predictability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Limited predictability and multi-year funding for most donors, which hinders the development of resilience and government capacity-building </a:t>
                      </a:r>
                      <a:r>
                        <a:rPr lang="en-US" sz="1200" dirty="0" err="1" smtClean="0">
                          <a:latin typeface="+mn-lt"/>
                        </a:rPr>
                        <a:t>programmes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Earmarking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Project/Activity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Financial Restrictions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Staff costs limited to 10%, staff costs limited also for more </a:t>
                      </a:r>
                      <a:r>
                        <a:rPr lang="en-US" sz="1200" dirty="0" err="1" smtClean="0">
                          <a:latin typeface="+mn-lt"/>
                        </a:rPr>
                        <a:t>labour</a:t>
                      </a:r>
                      <a:r>
                        <a:rPr lang="en-US" sz="1200" dirty="0" smtClean="0">
                          <a:latin typeface="+mn-lt"/>
                        </a:rPr>
                        <a:t>-intensive activities which are treated the same as other non-</a:t>
                      </a:r>
                      <a:r>
                        <a:rPr lang="en-US" sz="1200" dirty="0" err="1" smtClean="0">
                          <a:latin typeface="+mn-lt"/>
                        </a:rPr>
                        <a:t>labour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intesive</a:t>
                      </a:r>
                      <a:r>
                        <a:rPr lang="en-US" sz="1200" dirty="0" smtClean="0">
                          <a:latin typeface="+mn-lt"/>
                        </a:rPr>
                        <a:t> activities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 headline messages – to be developed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184"/>
            <a:ext cx="10258096" cy="38421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dirty="0" smtClean="0"/>
              <a:t>Financial Restrictions </a:t>
            </a:r>
            <a:r>
              <a:rPr lang="en-GB" sz="2400" dirty="0" smtClean="0"/>
              <a:t>affect the overall efficiency of recipient organizations – they slow down implementation and increase overall transaction costs. </a:t>
            </a:r>
          </a:p>
          <a:p>
            <a:pPr marL="0" indent="0">
              <a:buNone/>
            </a:pPr>
            <a:r>
              <a:rPr lang="en-GB" sz="2400" b="1" dirty="0" smtClean="0"/>
              <a:t>Earmarking </a:t>
            </a:r>
            <a:r>
              <a:rPr lang="en-GB" sz="2400" dirty="0" smtClean="0"/>
              <a:t>affects costs effectiveness by inhibiting the equitable distribution of resources – increasing risks for over/under funding beneficiaries caseloads, impacting programme decisions.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Heavy</a:t>
            </a:r>
            <a:r>
              <a:rPr lang="en-GB" sz="2400" b="1" dirty="0" smtClean="0"/>
              <a:t> reporting</a:t>
            </a:r>
            <a:r>
              <a:rPr lang="en-GB" sz="2400" dirty="0" smtClean="0"/>
              <a:t> requirements can </a:t>
            </a:r>
            <a:r>
              <a:rPr lang="en-GB" sz="2400" dirty="0" smtClean="0"/>
              <a:t>significantly affect transaction </a:t>
            </a:r>
            <a:r>
              <a:rPr lang="en-GB" sz="2400" dirty="0" smtClean="0"/>
              <a:t>costs and can absorb human and other resources that could be perhaps better spent on implementation.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Risk management </a:t>
            </a:r>
            <a:r>
              <a:rPr lang="en-GB" sz="2400" dirty="0" smtClean="0"/>
              <a:t>will </a:t>
            </a:r>
            <a:r>
              <a:rPr lang="en-GB" sz="2400" dirty="0" smtClean="0"/>
              <a:t>push organizations towards </a:t>
            </a:r>
            <a:r>
              <a:rPr lang="en-GB" sz="2400" dirty="0" smtClean="0"/>
              <a:t>a more risk-averse mode of operation rather than one governed by needs on the ground. </a:t>
            </a:r>
          </a:p>
          <a:p>
            <a:pPr marL="0" indent="0">
              <a:buNone/>
            </a:pPr>
            <a:r>
              <a:rPr lang="en-GB" sz="2400" b="1" dirty="0" smtClean="0"/>
              <a:t>Due diligence </a:t>
            </a:r>
            <a:r>
              <a:rPr lang="en-GB" sz="2400" dirty="0" smtClean="0"/>
              <a:t>processes can significantly delay the implementation of humanitarian activities. </a:t>
            </a:r>
          </a:p>
          <a:p>
            <a:pPr marL="0" indent="0">
              <a:buNone/>
            </a:pPr>
            <a:r>
              <a:rPr lang="en-GB" sz="2400" b="1" dirty="0" smtClean="0"/>
              <a:t>Limited predictability </a:t>
            </a:r>
            <a:r>
              <a:rPr lang="en-GB" sz="2400" dirty="0" smtClean="0"/>
              <a:t>prevents more equitable planning, lower return on investment by limiting negotiating power with partners (including suppliers) as budgets/procurement activities are carried out within a short funding horizon. A lack of multi-year funding also prevents organization from stabilizing outcome gains as the continuity of implemented activities cannot be guaranteed. </a:t>
            </a:r>
            <a:endParaRPr lang="en-GB" sz="2400" b="1" dirty="0"/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 – for discussion 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184"/>
            <a:ext cx="10258096" cy="3842171"/>
          </a:xfrm>
        </p:spPr>
        <p:txBody>
          <a:bodyPr>
            <a:normAutofit fontScale="70000" lnSpcReduction="20000"/>
          </a:bodyPr>
          <a:lstStyle/>
          <a:p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Steer away from providing too much detail of the survey to donors which might detract from end result we want to achieve. Concentrate on messaging on how </a:t>
            </a:r>
            <a:r>
              <a:rPr lang="en-GB" sz="2400" dirty="0" err="1" smtClean="0"/>
              <a:t>conditionalities</a:t>
            </a:r>
            <a:r>
              <a:rPr lang="en-GB" sz="2400" dirty="0" smtClean="0"/>
              <a:t> affect humanitarian operations (evidence) and why we would need to change them.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Further </a:t>
            </a:r>
            <a:r>
              <a:rPr lang="en-GB" sz="2400" b="1" dirty="0" smtClean="0"/>
              <a:t>examples to substantiate impact of </a:t>
            </a:r>
            <a:r>
              <a:rPr lang="en-GB" sz="2400" b="1" dirty="0" err="1" smtClean="0"/>
              <a:t>conditionalities</a:t>
            </a:r>
            <a:r>
              <a:rPr lang="en-GB" sz="2400" b="1" dirty="0" smtClean="0"/>
              <a:t> will be needed </a:t>
            </a:r>
            <a:r>
              <a:rPr lang="en-GB" sz="2400" dirty="0" smtClean="0"/>
              <a:t>– are we able to provide them and how?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Key audiences:</a:t>
            </a:r>
          </a:p>
          <a:p>
            <a:pPr marL="0" indent="0">
              <a:buNone/>
            </a:pPr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dirty="0" smtClean="0"/>
              <a:t>SG High Level Panel, GHD (September), WHS </a:t>
            </a:r>
          </a:p>
          <a:p>
            <a:pPr marL="457200" indent="-457200">
              <a:buAutoNum type="arabicPeriod" startAt="3"/>
            </a:pPr>
            <a:r>
              <a:rPr lang="en-GB" sz="2400" dirty="0" smtClean="0"/>
              <a:t>Continue with </a:t>
            </a:r>
            <a:r>
              <a:rPr lang="en-GB" sz="2400" b="1" dirty="0" smtClean="0"/>
              <a:t>consortium-to-consortium </a:t>
            </a:r>
            <a:r>
              <a:rPr lang="en-GB" sz="2400" dirty="0" smtClean="0"/>
              <a:t>approach for now. </a:t>
            </a:r>
          </a:p>
          <a:p>
            <a:pPr marL="457200" indent="-457200">
              <a:buAutoNum type="arabicPeriod" startAt="3"/>
            </a:pPr>
            <a:r>
              <a:rPr lang="en-GB" sz="2400" dirty="0" smtClean="0"/>
              <a:t>Focus on top 5 or more? Even if little scope for improvement has been suggested?</a:t>
            </a:r>
          </a:p>
          <a:p>
            <a:pPr marL="457200" indent="-457200">
              <a:buAutoNum type="arabicPeriod" startAt="3"/>
            </a:pPr>
            <a:r>
              <a:rPr lang="en-GB" sz="2400" dirty="0" smtClean="0"/>
              <a:t>The analysis so far does not suggest significant differences between UN and NGOs – so the suggestions is to continue treating it as one group.</a:t>
            </a:r>
          </a:p>
          <a:p>
            <a:pPr marL="457200" indent="-457200">
              <a:buAutoNum type="arabicPeriod" startAt="3"/>
            </a:pPr>
            <a:r>
              <a:rPr lang="en-GB" sz="2400" dirty="0" smtClean="0"/>
              <a:t>Should we share with donors the top 3 </a:t>
            </a:r>
            <a:r>
              <a:rPr lang="en-GB" sz="2400" dirty="0" err="1" smtClean="0"/>
              <a:t>conditionalities</a:t>
            </a:r>
            <a:r>
              <a:rPr lang="en-GB" sz="2400" dirty="0" smtClean="0"/>
              <a:t>? With each individually or for the group? Would we need to cross-check the findings with colleagues handling these donor portfolios?</a:t>
            </a:r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This update only concentrates on steps undertaken since the last </a:t>
            </a:r>
            <a:r>
              <a:rPr lang="en-GB" dirty="0" smtClean="0"/>
              <a:t>update to the IASC HFTT in May.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111620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680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marL="0" indent="0" fontAlgn="b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impact of conditions were defined from a 1 to 5 severity and averaged into three quartiles in order to prioritise the top quartile as being the top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</a:t>
            </a:r>
            <a:r>
              <a:rPr lang="en-GB" sz="2400" dirty="0" smtClean="0"/>
              <a:t>ditions. </a:t>
            </a:r>
          </a:p>
          <a:p>
            <a:pPr marL="0" indent="0" fontAlgn="b">
              <a:buNone/>
            </a:pPr>
            <a:r>
              <a:rPr lang="en-GB" sz="2400" u="sng" dirty="0" smtClean="0">
                <a:solidFill>
                  <a:srgbClr val="C00000"/>
                </a:solidFill>
              </a:rPr>
              <a:t>Objective: </a:t>
            </a:r>
            <a:r>
              <a:rPr lang="en-GB" sz="2400" dirty="0" smtClean="0">
                <a:solidFill>
                  <a:srgbClr val="C00000"/>
                </a:solidFill>
              </a:rPr>
              <a:t>Focus only on the </a:t>
            </a:r>
            <a:r>
              <a:rPr lang="en-GB" sz="2400" dirty="0" err="1" smtClean="0">
                <a:solidFill>
                  <a:srgbClr val="C00000"/>
                </a:solidFill>
              </a:rPr>
              <a:t>conditionalities</a:t>
            </a:r>
            <a:r>
              <a:rPr lang="en-GB" sz="2400" dirty="0" smtClean="0">
                <a:solidFill>
                  <a:srgbClr val="C00000"/>
                </a:solidFill>
              </a:rPr>
              <a:t> with the most significant impact </a:t>
            </a:r>
            <a:endParaRPr lang="en-GB" sz="2400" dirty="0">
              <a:solidFill>
                <a:srgbClr val="C00000"/>
              </a:solidFill>
            </a:endParaRPr>
          </a:p>
          <a:p>
            <a:pPr marL="0" indent="0" fontAlgn="b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29709"/>
              </p:ext>
            </p:extLst>
          </p:nvPr>
        </p:nvGraphicFramePr>
        <p:xfrm>
          <a:off x="1240906" y="3313368"/>
          <a:ext cx="1803729" cy="2642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3729"/>
              </a:tblGrid>
              <a:tr h="5027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Quartiles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135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THIRD Quartile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94589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Quartile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4042">
                <a:tc>
                  <a:txBody>
                    <a:bodyPr/>
                    <a:lstStyle/>
                    <a:p>
                      <a:r>
                        <a:rPr lang="en-GB" dirty="0" smtClean="0"/>
                        <a:t>FIRST</a:t>
                      </a:r>
                      <a:r>
                        <a:rPr lang="en-GB" baseline="0" dirty="0" smtClean="0"/>
                        <a:t> Quartile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206235" y="4345181"/>
            <a:ext cx="891045" cy="36813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84121"/>
              </p:ext>
            </p:extLst>
          </p:nvPr>
        </p:nvGraphicFramePr>
        <p:xfrm>
          <a:off x="3398520" y="3316163"/>
          <a:ext cx="2826377" cy="263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377"/>
              </a:tblGrid>
              <a:tr h="4139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Severity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Conditionalities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4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6839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32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54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4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04562"/>
              </p:ext>
            </p:extLst>
          </p:nvPr>
        </p:nvGraphicFramePr>
        <p:xfrm>
          <a:off x="6316484" y="3307083"/>
          <a:ext cx="5037315" cy="2651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315"/>
              </a:tblGrid>
              <a:tr h="426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0498"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Significant impact (Presents constraints to</a:t>
                      </a:r>
                      <a:r>
                        <a:rPr lang="en-GB" baseline="0" dirty="0" smtClean="0"/>
                        <a:t> adequately fulfilling organizational objectives)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714"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r>
                        <a:rPr lang="en-GB" baseline="0" dirty="0" smtClean="0"/>
                        <a:t> impact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714">
                <a:tc>
                  <a:txBody>
                    <a:bodyPr/>
                    <a:lstStyle/>
                    <a:p>
                      <a:r>
                        <a:rPr lang="en-GB" dirty="0" smtClean="0"/>
                        <a:t>Medium impact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714">
                <a:tc>
                  <a:txBody>
                    <a:bodyPr/>
                    <a:lstStyle/>
                    <a:p>
                      <a:r>
                        <a:rPr lang="en-GB" dirty="0" smtClean="0"/>
                        <a:t>Small impact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9400">
                <a:tc>
                  <a:txBody>
                    <a:bodyPr/>
                    <a:lstStyle/>
                    <a:p>
                      <a:r>
                        <a:rPr lang="en-GB" dirty="0" smtClean="0"/>
                        <a:t>Little impact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5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122"/>
            <a:ext cx="10515600" cy="124473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in total (8 UNOs and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NGOs)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220" y="2074628"/>
            <a:ext cx="2722418" cy="65433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UN Agencies</a:t>
            </a:r>
            <a:endParaRPr lang="en-GB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03220" y="2825495"/>
            <a:ext cx="2182092" cy="3675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FAO </a:t>
            </a:r>
          </a:p>
          <a:p>
            <a:r>
              <a:rPr lang="en-GB" sz="2400" dirty="0" smtClean="0"/>
              <a:t>UNICEF </a:t>
            </a:r>
          </a:p>
          <a:p>
            <a:r>
              <a:rPr lang="en-GB" sz="2400" dirty="0" smtClean="0"/>
              <a:t>IOM </a:t>
            </a:r>
          </a:p>
          <a:p>
            <a:r>
              <a:rPr lang="en-GB" sz="2400" dirty="0" smtClean="0"/>
              <a:t>WFP </a:t>
            </a:r>
          </a:p>
          <a:p>
            <a:r>
              <a:rPr lang="en-GB" sz="2400" dirty="0" smtClean="0"/>
              <a:t>UNFPA </a:t>
            </a:r>
          </a:p>
          <a:p>
            <a:r>
              <a:rPr lang="en-GB" sz="2400" dirty="0" smtClean="0"/>
              <a:t>OCHA</a:t>
            </a:r>
          </a:p>
          <a:p>
            <a:r>
              <a:rPr lang="en-GB" sz="2400" dirty="0" smtClean="0"/>
              <a:t>WHO</a:t>
            </a:r>
          </a:p>
          <a:p>
            <a:r>
              <a:rPr lang="en-GB" sz="2400" dirty="0" smtClean="0"/>
              <a:t>UNHCR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34656" y="2087827"/>
            <a:ext cx="2722418" cy="65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NGOs</a:t>
            </a:r>
            <a:endParaRPr lang="en-GB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34656" y="2728967"/>
            <a:ext cx="25168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Handicap Int. </a:t>
            </a:r>
          </a:p>
          <a:p>
            <a:r>
              <a:rPr lang="en-GB" sz="2400" dirty="0" smtClean="0"/>
              <a:t>Oxfam </a:t>
            </a:r>
          </a:p>
          <a:p>
            <a:r>
              <a:rPr lang="en-GB" sz="2400" dirty="0" smtClean="0"/>
              <a:t>Action Aid </a:t>
            </a:r>
          </a:p>
          <a:p>
            <a:r>
              <a:rPr lang="en-GB" sz="2400" dirty="0" smtClean="0"/>
              <a:t>Christian Aid </a:t>
            </a:r>
          </a:p>
          <a:p>
            <a:r>
              <a:rPr lang="en-GB" sz="2400" dirty="0" smtClean="0"/>
              <a:t>CAFOD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34548" y="5192531"/>
            <a:ext cx="3719252" cy="113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After a number of extensions, the survey was closed on 30 </a:t>
            </a:r>
            <a:r>
              <a:rPr lang="en-US" sz="2000" b="1" dirty="0" smtClean="0">
                <a:solidFill>
                  <a:srgbClr val="0070C0"/>
                </a:solidFill>
              </a:rPr>
              <a:t>June 2015</a:t>
            </a: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425440" y="1470502"/>
          <a:ext cx="2545080" cy="50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080"/>
              </a:tblGrid>
              <a:tr h="3998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Quartiles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0483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HIGH IMPACT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16480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MEDIUM IMPACT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08230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SMALL IMPACT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5440" y="6339840"/>
            <a:ext cx="2743200" cy="351155"/>
          </a:xfrm>
        </p:spPr>
        <p:txBody>
          <a:bodyPr/>
          <a:lstStyle/>
          <a:p>
            <a:fld id="{D2F2F107-F5F1-4D25-BBDC-C5BE0F8CB8A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indings (I)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92440" y="1471146"/>
          <a:ext cx="3261360" cy="231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360"/>
              </a:tblGrid>
              <a:tr h="24392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Conditionality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9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Financial</a:t>
                      </a:r>
                      <a:r>
                        <a:rPr lang="en-GB" sz="1200" baseline="0" dirty="0" smtClean="0"/>
                        <a:t> Restrictions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39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Earmarking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39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Reporting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39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Risk Management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39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Due Diligence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31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Counter-terrorism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31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Limited Predictability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092440" y="3840479"/>
          <a:ext cx="3261360" cy="2674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360"/>
              </a:tblGrid>
              <a:tr h="276270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Disclosure/Transparency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288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Value for Money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684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Anti-corruption/fraud/misuse of funds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288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Visibility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52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Environmental impact/Climate change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288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Lobbying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184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Restrictions on staff with donor country’s nationality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1432560"/>
            <a:ext cx="3916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Emerging trends from top conditions out of 14 ranked by severity of conditions. </a:t>
            </a:r>
          </a:p>
        </p:txBody>
      </p:sp>
    </p:spTree>
    <p:extLst>
      <p:ext uri="{BB962C8B-B14F-4D97-AF65-F5344CB8AC3E}">
        <p14:creationId xmlns:p14="http://schemas.microsoft.com/office/powerpoint/2010/main" val="380566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64292"/>
              </p:ext>
            </p:extLst>
          </p:nvPr>
        </p:nvGraphicFramePr>
        <p:xfrm>
          <a:off x="59374" y="35626"/>
          <a:ext cx="12132626" cy="682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27"/>
                <a:gridCol w="1949887"/>
                <a:gridCol w="5577856"/>
                <a:gridCol w="3033156"/>
              </a:tblGrid>
              <a:tr h="924756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Conditionality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Humanitarian</a:t>
                      </a:r>
                      <a:r>
                        <a:rPr lang="en-GB" baseline="0" dirty="0" smtClean="0"/>
                        <a:t> Principles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Details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Percentage of Impact</a:t>
                      </a:r>
                      <a:r>
                        <a:rPr lang="en-GB" baseline="0" dirty="0" smtClean="0"/>
                        <a:t> Level </a:t>
                      </a:r>
                      <a:endParaRPr lang="en-GB" dirty="0"/>
                    </a:p>
                  </a:txBody>
                  <a:tcPr/>
                </a:tc>
              </a:tr>
              <a:tr h="647329">
                <a:tc rowSpan="4">
                  <a:txBody>
                    <a:bodyPr/>
                    <a:lstStyle/>
                    <a:p>
                      <a:r>
                        <a:rPr lang="en-GB" sz="1200" dirty="0" smtClean="0"/>
                        <a:t>Financial Restrictions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Lack</a:t>
                      </a:r>
                      <a:r>
                        <a:rPr lang="en-GB" sz="1200" baseline="0" dirty="0" smtClean="0"/>
                        <a:t> of flexibility, predictability and timely funding: 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1,2,8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Unspent balances to be returned rather than used for similar activities- The probability of having to refund is significantly higher than the probability that donors agree on reprogramming </a:t>
                      </a:r>
                      <a:endParaRPr lang="en-GB" sz="12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19%</a:t>
                      </a:r>
                      <a:endParaRPr lang="en-GB" sz="1200" dirty="0"/>
                    </a:p>
                  </a:txBody>
                  <a:tcPr anchor="ctr"/>
                </a:tc>
              </a:tr>
              <a:tr h="334531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Spending deadlines (sometimes with no possibility of no-cost extensions)</a:t>
                      </a:r>
                      <a:endParaRPr lang="en-GB" sz="12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311959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Disbursement delayed or split up into tranches</a:t>
                      </a:r>
                      <a:endParaRPr lang="en-GB" sz="12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277427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Organisations have to request funding to cover immediate needs </a:t>
                      </a:r>
                      <a:endParaRPr lang="en-GB" sz="1200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465455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Earmarking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Lack</a:t>
                      </a:r>
                      <a:r>
                        <a:rPr lang="en-GB" sz="1200" baseline="0" dirty="0" smtClean="0"/>
                        <a:t> of flexibility, predictability and timely funding: 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1,2,8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Aid based on need assessment: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2,8</a:t>
                      </a:r>
                      <a:endParaRPr lang="en-GB" sz="12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Project/Activity</a:t>
                      </a:r>
                      <a:endParaRPr lang="en-GB" sz="12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16%</a:t>
                      </a:r>
                      <a:endParaRPr lang="en-GB" sz="1200" dirty="0"/>
                    </a:p>
                  </a:txBody>
                  <a:tcPr anchor="ctr"/>
                </a:tc>
              </a:tr>
              <a:tr h="1106631">
                <a:tc v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Geographic Area </a:t>
                      </a:r>
                      <a:endParaRPr lang="en-GB" sz="1200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419406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Reporting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Flexibility</a:t>
                      </a:r>
                      <a:r>
                        <a:rPr lang="en-GB" sz="1200" baseline="0" dirty="0" smtClean="0"/>
                        <a:t>, predictability, excessive reporting requirements: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1,8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Additional reporting requested which differs from the standardised reporting format</a:t>
                      </a:r>
                      <a:endParaRPr lang="en-GB" sz="12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10%</a:t>
                      </a:r>
                      <a:endParaRPr lang="en-GB" sz="1200" dirty="0"/>
                    </a:p>
                  </a:txBody>
                  <a:tcPr anchor="ctr"/>
                </a:tc>
              </a:tr>
              <a:tr h="462378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Disbursement from multi-year agreements are subject to approval of the reports by the donor</a:t>
                      </a:r>
                      <a:endParaRPr lang="en-GB" sz="12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325954">
                <a:tc rowSpan="4">
                  <a:txBody>
                    <a:bodyPr/>
                    <a:lstStyle/>
                    <a:p>
                      <a:r>
                        <a:rPr lang="en-GB" sz="1200" dirty="0" smtClean="0"/>
                        <a:t>Risk Management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for aid diversion reports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10%</a:t>
                      </a:r>
                      <a:endParaRPr lang="en-GB" sz="1200" dirty="0"/>
                    </a:p>
                  </a:txBody>
                  <a:tcPr anchor="ctr"/>
                </a:tc>
              </a:tr>
              <a:tr h="279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for reporting on burn rates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517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Donors request to update the risk management plan provided as part of the Project Proposal at least quarterly, based on performance information assessments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</a:tr>
              <a:tr h="3487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Donors reserve right to stop transfers, claim repayment if contractual obligations are not met or if it emerges that funds are not being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usedfor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agreed project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841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Due Diligence</a:t>
                      </a:r>
                      <a:endParaRPr lang="en-GB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8%</a:t>
                      </a:r>
                      <a:endParaRPr lang="en-GB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3838" y="10616541"/>
            <a:ext cx="262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Lack of flexibility, predictability and timely funding: 1,2,8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23156" y="5567377"/>
            <a:ext cx="262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Lack of flexibility: </a:t>
            </a:r>
          </a:p>
          <a:p>
            <a:pPr algn="ctr"/>
            <a:r>
              <a:rPr lang="en-GB" sz="1200" dirty="0" smtClean="0"/>
              <a:t>1,2,8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365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observations: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184"/>
            <a:ext cx="10258096" cy="3842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The top 5 </a:t>
            </a:r>
            <a:r>
              <a:rPr lang="en-GB" sz="2400" dirty="0" err="1" smtClean="0"/>
              <a:t>conditionalities</a:t>
            </a:r>
            <a:r>
              <a:rPr lang="en-GB" sz="2400" dirty="0" smtClean="0"/>
              <a:t> are closely followed by the next five: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Counter-terrorism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Limited predictability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Disclosure/transparency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Value for money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Anti-corruption</a:t>
            </a:r>
          </a:p>
          <a:p>
            <a:r>
              <a:rPr lang="en-GB" sz="2400" dirty="0" smtClean="0"/>
              <a:t>Because of the small difference in cumulative totals for the following 5 </a:t>
            </a:r>
            <a:r>
              <a:rPr lang="en-GB" sz="2400" dirty="0" err="1" smtClean="0"/>
              <a:t>conditionalities</a:t>
            </a:r>
            <a:r>
              <a:rPr lang="en-GB" sz="2400" dirty="0" smtClean="0"/>
              <a:t>, the suggestion is to also cover the next 5 in the messaging.</a:t>
            </a:r>
          </a:p>
          <a:p>
            <a:r>
              <a:rPr lang="en-GB" sz="2400" dirty="0" smtClean="0"/>
              <a:t>If disaggregated by UNO and NGO, the only real difference is the higher effect of disclosure/transparency on NGOs, but otherwise the results are quite consistent for the two groups.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2731"/>
              </p:ext>
            </p:extLst>
          </p:nvPr>
        </p:nvGraphicFramePr>
        <p:xfrm>
          <a:off x="814251" y="1056904"/>
          <a:ext cx="105264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805"/>
                <a:gridCol w="3625723"/>
                <a:gridCol w="550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Organization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Conditionality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Details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5136" y="116331"/>
            <a:ext cx="10515600" cy="83546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3 conditionalities</a:t>
            </a:r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the top 10 donors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(*donor names are listed in alphabetical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order)</a:t>
            </a:r>
            <a:endParaRPr lang="en-GB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89019"/>
              </p:ext>
            </p:extLst>
          </p:nvPr>
        </p:nvGraphicFramePr>
        <p:xfrm>
          <a:off x="806268" y="1417930"/>
          <a:ext cx="10547532" cy="119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Canada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Limited Predictability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Limited predictability and multi-year funding for most donors, which hinders the development of resilience and government capacity-building </a:t>
                      </a:r>
                      <a:r>
                        <a:rPr lang="en-US" sz="1200" dirty="0" err="1" smtClean="0">
                          <a:latin typeface="+mn-lt"/>
                        </a:rPr>
                        <a:t>programmes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Earmarking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Project/Activity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Counter-terrorism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Standard counter-terrorism language cleared by legal departments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283349"/>
              </p:ext>
            </p:extLst>
          </p:nvPr>
        </p:nvGraphicFramePr>
        <p:xfrm>
          <a:off x="806268" y="2633147"/>
          <a:ext cx="10547532" cy="1116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Limited Predictability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Limited predictability and multi-year funding for most donors, which hinders the development of resilience and government capacity-building programmes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Restrictions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to co-fund 20% funded projects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Counter-terrorism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to ban certain groups from implementing or benefitting from the project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9527"/>
              </p:ext>
            </p:extLst>
          </p:nvPr>
        </p:nvGraphicFramePr>
        <p:xfrm>
          <a:off x="806268" y="3761303"/>
          <a:ext cx="10547532" cy="112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Risk Management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Donors reserve right to stop transfers, claim repayment if contractual obligations are not met or if it emerges that funds are not being used for the agreed project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Limited Predictability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Limited predictability and multi-year funding for most donors, which hinders the development of resilience and government capacity-building programmes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Earmarking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Project/Activity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15277"/>
              </p:ext>
            </p:extLst>
          </p:nvPr>
        </p:nvGraphicFramePr>
        <p:xfrm>
          <a:off x="806268" y="4901334"/>
          <a:ext cx="10547532" cy="829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2339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Earmarking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Project/Activity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1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Financial Restrictions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Spending deadlines (sometimes with no possibility of no-cost extensions)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0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Earmarking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Geographic area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689480"/>
              </p:ext>
            </p:extLst>
          </p:nvPr>
        </p:nvGraphicFramePr>
        <p:xfrm>
          <a:off x="812074" y="1246546"/>
          <a:ext cx="105264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805"/>
                <a:gridCol w="3625723"/>
                <a:gridCol w="550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Organization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Conditionality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Details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F107-F5F1-4D25-BBDC-C5BE0F8CB8A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5136" y="221435"/>
            <a:ext cx="10515600" cy="10195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3 </a:t>
            </a:r>
            <a:r>
              <a:rPr lang="en-GB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conditionalities</a:t>
            </a:r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the top 10 donors</a:t>
            </a: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</a:t>
            </a:r>
            <a:b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(*donor names are listed in alphabetical order)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95926"/>
              </p:ext>
            </p:extLst>
          </p:nvPr>
        </p:nvGraphicFramePr>
        <p:xfrm>
          <a:off x="793204" y="1611870"/>
          <a:ext cx="10547532" cy="112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Earmarking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Project/Activity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Disbursement from multi-year agreements are subject to approval of the reports by the donors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Limited Predictability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Limited predictability and multi-year funding for most donors, which hinders the development of resilience and government capacity-building programmes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6873"/>
              </p:ext>
            </p:extLst>
          </p:nvPr>
        </p:nvGraphicFramePr>
        <p:xfrm>
          <a:off x="793204" y="2751901"/>
          <a:ext cx="10547532" cy="112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Risk Management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Donors reserve right to stop transfers, claim repayment if contractual obligations are not met or if it emerges that funds are not being used for the agreed project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Anti-corruption/fraud/misuse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funds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use of the contribution and the management of funds shall comply with the professionally accepted book-keeping rules and practices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Earmarking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Project/Activity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89104"/>
              </p:ext>
            </p:extLst>
          </p:nvPr>
        </p:nvGraphicFramePr>
        <p:xfrm>
          <a:off x="793204" y="3868181"/>
          <a:ext cx="10547532" cy="112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Risk Management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Donors reserve right to stop transfers, claim repayment if contractual obligations are not met or if it emerges that funds are not being used for the agreed project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Disbursement from multi-year agreements are subject to approval of the reports by the donors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Earmarking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Project/Activity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027572"/>
              </p:ext>
            </p:extLst>
          </p:nvPr>
        </p:nvGraphicFramePr>
        <p:xfrm>
          <a:off x="793204" y="4968933"/>
          <a:ext cx="10547532" cy="1304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531"/>
                <a:gridCol w="3618411"/>
                <a:gridCol w="5525590"/>
              </a:tblGrid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Restrictions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Unspent balances to be returned rather than used for similar activities. The probability of having to refund is significantly higher than the probability that donors agree on reprogramming 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Due Diligence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Each contribution shall be subject to internal and external auditing procedures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Risk Management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Donors reserve right to stop transfers, claim repayment if contractual obligations are not met or if it emerges that funds are not being used for the agreed project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5531</TotalTime>
  <Words>1499</Words>
  <Application>Microsoft Office PowerPoint</Application>
  <PresentationFormat>Custom</PresentationFormat>
  <Paragraphs>242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DONOR CONDITIONS Objective 2.1  Renegotiate donor requirements or conditions that contribute to reducing the burden</vt:lpstr>
      <vt:lpstr>Introduction</vt:lpstr>
      <vt:lpstr>Methodology used </vt:lpstr>
      <vt:lpstr>Respondents: 13 in total (8 UNOs and 5 NGOs)</vt:lpstr>
      <vt:lpstr>General Findings (I)</vt:lpstr>
      <vt:lpstr>PowerPoint Presentation</vt:lpstr>
      <vt:lpstr>Additional observations:</vt:lpstr>
      <vt:lpstr>Top 3 conditionalities among the top 10 donors (*donor names are listed in alphabetical order)</vt:lpstr>
      <vt:lpstr>Top 3 conditionalities among the top 10 donors * (*donor names are listed in alphabetical order)</vt:lpstr>
      <vt:lpstr>Top 3 conditionalities among the top 10 donors * (*donor names are listed in alphabetical order)</vt:lpstr>
      <vt:lpstr>Draft headline messages – to be developed</vt:lpstr>
      <vt:lpstr>Suggestions – for discussion </vt:lpstr>
    </vt:vector>
  </TitlesOfParts>
  <Company>World Food Programme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HFTT WORK PLAN Objective 2.1:  Renegotiate donor requirements or conditions that contribute to reducing the burden</dc:title>
  <dc:creator>Gemma GLORIOSO</dc:creator>
  <cp:lastModifiedBy>Marina Skuric Prodanovic</cp:lastModifiedBy>
  <cp:revision>248</cp:revision>
  <cp:lastPrinted>2015-07-23T17:50:52Z</cp:lastPrinted>
  <dcterms:created xsi:type="dcterms:W3CDTF">2015-05-15T14:38:49Z</dcterms:created>
  <dcterms:modified xsi:type="dcterms:W3CDTF">2015-07-23T18:17:28Z</dcterms:modified>
</cp:coreProperties>
</file>