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458" r:id="rId2"/>
    <p:sldId id="485" r:id="rId3"/>
    <p:sldId id="486" r:id="rId4"/>
    <p:sldId id="487" r:id="rId5"/>
    <p:sldId id="488" r:id="rId6"/>
    <p:sldId id="479" r:id="rId7"/>
    <p:sldId id="463" r:id="rId8"/>
    <p:sldId id="480" r:id="rId9"/>
    <p:sldId id="484" r:id="rId10"/>
  </p:sldIdLst>
  <p:sldSz cx="9144000" cy="6858000" type="screen4x3"/>
  <p:notesSz cx="6858000" cy="9144000"/>
  <p:defaultTextStyle>
    <a:defPPr>
      <a:defRPr lang="da-DK"/>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B01A28"/>
    <a:srgbClr val="0080A5"/>
    <a:srgbClr val="AE1A28"/>
    <a:srgbClr val="0000FF"/>
    <a:srgbClr val="3333FF"/>
    <a:srgbClr val="A41A28"/>
    <a:srgbClr val="6E1A28"/>
  </p:clrMru>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5" autoAdjust="0"/>
    <p:restoredTop sz="72043" autoAdjust="0"/>
  </p:normalViewPr>
  <p:slideViewPr>
    <p:cSldViewPr snapToGrid="0">
      <p:cViewPr varScale="1">
        <p:scale>
          <a:sx n="48" d="100"/>
          <a:sy n="48" d="100"/>
        </p:scale>
        <p:origin x="-1914" y="-90"/>
      </p:cViewPr>
      <p:guideLst>
        <p:guide orient="horz" pos="2160"/>
        <p:guide pos="2880"/>
      </p:guideLst>
    </p:cSldViewPr>
  </p:slideViewPr>
  <p:outlineViewPr>
    <p:cViewPr>
      <p:scale>
        <a:sx n="33" d="100"/>
        <a:sy n="33" d="100"/>
      </p:scale>
      <p:origin x="258" y="35134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GB"/>
          </a:p>
        </p:txBody>
      </p:sp>
      <p:sp>
        <p:nvSpPr>
          <p:cNvPr id="71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GB"/>
          </a:p>
        </p:txBody>
      </p:sp>
      <p:sp>
        <p:nvSpPr>
          <p:cNvPr id="71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GB"/>
          </a:p>
        </p:txBody>
      </p:sp>
      <p:sp>
        <p:nvSpPr>
          <p:cNvPr id="71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02BBE14-CE60-460E-A172-106A4A90CAB2}"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3E88446-20FF-43AC-937C-6DB2D03C8405}" type="slidenum">
              <a:rPr lang="da-DK"/>
              <a:pPr/>
              <a:t>‹#›</a:t>
            </a:fld>
            <a:endParaRPr lang="da-D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International agencies working in Somalia manage their operations via remote management from Nairobi, Kenya, due to security constrains in operational areas not considered not safe. Therefore International staffs do not always have full and continuous access to projects’ areas. Managers, therefore, rely mainly on reports from national staff on the ground, third part monitoring and/or their contractors, mechanisms that are not always effective and efficient.</a:t>
            </a:r>
          </a:p>
          <a:p>
            <a:endParaRPr lang="en-US" sz="1200" dirty="0" smtClean="0"/>
          </a:p>
          <a:p>
            <a:r>
              <a:rPr lang="en-US" sz="1200" dirty="0" smtClean="0"/>
              <a:t>The Return consortium(RC) beneficiary feedback mechanism significantly narrows down the distance between the target beneficiaries and aid agencies for meaningful participation and dialogue. </a:t>
            </a:r>
            <a:endParaRPr lang="en-AU" dirty="0"/>
          </a:p>
        </p:txBody>
      </p:sp>
      <p:sp>
        <p:nvSpPr>
          <p:cNvPr id="4" name="Slide Number Placeholder 3"/>
          <p:cNvSpPr>
            <a:spLocks noGrp="1"/>
          </p:cNvSpPr>
          <p:nvPr>
            <p:ph type="sldNum" sz="quarter" idx="10"/>
          </p:nvPr>
        </p:nvSpPr>
        <p:spPr/>
        <p:txBody>
          <a:bodyPr/>
          <a:lstStyle/>
          <a:p>
            <a:fld id="{F3E88446-20FF-43AC-937C-6DB2D03C8405}" type="slidenum">
              <a:rPr lang="da-DK" smtClean="0"/>
              <a:pPr/>
              <a:t>3</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Font typeface="Wingdings" pitchFamily="2" charset="2"/>
              <a:buChar char="Ø"/>
            </a:pPr>
            <a:r>
              <a:rPr lang="en-GB" altLang="en-US" sz="1100" dirty="0" smtClean="0"/>
              <a:t> </a:t>
            </a:r>
            <a:r>
              <a:rPr lang="en-GB" altLang="en-US" sz="1200" dirty="0" smtClean="0"/>
              <a:t>Beneficiary sends an SMS or Voice call to </a:t>
            </a:r>
            <a:r>
              <a:rPr lang="en-GB" altLang="en-US" sz="1200" dirty="0" smtClean="0">
                <a:solidFill>
                  <a:srgbClr val="FF0000"/>
                </a:solidFill>
              </a:rPr>
              <a:t> </a:t>
            </a:r>
            <a:r>
              <a:rPr lang="en-GB" altLang="en-US" sz="1200" dirty="0" smtClean="0">
                <a:solidFill>
                  <a:srgbClr val="C00000"/>
                </a:solidFill>
              </a:rPr>
              <a:t>345</a:t>
            </a:r>
            <a:r>
              <a:rPr lang="en-GB" altLang="en-US" sz="1200" dirty="0" smtClean="0"/>
              <a:t> which is connected to all the four telecom service providers in Somalia then gets an automatic response saying “ </a:t>
            </a:r>
            <a:r>
              <a:rPr lang="en-GB" altLang="en-US" sz="1200" i="1" dirty="0" smtClean="0"/>
              <a:t>Thank you for your feed back, we will get back to you in three days or your SMS will be shared with concerned agency for follow up.</a:t>
            </a:r>
          </a:p>
          <a:p>
            <a:pPr algn="just">
              <a:buFont typeface="Wingdings" pitchFamily="2" charset="2"/>
              <a:buChar char="Ø"/>
            </a:pPr>
            <a:r>
              <a:rPr lang="en-GB" altLang="en-US" sz="1200" dirty="0" smtClean="0"/>
              <a:t>Its then analysed, translated into English and uploaded on the dashboard.</a:t>
            </a:r>
          </a:p>
          <a:p>
            <a:pPr algn="just">
              <a:buFont typeface="Wingdings" pitchFamily="2" charset="2"/>
              <a:buChar char="Ø"/>
            </a:pPr>
            <a:r>
              <a:rPr lang="en-US" altLang="en-US" sz="1200" dirty="0" smtClean="0"/>
              <a:t>  </a:t>
            </a:r>
            <a:r>
              <a:rPr lang="en-US" altLang="en-US" sz="1200" dirty="0" err="1" smtClean="0"/>
              <a:t>SMSes</a:t>
            </a:r>
            <a:r>
              <a:rPr lang="en-US" altLang="en-US" sz="1200" dirty="0" smtClean="0"/>
              <a:t> are followed up through agency focal points and an appropriate response is given to beneficiaries.</a:t>
            </a:r>
          </a:p>
          <a:p>
            <a:pPr algn="just">
              <a:buFont typeface="Wingdings" pitchFamily="2" charset="2"/>
              <a:buChar char="Ø"/>
            </a:pPr>
            <a:r>
              <a:rPr lang="en-GB" altLang="en-US" sz="1200" dirty="0" smtClean="0"/>
              <a:t>When problem is fixed, DRC MIS Officer records it on the dashboard. </a:t>
            </a:r>
          </a:p>
          <a:p>
            <a:pPr algn="just">
              <a:buFont typeface="Wingdings" pitchFamily="2" charset="2"/>
              <a:buChar char="Ø"/>
            </a:pPr>
            <a:r>
              <a:rPr lang="en-GB" altLang="en-US" sz="1200" dirty="0" smtClean="0"/>
              <a:t>After that, an automatic response is sent to the reporting beneficiaries (e.g. “</a:t>
            </a:r>
            <a:r>
              <a:rPr lang="en-GB" altLang="en-US" sz="1200" dirty="0" smtClean="0">
                <a:solidFill>
                  <a:srgbClr val="FF0000"/>
                </a:solidFill>
              </a:rPr>
              <a:t>your problem has been fixed, please verify by SMS</a:t>
            </a:r>
            <a:r>
              <a:rPr lang="en-GB" altLang="en-US" sz="1200" dirty="0" smtClean="0"/>
              <a:t>). Then recorded as processed otherwise will remain pending.</a:t>
            </a:r>
          </a:p>
          <a:p>
            <a:endParaRPr lang="en-AU" dirty="0"/>
          </a:p>
        </p:txBody>
      </p:sp>
      <p:sp>
        <p:nvSpPr>
          <p:cNvPr id="4" name="Slide Number Placeholder 3"/>
          <p:cNvSpPr>
            <a:spLocks noGrp="1"/>
          </p:cNvSpPr>
          <p:nvPr>
            <p:ph type="sldNum" sz="quarter" idx="10"/>
          </p:nvPr>
        </p:nvSpPr>
        <p:spPr/>
        <p:txBody>
          <a:bodyPr/>
          <a:lstStyle/>
          <a:p>
            <a:fld id="{F3E88446-20FF-43AC-937C-6DB2D03C8405}" type="slidenum">
              <a:rPr lang="da-DK" smtClean="0"/>
              <a:pPr/>
              <a:t>4</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a:buNone/>
            </a:pPr>
            <a:r>
              <a:rPr lang="en-US" sz="1200" dirty="0" smtClean="0">
                <a:solidFill>
                  <a:schemeClr val="accent1"/>
                </a:solidFill>
              </a:rPr>
              <a:t>What are the main types of feedback received</a:t>
            </a:r>
            <a:endParaRPr lang="en-AU" sz="1200" dirty="0" smtClean="0">
              <a:solidFill>
                <a:schemeClr val="accent1"/>
              </a:solidFill>
            </a:endParaRPr>
          </a:p>
          <a:p>
            <a:pPr algn="just">
              <a:buFont typeface="Wingdings" pitchFamily="2" charset="2"/>
              <a:buChar char="Ø"/>
            </a:pPr>
            <a:r>
              <a:rPr lang="en-GB" altLang="en-US" sz="1200" dirty="0" smtClean="0"/>
              <a:t>Security of the return area</a:t>
            </a:r>
          </a:p>
          <a:p>
            <a:pPr algn="just">
              <a:buFont typeface="Wingdings" pitchFamily="2" charset="2"/>
              <a:buChar char="Ø"/>
            </a:pPr>
            <a:r>
              <a:rPr lang="en-GB" altLang="en-US" sz="1200" dirty="0" smtClean="0"/>
              <a:t>Need for extra support</a:t>
            </a:r>
          </a:p>
          <a:p>
            <a:pPr algn="just">
              <a:buFont typeface="Wingdings" pitchFamily="2" charset="2"/>
              <a:buChar char="Ø"/>
            </a:pPr>
            <a:r>
              <a:rPr lang="en-GB" altLang="en-US" sz="1200" dirty="0" smtClean="0"/>
              <a:t>Request for humanitarian assistance. </a:t>
            </a:r>
          </a:p>
          <a:p>
            <a:pPr algn="just">
              <a:buFont typeface="Wingdings" pitchFamily="2" charset="2"/>
              <a:buChar char="Ø"/>
            </a:pPr>
            <a:r>
              <a:rPr lang="en-GB" altLang="en-US" sz="1200" dirty="0" smtClean="0"/>
              <a:t>Quality and quantity of services provided. </a:t>
            </a:r>
          </a:p>
          <a:p>
            <a:pPr algn="just">
              <a:buFont typeface="Wingdings" pitchFamily="2" charset="2"/>
              <a:buChar char="Ø"/>
            </a:pPr>
            <a:r>
              <a:rPr lang="en-GB" altLang="en-US" sz="1200" dirty="0" smtClean="0"/>
              <a:t>Appreciation of support from DRC.</a:t>
            </a:r>
            <a:endParaRPr lang="en-US" altLang="en-US" sz="1200" dirty="0" smtClean="0"/>
          </a:p>
          <a:p>
            <a:endParaRPr lang="en-AU" dirty="0"/>
          </a:p>
        </p:txBody>
      </p:sp>
      <p:sp>
        <p:nvSpPr>
          <p:cNvPr id="4" name="Slide Number Placeholder 3"/>
          <p:cNvSpPr>
            <a:spLocks noGrp="1"/>
          </p:cNvSpPr>
          <p:nvPr>
            <p:ph type="sldNum" sz="quarter" idx="10"/>
          </p:nvPr>
        </p:nvSpPr>
        <p:spPr/>
        <p:txBody>
          <a:bodyPr/>
          <a:lstStyle/>
          <a:p>
            <a:fld id="{F3E88446-20FF-43AC-937C-6DB2D03C8405}" type="slidenum">
              <a:rPr lang="da-DK" smtClean="0"/>
              <a:pPr/>
              <a:t>5</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4764088"/>
            <a:ext cx="7161213" cy="1658937"/>
          </a:xfrm>
          <a:prstGeom prst="rect">
            <a:avLst/>
          </a:prstGeom>
          <a:solidFill>
            <a:srgbClr val="A41A28">
              <a:alpha val="85097"/>
            </a:srgbClr>
          </a:solidFill>
          <a:ln>
            <a:noFill/>
          </a:ln>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pic>
        <p:nvPicPr>
          <p:cNvPr id="5" name="Picture 9" descr="DRC_logo"/>
          <p:cNvPicPr>
            <a:picLocks noChangeAspect="1" noChangeArrowheads="1"/>
          </p:cNvPicPr>
          <p:nvPr/>
        </p:nvPicPr>
        <p:blipFill>
          <a:blip r:embed="rId2" cstate="print"/>
          <a:srcRect/>
          <a:stretch>
            <a:fillRect/>
          </a:stretch>
        </p:blipFill>
        <p:spPr bwMode="auto">
          <a:xfrm>
            <a:off x="558800" y="306388"/>
            <a:ext cx="1209675" cy="573087"/>
          </a:xfrm>
          <a:prstGeom prst="rect">
            <a:avLst/>
          </a:prstGeom>
          <a:noFill/>
          <a:ln w="9525">
            <a:noFill/>
            <a:miter lim="800000"/>
            <a:headEnd/>
            <a:tailEnd/>
          </a:ln>
        </p:spPr>
      </p:pic>
      <p:sp>
        <p:nvSpPr>
          <p:cNvPr id="3074" name="Rectangle 2"/>
          <p:cNvSpPr>
            <a:spLocks noGrp="1" noChangeArrowheads="1"/>
          </p:cNvSpPr>
          <p:nvPr>
            <p:ph type="ctrTitle"/>
          </p:nvPr>
        </p:nvSpPr>
        <p:spPr>
          <a:xfrm>
            <a:off x="530225" y="5435600"/>
            <a:ext cx="6478588" cy="873125"/>
          </a:xfrm>
        </p:spPr>
        <p:txBody>
          <a:bodyPr lIns="0" tIns="0" rIns="0" bIns="0" anchor="t"/>
          <a:lstStyle>
            <a:lvl1pPr>
              <a:defRPr sz="2400">
                <a:solidFill>
                  <a:schemeClr val="bg1"/>
                </a:solidFill>
              </a:defRPr>
            </a:lvl1pPr>
          </a:lstStyle>
          <a:p>
            <a:r>
              <a:rPr lang="da-DK"/>
              <a:t>Klik for at redigere titeltypografi i masteren</a:t>
            </a:r>
          </a:p>
        </p:txBody>
      </p:sp>
      <p:sp>
        <p:nvSpPr>
          <p:cNvPr id="3075" name="Rectangle 3"/>
          <p:cNvSpPr>
            <a:spLocks noGrp="1" noChangeArrowheads="1"/>
          </p:cNvSpPr>
          <p:nvPr>
            <p:ph type="subTitle" idx="1"/>
          </p:nvPr>
        </p:nvSpPr>
        <p:spPr>
          <a:xfrm>
            <a:off x="533400" y="4924425"/>
            <a:ext cx="6475413" cy="512763"/>
          </a:xfrm>
        </p:spPr>
        <p:txBody>
          <a:bodyPr lIns="0" tIns="0" rIns="0" bIns="0" anchor="b"/>
          <a:lstStyle>
            <a:lvl1pPr marL="0" indent="0">
              <a:buFont typeface="Arial" charset="0"/>
              <a:buNone/>
              <a:defRPr sz="1400">
                <a:solidFill>
                  <a:schemeClr val="bg1"/>
                </a:solidFill>
              </a:defRPr>
            </a:lvl1pPr>
          </a:lstStyle>
          <a:p>
            <a:r>
              <a:rPr lang="da-DK"/>
              <a:t>Klik for at redigere undertiteltypografien i masteren</a:t>
            </a:r>
          </a:p>
        </p:txBody>
      </p:sp>
      <p:sp>
        <p:nvSpPr>
          <p:cNvPr id="6" name="Rectangle 4"/>
          <p:cNvSpPr>
            <a:spLocks noGrp="1" noChangeArrowheads="1"/>
          </p:cNvSpPr>
          <p:nvPr>
            <p:ph type="dt" sz="half" idx="10"/>
          </p:nvPr>
        </p:nvSpPr>
        <p:spPr>
          <a:xfrm>
            <a:off x="4575175" y="207963"/>
            <a:ext cx="4283075" cy="266700"/>
          </a:xfrm>
        </p:spPr>
        <p:txBody>
          <a:bodyPr/>
          <a:lstStyle>
            <a:lvl1pPr>
              <a:defRPr/>
            </a:lvl1pPr>
          </a:lstStyle>
          <a:p>
            <a:pPr>
              <a:defRPr/>
            </a:pPr>
            <a:fld id="{A9CD5266-C785-4602-9DF4-FD578F548C3C}" type="datetime3">
              <a:rPr lang="da-DK"/>
              <a:pPr>
                <a:defRPr/>
              </a:pPr>
              <a:t>12.04.2015</a:t>
            </a:fld>
            <a:endParaRPr lang="da-DK"/>
          </a:p>
        </p:txBody>
      </p:sp>
      <p:sp>
        <p:nvSpPr>
          <p:cNvPr id="7" name="Rectangle 5"/>
          <p:cNvSpPr>
            <a:spLocks noGrp="1" noChangeArrowheads="1"/>
          </p:cNvSpPr>
          <p:nvPr>
            <p:ph type="ftr" sz="quarter" idx="11"/>
          </p:nvPr>
        </p:nvSpPr>
        <p:spPr>
          <a:xfrm>
            <a:off x="4575175" y="384175"/>
            <a:ext cx="4283075" cy="26670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4575175" y="555625"/>
            <a:ext cx="4283075" cy="266700"/>
          </a:xfrm>
        </p:spPr>
        <p:txBody>
          <a:bodyPr/>
          <a:lstStyle>
            <a:lvl1pPr>
              <a:defRPr/>
            </a:lvl1pPr>
          </a:lstStyle>
          <a:p>
            <a:r>
              <a:rPr lang="da-DK"/>
              <a:t>Page </a:t>
            </a:r>
            <a:fld id="{FD1A19B7-566B-413A-81EE-448B32922B7B}" type="slidenum">
              <a:rPr lang="da-DK"/>
              <a:pPr/>
              <a:t>‹#›</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94BB477-1A8B-473E-BFCB-6BC7F6942F51}" type="datetime3">
              <a:rPr lang="da-DK"/>
              <a:pPr>
                <a:defRPr/>
              </a:pPr>
              <a:t>12.04.2015</a:t>
            </a:fld>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r>
              <a:rPr lang="da-DK"/>
              <a:t>Page </a:t>
            </a:r>
            <a:fld id="{E6C093E2-9DEC-40CD-92D4-41909C2226A3}" type="slidenum">
              <a:rPr lang="da-DK"/>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1074738"/>
            <a:ext cx="2085975" cy="5051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74738"/>
            <a:ext cx="6107112" cy="5051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5F46587-C622-4727-B350-CF3FBF4CD694}" type="datetime3">
              <a:rPr lang="da-DK"/>
              <a:pPr>
                <a:defRPr/>
              </a:pPr>
              <a:t>12.04.2015</a:t>
            </a:fld>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r>
              <a:rPr lang="da-DK"/>
              <a:t>Page </a:t>
            </a:r>
            <a:fld id="{415E4EA8-9D38-4E5D-B88C-0B15FBCB7A3F}" type="slidenum">
              <a:rPr lang="da-DK"/>
              <a:pPr/>
              <a:t>‹#›</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42913" y="1074738"/>
            <a:ext cx="8345487" cy="10985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2306638"/>
            <a:ext cx="4038600" cy="1833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306638"/>
            <a:ext cx="4038600" cy="1833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292600"/>
            <a:ext cx="4038600" cy="183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292600"/>
            <a:ext cx="4038600" cy="183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25DF53B-2E51-41B3-B51C-9FA47C4F2046}" type="datetime3">
              <a:rPr lang="da-DK"/>
              <a:pPr>
                <a:defRPr/>
              </a:pPr>
              <a:t>12.04.2015</a:t>
            </a:fld>
            <a:endParaRPr 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r>
              <a:rPr lang="da-DK"/>
              <a:t>Page </a:t>
            </a:r>
            <a:fld id="{E7BB4437-7C52-433C-ACC3-1295C971C7FD}" type="slidenum">
              <a:rPr lang="da-DK"/>
              <a:pPr/>
              <a:t>‹#›</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DF97A63-9A79-4493-94A0-4EA55DA9CA06}" type="datetime3">
              <a:rPr lang="da-DK"/>
              <a:pPr>
                <a:defRPr/>
              </a:pPr>
              <a:t>12.04.2015</a:t>
            </a:fld>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r>
              <a:rPr lang="da-DK"/>
              <a:t>Page </a:t>
            </a:r>
            <a:fld id="{EA89F8F3-BAC7-44CE-88B8-68EABAAA52B1}" type="slidenum">
              <a:rPr lang="da-DK"/>
              <a:pPr/>
              <a:t>‹#›</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24B98B0-066F-4079-8305-A0EB3D5477C0}" type="datetime3">
              <a:rPr lang="da-DK"/>
              <a:pPr>
                <a:defRPr/>
              </a:pPr>
              <a:t>12.04.2015</a:t>
            </a:fld>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r>
              <a:rPr lang="da-DK"/>
              <a:t>Page </a:t>
            </a:r>
            <a:fld id="{76F946F6-BA8F-4B12-9EFB-DEC74D656991}" type="slidenum">
              <a:rPr lang="da-DK"/>
              <a:pPr/>
              <a:t>‹#›</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06638"/>
            <a:ext cx="4038600" cy="3819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06638"/>
            <a:ext cx="4038600" cy="3819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E619128-8760-4EC7-B1B7-68053A995099}" type="datetime3">
              <a:rPr lang="da-DK"/>
              <a:pPr>
                <a:defRPr/>
              </a:pPr>
              <a:t>12.04.2015</a:t>
            </a:fld>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r>
              <a:rPr lang="da-DK"/>
              <a:t>Page </a:t>
            </a:r>
            <a:fld id="{00FB3315-6A38-4815-8576-D0671A2CFD5F}" type="slidenum">
              <a:rPr lang="da-DK"/>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8E6EF59-321F-442C-A946-712ABBD295FF}" type="datetime3">
              <a:rPr lang="da-DK"/>
              <a:pPr>
                <a:defRPr/>
              </a:pPr>
              <a:t>12.04.2015</a:t>
            </a:fld>
            <a:endParaRPr 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r>
              <a:rPr lang="da-DK"/>
              <a:t>Page </a:t>
            </a:r>
            <a:fld id="{7B9AD9EB-AFFC-4BFD-81B6-29A7523BC815}" type="slidenum">
              <a:rPr lang="da-DK"/>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A3FE8C1-2A84-44B2-B10F-3365C7169D7F}" type="datetime3">
              <a:rPr lang="da-DK"/>
              <a:pPr>
                <a:defRPr/>
              </a:pPr>
              <a:t>12.04.2015</a:t>
            </a:fld>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r>
              <a:rPr lang="da-DK"/>
              <a:t>Page </a:t>
            </a:r>
            <a:fld id="{D0DF27E4-617E-47EF-AD7C-6511119B8C2B}" type="slidenum">
              <a:rPr lang="da-DK"/>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6394DB1-CE08-4301-B1B1-8676A634C267}" type="datetime3">
              <a:rPr lang="da-DK"/>
              <a:pPr>
                <a:defRPr/>
              </a:pPr>
              <a:t>12.04.2015</a:t>
            </a:fld>
            <a:endParaRPr 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r>
              <a:rPr lang="da-DK"/>
              <a:t>Page </a:t>
            </a:r>
            <a:fld id="{575795CC-1E46-448F-939B-8D4DC82A658B}" type="slidenum">
              <a:rPr lang="da-DK"/>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158120C-B912-47F4-95BE-0CE36C90E0EE}" type="datetime3">
              <a:rPr lang="da-DK"/>
              <a:pPr>
                <a:defRPr/>
              </a:pPr>
              <a:t>12.04.2015</a:t>
            </a:fld>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r>
              <a:rPr lang="da-DK"/>
              <a:t>Page </a:t>
            </a:r>
            <a:fld id="{55D94727-6DB0-49E4-BF29-795C7318FA70}" type="slidenum">
              <a:rPr lang="da-DK"/>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7D5BA6-BA67-4656-9C11-2F894FA31F63}" type="datetime3">
              <a:rPr lang="da-DK"/>
              <a:pPr>
                <a:defRPr/>
              </a:pPr>
              <a:t>12.04.2015</a:t>
            </a:fld>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r>
              <a:rPr lang="da-DK"/>
              <a:t>Page </a:t>
            </a:r>
            <a:fld id="{5D051813-1955-44A0-999C-BCBD31CCDAB2}" type="slidenum">
              <a:rPr lang="da-DK"/>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Underside"/>
          <p:cNvPicPr>
            <a:picLocks noChangeAspect="1" noChangeArrowheads="1"/>
          </p:cNvPicPr>
          <p:nvPr/>
        </p:nvPicPr>
        <p:blipFill>
          <a:blip r:embed="rId14" cstate="print"/>
          <a:srcRect t="17036"/>
          <a:stretch>
            <a:fillRect/>
          </a:stretch>
        </p:blipFill>
        <p:spPr bwMode="auto">
          <a:xfrm>
            <a:off x="0" y="1168400"/>
            <a:ext cx="9144000" cy="56896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42913" y="1074738"/>
            <a:ext cx="8345487" cy="10985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a-DK" altLang="en-US" smtClean="0"/>
              <a:t>Klik for at redigere titeltypografi i masteren</a:t>
            </a:r>
          </a:p>
        </p:txBody>
      </p:sp>
      <p:sp>
        <p:nvSpPr>
          <p:cNvPr id="1028" name="Rectangle 3"/>
          <p:cNvSpPr>
            <a:spLocks noGrp="1" noChangeArrowheads="1"/>
          </p:cNvSpPr>
          <p:nvPr>
            <p:ph type="body" idx="1"/>
          </p:nvPr>
        </p:nvSpPr>
        <p:spPr bwMode="auto">
          <a:xfrm>
            <a:off x="457200" y="2306638"/>
            <a:ext cx="8229600" cy="3819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ltLang="en-US" smtClean="0"/>
              <a:t>Klik for at redigere teksttypografierne i masteren</a:t>
            </a:r>
          </a:p>
          <a:p>
            <a:pPr lvl="1"/>
            <a:r>
              <a:rPr lang="da-DK" altLang="en-US" smtClean="0"/>
              <a:t>Andet niveau</a:t>
            </a:r>
          </a:p>
          <a:p>
            <a:pPr lvl="2"/>
            <a:r>
              <a:rPr lang="da-DK" altLang="en-US" smtClean="0"/>
              <a:t>Tredje niveau</a:t>
            </a:r>
          </a:p>
          <a:p>
            <a:pPr lvl="3"/>
            <a:r>
              <a:rPr lang="da-DK" altLang="en-US" smtClean="0"/>
              <a:t>Fjerde niveau</a:t>
            </a:r>
          </a:p>
          <a:p>
            <a:pPr lvl="4"/>
            <a:r>
              <a:rPr lang="da-DK" altLang="en-US" smtClean="0"/>
              <a:t>Femte niveau</a:t>
            </a:r>
          </a:p>
        </p:txBody>
      </p:sp>
      <p:sp>
        <p:nvSpPr>
          <p:cNvPr id="2" name="Rectangle 4"/>
          <p:cNvSpPr>
            <a:spLocks noGrp="1" noChangeArrowheads="1"/>
          </p:cNvSpPr>
          <p:nvPr>
            <p:ph type="dt" sz="half" idx="2"/>
          </p:nvPr>
        </p:nvSpPr>
        <p:spPr bwMode="auto">
          <a:xfrm>
            <a:off x="4564063" y="207963"/>
            <a:ext cx="4292600" cy="179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a:solidFill>
                  <a:schemeClr val="accent2"/>
                </a:solidFill>
                <a:latin typeface="Arial" panose="020B0604020202020204" pitchFamily="34" charset="0"/>
              </a:defRPr>
            </a:lvl1pPr>
          </a:lstStyle>
          <a:p>
            <a:pPr>
              <a:defRPr/>
            </a:pPr>
            <a:fld id="{32C9D5A5-66C2-43A8-BD53-91BE76BC6DCF}" type="datetime3">
              <a:rPr lang="da-DK"/>
              <a:pPr>
                <a:defRPr/>
              </a:pPr>
              <a:t>12.04.2015</a:t>
            </a:fld>
            <a:endParaRPr lang="da-DK"/>
          </a:p>
        </p:txBody>
      </p:sp>
      <p:sp>
        <p:nvSpPr>
          <p:cNvPr id="1029" name="Rectangle 5"/>
          <p:cNvSpPr>
            <a:spLocks noGrp="1" noChangeArrowheads="1"/>
          </p:cNvSpPr>
          <p:nvPr>
            <p:ph type="ftr" sz="quarter" idx="3"/>
          </p:nvPr>
        </p:nvSpPr>
        <p:spPr bwMode="auto">
          <a:xfrm>
            <a:off x="4564063" y="384175"/>
            <a:ext cx="429260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a:solidFill>
                  <a:schemeClr val="accent1"/>
                </a:solidFill>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4564063" y="554038"/>
            <a:ext cx="4292600" cy="179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a:solidFill>
                  <a:schemeClr val="accent2"/>
                </a:solidFill>
              </a:defRPr>
            </a:lvl1pPr>
          </a:lstStyle>
          <a:p>
            <a:r>
              <a:rPr lang="da-DK"/>
              <a:t>Page </a:t>
            </a:r>
            <a:fld id="{6B743BAA-D3B8-4EDC-9A19-AF9E4DFA2292}" type="slidenum">
              <a:rPr lang="da-DK"/>
              <a:pPr/>
              <a:t>‹#›</a:t>
            </a:fld>
            <a:endParaRPr lang="da-DK"/>
          </a:p>
        </p:txBody>
      </p:sp>
      <p:pic>
        <p:nvPicPr>
          <p:cNvPr id="1032" name="Picture 9" descr="DRC_logo"/>
          <p:cNvPicPr>
            <a:picLocks noChangeAspect="1" noChangeArrowheads="1"/>
          </p:cNvPicPr>
          <p:nvPr/>
        </p:nvPicPr>
        <p:blipFill>
          <a:blip r:embed="rId15" cstate="print"/>
          <a:srcRect/>
          <a:stretch>
            <a:fillRect/>
          </a:stretch>
        </p:blipFill>
        <p:spPr bwMode="auto">
          <a:xfrm>
            <a:off x="558800" y="306388"/>
            <a:ext cx="1209675" cy="5730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53" r:id="rId1"/>
    <p:sldLayoutId id="2147484942" r:id="rId2"/>
    <p:sldLayoutId id="2147484943" r:id="rId3"/>
    <p:sldLayoutId id="2147484944" r:id="rId4"/>
    <p:sldLayoutId id="2147484945" r:id="rId5"/>
    <p:sldLayoutId id="2147484946" r:id="rId6"/>
    <p:sldLayoutId id="2147484947" r:id="rId7"/>
    <p:sldLayoutId id="2147484948" r:id="rId8"/>
    <p:sldLayoutId id="2147484949" r:id="rId9"/>
    <p:sldLayoutId id="2147484950" r:id="rId10"/>
    <p:sldLayoutId id="2147484951" r:id="rId11"/>
    <p:sldLayoutId id="2147484952" r:id="rId12"/>
  </p:sldLayoutIdLst>
  <p:hf hdr="0" ftr="0"/>
  <p:txStyles>
    <p:title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Arial" charset="0"/>
        </a:defRPr>
      </a:lvl2pPr>
      <a:lvl3pPr algn="l" rtl="0" eaLnBrk="0" fontAlgn="base" hangingPunct="0">
        <a:spcBef>
          <a:spcPct val="0"/>
        </a:spcBef>
        <a:spcAft>
          <a:spcPct val="0"/>
        </a:spcAft>
        <a:defRPr sz="3200">
          <a:solidFill>
            <a:schemeClr val="accent1"/>
          </a:solidFill>
          <a:latin typeface="Arial" charset="0"/>
        </a:defRPr>
      </a:lvl3pPr>
      <a:lvl4pPr algn="l" rtl="0" eaLnBrk="0" fontAlgn="base" hangingPunct="0">
        <a:spcBef>
          <a:spcPct val="0"/>
        </a:spcBef>
        <a:spcAft>
          <a:spcPct val="0"/>
        </a:spcAft>
        <a:defRPr sz="3200">
          <a:solidFill>
            <a:schemeClr val="accent1"/>
          </a:solidFill>
          <a:latin typeface="Arial" charset="0"/>
        </a:defRPr>
      </a:lvl4pPr>
      <a:lvl5pPr algn="l" rtl="0" eaLnBrk="0" fontAlgn="base" hangingPunct="0">
        <a:spcBef>
          <a:spcPct val="0"/>
        </a:spcBef>
        <a:spcAft>
          <a:spcPct val="0"/>
        </a:spcAft>
        <a:defRPr sz="3200">
          <a:solidFill>
            <a:schemeClr val="accent1"/>
          </a:solidFill>
          <a:latin typeface="Arial" charset="0"/>
        </a:defRPr>
      </a:lvl5pPr>
      <a:lvl6pPr marL="457200" algn="l" rtl="0" fontAlgn="base">
        <a:spcBef>
          <a:spcPct val="0"/>
        </a:spcBef>
        <a:spcAft>
          <a:spcPct val="0"/>
        </a:spcAft>
        <a:defRPr sz="3200">
          <a:solidFill>
            <a:schemeClr val="accent1"/>
          </a:solidFill>
          <a:latin typeface="Arial" charset="0"/>
        </a:defRPr>
      </a:lvl6pPr>
      <a:lvl7pPr marL="914400" algn="l" rtl="0" fontAlgn="base">
        <a:spcBef>
          <a:spcPct val="0"/>
        </a:spcBef>
        <a:spcAft>
          <a:spcPct val="0"/>
        </a:spcAft>
        <a:defRPr sz="3200">
          <a:solidFill>
            <a:schemeClr val="accent1"/>
          </a:solidFill>
          <a:latin typeface="Arial" charset="0"/>
        </a:defRPr>
      </a:lvl7pPr>
      <a:lvl8pPr marL="1371600" algn="l" rtl="0" fontAlgn="base">
        <a:spcBef>
          <a:spcPct val="0"/>
        </a:spcBef>
        <a:spcAft>
          <a:spcPct val="0"/>
        </a:spcAft>
        <a:defRPr sz="3200">
          <a:solidFill>
            <a:schemeClr val="accent1"/>
          </a:solidFill>
          <a:latin typeface="Arial" charset="0"/>
        </a:defRPr>
      </a:lvl8pPr>
      <a:lvl9pPr marL="1828800" algn="l" rtl="0" fontAlgn="base">
        <a:spcBef>
          <a:spcPct val="0"/>
        </a:spcBef>
        <a:spcAft>
          <a:spcPct val="0"/>
        </a:spcAft>
        <a:defRPr sz="3200">
          <a:solidFill>
            <a:schemeClr val="accent1"/>
          </a:solidFill>
          <a:latin typeface="Arial" charset="0"/>
        </a:defRPr>
      </a:lvl9pPr>
    </p:titleStyle>
    <p:bodyStyle>
      <a:lvl1pPr marL="342900" indent="-342900" algn="l" rtl="0" eaLnBrk="0" fontAlgn="base" hangingPunct="0">
        <a:spcBef>
          <a:spcPct val="20000"/>
        </a:spcBef>
        <a:spcAft>
          <a:spcPct val="0"/>
        </a:spcAft>
        <a:buClr>
          <a:schemeClr val="accent1"/>
        </a:buClr>
        <a:buFont typeface="Arial" charset="0"/>
        <a:buChar char="&gt;"/>
        <a:defRPr sz="2000">
          <a:solidFill>
            <a:schemeClr val="tx1"/>
          </a:solidFill>
          <a:latin typeface="+mn-lt"/>
          <a:ea typeface="+mn-ea"/>
          <a:cs typeface="+mn-cs"/>
        </a:defRPr>
      </a:lvl1pPr>
      <a:lvl2pPr marL="703263" indent="-354013" algn="l" rtl="0" eaLnBrk="0" fontAlgn="base" hangingPunct="0">
        <a:spcBef>
          <a:spcPct val="20000"/>
        </a:spcBef>
        <a:spcAft>
          <a:spcPct val="0"/>
        </a:spcAft>
        <a:buClr>
          <a:schemeClr val="accent1"/>
        </a:buClr>
        <a:buFont typeface="Arial" charset="0"/>
        <a:buChar char="&gt;"/>
        <a:defRPr sz="2000">
          <a:solidFill>
            <a:schemeClr val="tx1"/>
          </a:solidFill>
          <a:latin typeface="+mn-lt"/>
        </a:defRPr>
      </a:lvl2pPr>
      <a:lvl3pPr marL="1076325" indent="-371475" algn="l" rtl="0" eaLnBrk="0" fontAlgn="base" hangingPunct="0">
        <a:spcBef>
          <a:spcPct val="20000"/>
        </a:spcBef>
        <a:spcAft>
          <a:spcPct val="0"/>
        </a:spcAft>
        <a:buClr>
          <a:schemeClr val="accent1"/>
        </a:buClr>
        <a:buFont typeface="Arial" charset="0"/>
        <a:buChar char="&gt;"/>
        <a:defRPr sz="2000">
          <a:solidFill>
            <a:schemeClr val="tx1"/>
          </a:solidFill>
          <a:latin typeface="+mn-lt"/>
        </a:defRPr>
      </a:lvl3pPr>
      <a:lvl4pPr marL="1430338" indent="-352425" algn="l" rtl="0" eaLnBrk="0" fontAlgn="base" hangingPunct="0">
        <a:spcBef>
          <a:spcPct val="20000"/>
        </a:spcBef>
        <a:spcAft>
          <a:spcPct val="0"/>
        </a:spcAft>
        <a:buClr>
          <a:schemeClr val="accent1"/>
        </a:buClr>
        <a:buFont typeface="Arial" charset="0"/>
        <a:buChar char="&gt;"/>
        <a:defRPr sz="2000">
          <a:solidFill>
            <a:schemeClr val="tx1"/>
          </a:solidFill>
          <a:latin typeface="+mn-lt"/>
        </a:defRPr>
      </a:lvl4pPr>
      <a:lvl5pPr marL="1792288" indent="-352425" algn="l" rtl="0" eaLnBrk="0" fontAlgn="base" hangingPunct="0">
        <a:spcBef>
          <a:spcPct val="20000"/>
        </a:spcBef>
        <a:spcAft>
          <a:spcPct val="0"/>
        </a:spcAft>
        <a:buClr>
          <a:schemeClr val="accent1"/>
        </a:buClr>
        <a:buFont typeface="Arial" charset="0"/>
        <a:buChar char="&gt;"/>
        <a:defRPr sz="2000">
          <a:solidFill>
            <a:schemeClr val="tx1"/>
          </a:solidFill>
          <a:latin typeface="+mn-lt"/>
        </a:defRPr>
      </a:lvl5pPr>
      <a:lvl6pPr marL="2249488" indent="-352425" algn="l" rtl="0" fontAlgn="base">
        <a:spcBef>
          <a:spcPct val="20000"/>
        </a:spcBef>
        <a:spcAft>
          <a:spcPct val="0"/>
        </a:spcAft>
        <a:buClr>
          <a:schemeClr val="accent1"/>
        </a:buClr>
        <a:buFont typeface="Arial" charset="0"/>
        <a:buChar char="&gt;"/>
        <a:defRPr sz="2000">
          <a:solidFill>
            <a:schemeClr val="tx1"/>
          </a:solidFill>
          <a:latin typeface="+mn-lt"/>
        </a:defRPr>
      </a:lvl6pPr>
      <a:lvl7pPr marL="2706688" indent="-352425" algn="l" rtl="0" fontAlgn="base">
        <a:spcBef>
          <a:spcPct val="20000"/>
        </a:spcBef>
        <a:spcAft>
          <a:spcPct val="0"/>
        </a:spcAft>
        <a:buClr>
          <a:schemeClr val="accent1"/>
        </a:buClr>
        <a:buFont typeface="Arial" charset="0"/>
        <a:buChar char="&gt;"/>
        <a:defRPr sz="2000">
          <a:solidFill>
            <a:schemeClr val="tx1"/>
          </a:solidFill>
          <a:latin typeface="+mn-lt"/>
        </a:defRPr>
      </a:lvl7pPr>
      <a:lvl8pPr marL="3163888" indent="-352425" algn="l" rtl="0" fontAlgn="base">
        <a:spcBef>
          <a:spcPct val="20000"/>
        </a:spcBef>
        <a:spcAft>
          <a:spcPct val="0"/>
        </a:spcAft>
        <a:buClr>
          <a:schemeClr val="accent1"/>
        </a:buClr>
        <a:buFont typeface="Arial" charset="0"/>
        <a:buChar char="&gt;"/>
        <a:defRPr sz="2000">
          <a:solidFill>
            <a:schemeClr val="tx1"/>
          </a:solidFill>
          <a:latin typeface="+mn-lt"/>
        </a:defRPr>
      </a:lvl8pPr>
      <a:lvl9pPr marL="3621088" indent="-352425" algn="l" rtl="0" fontAlgn="base">
        <a:spcBef>
          <a:spcPct val="20000"/>
        </a:spcBef>
        <a:spcAft>
          <a:spcPct val="0"/>
        </a:spcAft>
        <a:buClr>
          <a:schemeClr val="accent1"/>
        </a:buClr>
        <a:buFont typeface="Arial" charset="0"/>
        <a:buChar char="&g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r>
              <a:rPr lang="en-US" altLang="en-US" dirty="0" smtClean="0"/>
              <a:t>The Somalia Return Consortium : </a:t>
            </a:r>
            <a:r>
              <a:rPr lang="en-US" altLang="en-US" dirty="0" smtClean="0"/>
              <a:t>Beneficiary </a:t>
            </a:r>
            <a:r>
              <a:rPr lang="en-US" altLang="en-US" dirty="0" smtClean="0"/>
              <a:t>Feedback</a:t>
            </a:r>
            <a:endParaRPr lang="en-US" altLang="en-US" dirty="0" smtClean="0"/>
          </a:p>
        </p:txBody>
      </p:sp>
      <p:sp>
        <p:nvSpPr>
          <p:cNvPr id="5123" name="Subtitle 2"/>
          <p:cNvSpPr>
            <a:spLocks noGrp="1"/>
          </p:cNvSpPr>
          <p:nvPr>
            <p:ph type="subTitle" idx="1"/>
          </p:nvPr>
        </p:nvSpPr>
        <p:spPr/>
        <p:txBody>
          <a:bodyPr/>
          <a:lstStyle/>
          <a:p>
            <a:r>
              <a:rPr lang="en-US" altLang="en-US" smtClean="0"/>
              <a:t>IASC AAP PSEA  task team meeting</a:t>
            </a:r>
            <a:endParaRPr lang="en-GB" altLang="en-US" smtClean="0"/>
          </a:p>
        </p:txBody>
      </p:sp>
      <p:pic>
        <p:nvPicPr>
          <p:cNvPr id="5" name="Picture 2"/>
          <p:cNvPicPr>
            <a:picLocks noChangeAspect="1" noChangeArrowheads="1"/>
          </p:cNvPicPr>
          <p:nvPr/>
        </p:nvPicPr>
        <p:blipFill>
          <a:blip r:embed="rId2" cstate="print"/>
          <a:srcRect l="14820" t="12228" r="14902" b="6250"/>
          <a:stretch>
            <a:fillRect/>
          </a:stretch>
        </p:blipFill>
        <p:spPr bwMode="auto">
          <a:xfrm>
            <a:off x="2230340" y="643018"/>
            <a:ext cx="6237799" cy="406813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222" y="0"/>
            <a:ext cx="8345487" cy="1098550"/>
          </a:xfrm>
        </p:spPr>
        <p:txBody>
          <a:bodyPr/>
          <a:lstStyle/>
          <a:p>
            <a:r>
              <a:rPr lang="en-AU" dirty="0" smtClean="0"/>
              <a:t>The Somalia Return Consortium</a:t>
            </a:r>
            <a:endParaRPr lang="en-AU" dirty="0"/>
          </a:p>
        </p:txBody>
      </p:sp>
      <p:sp>
        <p:nvSpPr>
          <p:cNvPr id="3" name="Content Placeholder 2"/>
          <p:cNvSpPr>
            <a:spLocks noGrp="1"/>
          </p:cNvSpPr>
          <p:nvPr>
            <p:ph idx="1"/>
          </p:nvPr>
        </p:nvSpPr>
        <p:spPr>
          <a:xfrm>
            <a:off x="471054" y="1406092"/>
            <a:ext cx="8229600" cy="2722563"/>
          </a:xfrm>
        </p:spPr>
        <p:txBody>
          <a:bodyPr/>
          <a:lstStyle/>
          <a:p>
            <a:r>
              <a:rPr lang="en-US" dirty="0" smtClean="0">
                <a:solidFill>
                  <a:schemeClr val="tx1"/>
                </a:solidFill>
                <a:latin typeface="+mn-lt"/>
                <a:ea typeface="+mn-ea"/>
                <a:cs typeface="+mn-cs"/>
              </a:rPr>
              <a:t>The Somalia Return Consortium is established to respond proactively to the trends indicating an increased interest in voluntary returns as a solution to displacement in Somalia. </a:t>
            </a:r>
            <a:endParaRPr lang="en-US" dirty="0" smtClean="0">
              <a:solidFill>
                <a:schemeClr val="tx1"/>
              </a:solidFill>
              <a:latin typeface="+mn-lt"/>
              <a:ea typeface="+mn-ea"/>
              <a:cs typeface="+mn-cs"/>
            </a:endParaRPr>
          </a:p>
          <a:p>
            <a:r>
              <a:rPr lang="en-US" dirty="0" smtClean="0">
                <a:solidFill>
                  <a:schemeClr val="tx1"/>
                </a:solidFill>
                <a:latin typeface="+mn-lt"/>
                <a:ea typeface="+mn-ea"/>
                <a:cs typeface="+mn-cs"/>
              </a:rPr>
              <a:t>The </a:t>
            </a:r>
            <a:r>
              <a:rPr lang="en-US" dirty="0" smtClean="0">
                <a:solidFill>
                  <a:schemeClr val="tx1"/>
                </a:solidFill>
                <a:latin typeface="+mn-lt"/>
                <a:ea typeface="+mn-ea"/>
                <a:cs typeface="+mn-cs"/>
              </a:rPr>
              <a:t>Consortium members offer comprehensive and standardized support to internally displaced Somalis who wish to voluntary return home and resume lives in their area of origin. </a:t>
            </a:r>
            <a:endParaRPr lang="en-US" dirty="0" smtClean="0">
              <a:solidFill>
                <a:schemeClr val="tx1"/>
              </a:solidFill>
              <a:latin typeface="+mn-lt"/>
              <a:ea typeface="+mn-ea"/>
              <a:cs typeface="+mn-cs"/>
            </a:endParaRPr>
          </a:p>
          <a:p>
            <a:r>
              <a:rPr lang="en-US" dirty="0" smtClean="0">
                <a:solidFill>
                  <a:schemeClr val="tx1"/>
                </a:solidFill>
                <a:latin typeface="+mn-lt"/>
                <a:ea typeface="+mn-ea"/>
                <a:cs typeface="+mn-cs"/>
              </a:rPr>
              <a:t>The </a:t>
            </a:r>
            <a:r>
              <a:rPr lang="en-US" dirty="0" smtClean="0">
                <a:solidFill>
                  <a:schemeClr val="tx1"/>
                </a:solidFill>
                <a:latin typeface="+mn-lt"/>
                <a:ea typeface="+mn-ea"/>
                <a:cs typeface="+mn-cs"/>
              </a:rPr>
              <a:t>Consortium was established in mid-2012, and has since then been assisting people to find solutions to end what is often years of displacement</a:t>
            </a:r>
            <a:r>
              <a:rPr lang="en-US" dirty="0" smtClean="0">
                <a:solidFill>
                  <a:schemeClr val="tx1"/>
                </a:solidFill>
                <a:latin typeface="+mn-lt"/>
                <a:ea typeface="+mn-ea"/>
                <a:cs typeface="+mn-cs"/>
              </a:rPr>
              <a:t>.</a:t>
            </a:r>
          </a:p>
          <a:p>
            <a:endParaRPr lang="en-US" dirty="0" smtClean="0">
              <a:solidFill>
                <a:schemeClr val="tx1"/>
              </a:solidFill>
              <a:latin typeface="+mn-lt"/>
              <a:ea typeface="+mn-ea"/>
              <a:cs typeface="+mn-cs"/>
            </a:endParaRPr>
          </a:p>
          <a:p>
            <a:pPr>
              <a:buNone/>
            </a:pPr>
            <a:r>
              <a:rPr lang="en-US" dirty="0" smtClean="0"/>
              <a:t/>
            </a:r>
            <a:br>
              <a:rPr lang="en-US" dirty="0" smtClean="0"/>
            </a:br>
            <a:endParaRPr lang="en-US" dirty="0" smtClean="0">
              <a:solidFill>
                <a:schemeClr val="tx1"/>
              </a:solidFill>
              <a:latin typeface="+mn-lt"/>
              <a:ea typeface="+mn-ea"/>
              <a:cs typeface="+mn-cs"/>
            </a:endParaRPr>
          </a:p>
        </p:txBody>
      </p:sp>
      <p:sp>
        <p:nvSpPr>
          <p:cNvPr id="4" name="Date Placeholder 3"/>
          <p:cNvSpPr>
            <a:spLocks noGrp="1"/>
          </p:cNvSpPr>
          <p:nvPr>
            <p:ph type="dt" sz="half" idx="10"/>
          </p:nvPr>
        </p:nvSpPr>
        <p:spPr/>
        <p:txBody>
          <a:bodyPr/>
          <a:lstStyle/>
          <a:p>
            <a:pPr>
              <a:defRPr/>
            </a:pPr>
            <a:fld id="{1DF97A63-9A79-4493-94A0-4EA55DA9CA06}" type="datetime3">
              <a:rPr lang="da-DK" smtClean="0"/>
              <a:pPr>
                <a:defRPr/>
              </a:pPr>
              <a:t>12.04.2015</a:t>
            </a:fld>
            <a:endParaRPr lang="da-DK"/>
          </a:p>
        </p:txBody>
      </p:sp>
      <p:sp>
        <p:nvSpPr>
          <p:cNvPr id="5" name="Slide Number Placeholder 4"/>
          <p:cNvSpPr>
            <a:spLocks noGrp="1"/>
          </p:cNvSpPr>
          <p:nvPr>
            <p:ph type="sldNum" sz="quarter" idx="12"/>
          </p:nvPr>
        </p:nvSpPr>
        <p:spPr/>
        <p:txBody>
          <a:bodyPr/>
          <a:lstStyle/>
          <a:p>
            <a:r>
              <a:rPr lang="da-DK" smtClean="0"/>
              <a:t>Page </a:t>
            </a:r>
            <a:fld id="{EA89F8F3-BAC7-44CE-88B8-68EABAAA52B1}" type="slidenum">
              <a:rPr lang="da-DK" smtClean="0"/>
              <a:pPr/>
              <a:t>2</a:t>
            </a:fld>
            <a:endParaRPr lang="da-DK"/>
          </a:p>
        </p:txBody>
      </p:sp>
      <p:pic>
        <p:nvPicPr>
          <p:cNvPr id="8" name="Picture 2"/>
          <p:cNvPicPr>
            <a:picLocks noChangeAspect="1" noChangeArrowheads="1"/>
          </p:cNvPicPr>
          <p:nvPr/>
        </p:nvPicPr>
        <p:blipFill>
          <a:blip r:embed="rId2" cstate="print"/>
          <a:srcRect t="59310" b="23279"/>
          <a:stretch>
            <a:fillRect/>
          </a:stretch>
        </p:blipFill>
        <p:spPr bwMode="auto">
          <a:xfrm>
            <a:off x="181488" y="4807513"/>
            <a:ext cx="8775057" cy="85898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1DF97A63-9A79-4493-94A0-4EA55DA9CA06}" type="datetime3">
              <a:rPr lang="da-DK" smtClean="0"/>
              <a:pPr>
                <a:defRPr/>
              </a:pPr>
              <a:t>12.04.2015</a:t>
            </a:fld>
            <a:endParaRPr lang="da-DK"/>
          </a:p>
        </p:txBody>
      </p:sp>
      <p:sp>
        <p:nvSpPr>
          <p:cNvPr id="5" name="Slide Number Placeholder 4"/>
          <p:cNvSpPr>
            <a:spLocks noGrp="1"/>
          </p:cNvSpPr>
          <p:nvPr>
            <p:ph type="sldNum" sz="quarter" idx="12"/>
          </p:nvPr>
        </p:nvSpPr>
        <p:spPr/>
        <p:txBody>
          <a:bodyPr/>
          <a:lstStyle/>
          <a:p>
            <a:r>
              <a:rPr lang="da-DK" smtClean="0"/>
              <a:t>Page </a:t>
            </a:r>
            <a:fld id="{EA89F8F3-BAC7-44CE-88B8-68EABAAA52B1}" type="slidenum">
              <a:rPr lang="da-DK" smtClean="0"/>
              <a:pPr/>
              <a:t>3</a:t>
            </a:fld>
            <a:endParaRPr lang="da-DK"/>
          </a:p>
        </p:txBody>
      </p:sp>
      <p:sp>
        <p:nvSpPr>
          <p:cNvPr id="7" name="Content Placeholder 6"/>
          <p:cNvSpPr>
            <a:spLocks noGrp="1"/>
          </p:cNvSpPr>
          <p:nvPr>
            <p:ph idx="1"/>
          </p:nvPr>
        </p:nvSpPr>
        <p:spPr/>
        <p:txBody>
          <a:bodyPr/>
          <a:lstStyle/>
          <a:p>
            <a:r>
              <a:rPr lang="en-US" dirty="0" smtClean="0">
                <a:solidFill>
                  <a:schemeClr val="tx1"/>
                </a:solidFill>
                <a:latin typeface="+mn-lt"/>
                <a:ea typeface="+mn-ea"/>
                <a:cs typeface="+mn-cs"/>
              </a:rPr>
              <a:t>The </a:t>
            </a:r>
            <a:r>
              <a:rPr lang="en-US" dirty="0" smtClean="0">
                <a:solidFill>
                  <a:schemeClr val="tx1"/>
                </a:solidFill>
                <a:latin typeface="+mn-lt"/>
                <a:ea typeface="+mn-ea"/>
                <a:cs typeface="+mn-cs"/>
              </a:rPr>
              <a:t>Feedback System provides beneficiaries a channel to voice their concern and provide direct feedback on the support offered by members of the Somalia Return Consortium. </a:t>
            </a:r>
            <a:endParaRPr lang="en-US" dirty="0" smtClean="0">
              <a:solidFill>
                <a:schemeClr val="tx1"/>
              </a:solidFill>
              <a:latin typeface="+mn-lt"/>
              <a:ea typeface="+mn-ea"/>
              <a:cs typeface="+mn-cs"/>
            </a:endParaRPr>
          </a:p>
          <a:p>
            <a:r>
              <a:rPr lang="en-US" dirty="0" smtClean="0">
                <a:solidFill>
                  <a:schemeClr val="tx1"/>
                </a:solidFill>
                <a:latin typeface="+mn-lt"/>
                <a:ea typeface="+mn-ea"/>
                <a:cs typeface="+mn-cs"/>
              </a:rPr>
              <a:t>Calls </a:t>
            </a:r>
            <a:r>
              <a:rPr lang="en-US" dirty="0" smtClean="0">
                <a:solidFill>
                  <a:schemeClr val="tx1"/>
                </a:solidFill>
                <a:latin typeface="+mn-lt"/>
                <a:ea typeface="+mn-ea"/>
                <a:cs typeface="+mn-cs"/>
              </a:rPr>
              <a:t>and SMS from Somalia are received 24/7 and a response is provided within days. </a:t>
            </a:r>
            <a:endParaRPr lang="en-US" dirty="0" smtClean="0">
              <a:solidFill>
                <a:schemeClr val="tx1"/>
              </a:solidFill>
              <a:latin typeface="+mn-lt"/>
              <a:ea typeface="+mn-ea"/>
              <a:cs typeface="+mn-cs"/>
            </a:endParaRPr>
          </a:p>
          <a:p>
            <a:r>
              <a:rPr lang="en-US" dirty="0" smtClean="0">
                <a:solidFill>
                  <a:schemeClr val="tx1"/>
                </a:solidFill>
                <a:latin typeface="+mn-lt"/>
                <a:ea typeface="+mn-ea"/>
                <a:cs typeface="+mn-cs"/>
              </a:rPr>
              <a:t>All </a:t>
            </a:r>
            <a:r>
              <a:rPr lang="en-US" dirty="0" smtClean="0">
                <a:solidFill>
                  <a:schemeClr val="tx1"/>
                </a:solidFill>
                <a:latin typeface="+mn-lt"/>
                <a:ea typeface="+mn-ea"/>
                <a:cs typeface="+mn-cs"/>
              </a:rPr>
              <a:t>feedback is published and shared online through an innovative communications platform that aims to promote humanitarian aid accountability and transparency. </a:t>
            </a:r>
            <a:endParaRPr lang="en-US" dirty="0" smtClean="0">
              <a:solidFill>
                <a:schemeClr val="tx1"/>
              </a:solidFill>
              <a:latin typeface="+mn-lt"/>
              <a:ea typeface="+mn-ea"/>
              <a:cs typeface="+mn-cs"/>
            </a:endParaRPr>
          </a:p>
          <a:p>
            <a:r>
              <a:rPr lang="en-US" dirty="0" smtClean="0"/>
              <a:t>T</a:t>
            </a:r>
            <a:r>
              <a:rPr lang="en-US" dirty="0" smtClean="0">
                <a:solidFill>
                  <a:schemeClr val="tx1"/>
                </a:solidFill>
                <a:latin typeface="+mn-lt"/>
                <a:ea typeface="+mn-ea"/>
                <a:cs typeface="+mn-cs"/>
              </a:rPr>
              <a:t>he </a:t>
            </a:r>
            <a:r>
              <a:rPr lang="en-US" dirty="0" smtClean="0">
                <a:solidFill>
                  <a:schemeClr val="tx1"/>
                </a:solidFill>
                <a:latin typeface="+mn-lt"/>
                <a:ea typeface="+mn-ea"/>
                <a:cs typeface="+mn-cs"/>
              </a:rPr>
              <a:t>feedback is analyzed and provides the Consortium with an evidence-base that guides needs to revise and adjust the assistance provided.</a:t>
            </a:r>
            <a:endParaRPr lang="en-AU" dirty="0"/>
          </a:p>
        </p:txBody>
      </p:sp>
      <p:sp>
        <p:nvSpPr>
          <p:cNvPr id="8" name="Title 1"/>
          <p:cNvSpPr txBox="1">
            <a:spLocks/>
          </p:cNvSpPr>
          <p:nvPr/>
        </p:nvSpPr>
        <p:spPr bwMode="auto">
          <a:xfrm>
            <a:off x="1911494" y="-39147"/>
            <a:ext cx="6927705" cy="10985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z="3200" dirty="0" smtClean="0">
                <a:solidFill>
                  <a:schemeClr val="accent1"/>
                </a:solidFill>
                <a:latin typeface="+mj-lt"/>
                <a:ea typeface="+mj-ea"/>
                <a:cs typeface="+mj-cs"/>
              </a:rPr>
              <a:t>The Feedback System </a:t>
            </a:r>
            <a:endParaRPr lang="en-AU" sz="3200" dirty="0">
              <a:solidFill>
                <a:schemeClr val="accent1"/>
              </a:solidFill>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
        <p:nvSpPr>
          <p:cNvPr id="4" name="Date Placeholder 3"/>
          <p:cNvSpPr>
            <a:spLocks noGrp="1"/>
          </p:cNvSpPr>
          <p:nvPr>
            <p:ph type="dt" sz="half" idx="10"/>
          </p:nvPr>
        </p:nvSpPr>
        <p:spPr/>
        <p:txBody>
          <a:bodyPr/>
          <a:lstStyle/>
          <a:p>
            <a:pPr>
              <a:defRPr/>
            </a:pPr>
            <a:fld id="{1DF97A63-9A79-4493-94A0-4EA55DA9CA06}" type="datetime3">
              <a:rPr lang="da-DK" smtClean="0"/>
              <a:pPr>
                <a:defRPr/>
              </a:pPr>
              <a:t>12.04.2015</a:t>
            </a:fld>
            <a:endParaRPr lang="da-DK"/>
          </a:p>
        </p:txBody>
      </p:sp>
      <p:sp>
        <p:nvSpPr>
          <p:cNvPr id="5" name="Slide Number Placeholder 4"/>
          <p:cNvSpPr>
            <a:spLocks noGrp="1"/>
          </p:cNvSpPr>
          <p:nvPr>
            <p:ph type="sldNum" sz="quarter" idx="12"/>
          </p:nvPr>
        </p:nvSpPr>
        <p:spPr/>
        <p:txBody>
          <a:bodyPr/>
          <a:lstStyle/>
          <a:p>
            <a:r>
              <a:rPr lang="da-DK" smtClean="0"/>
              <a:t>Page </a:t>
            </a:r>
            <a:fld id="{EA89F8F3-BAC7-44CE-88B8-68EABAAA52B1}" type="slidenum">
              <a:rPr lang="da-DK" smtClean="0"/>
              <a:pPr/>
              <a:t>4</a:t>
            </a:fld>
            <a:endParaRPr lang="da-DK"/>
          </a:p>
        </p:txBody>
      </p:sp>
      <p:pic>
        <p:nvPicPr>
          <p:cNvPr id="35842" name="Picture 2"/>
          <p:cNvPicPr>
            <a:picLocks noChangeAspect="1" noChangeArrowheads="1"/>
          </p:cNvPicPr>
          <p:nvPr/>
        </p:nvPicPr>
        <p:blipFill>
          <a:blip r:embed="rId3" cstate="print"/>
          <a:srcRect l="14820" t="12228" r="14902" b="6250"/>
          <a:stretch>
            <a:fillRect/>
          </a:stretch>
        </p:blipFill>
        <p:spPr bwMode="auto">
          <a:xfrm>
            <a:off x="0" y="894522"/>
            <a:ext cx="9144000" cy="5963478"/>
          </a:xfrm>
          <a:prstGeom prst="rect">
            <a:avLst/>
          </a:prstGeom>
          <a:noFill/>
          <a:ln w="9525">
            <a:noFill/>
            <a:miter lim="800000"/>
            <a:headEnd/>
            <a:tailEnd/>
          </a:ln>
        </p:spPr>
      </p:pic>
      <p:sp>
        <p:nvSpPr>
          <p:cNvPr id="7" name="Title 1"/>
          <p:cNvSpPr txBox="1">
            <a:spLocks/>
          </p:cNvSpPr>
          <p:nvPr/>
        </p:nvSpPr>
        <p:spPr bwMode="auto">
          <a:xfrm>
            <a:off x="1911494" y="-489641"/>
            <a:ext cx="6927705" cy="10985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z="3200" dirty="0" smtClean="0">
                <a:solidFill>
                  <a:schemeClr val="accent1"/>
                </a:solidFill>
                <a:latin typeface="+mj-lt"/>
                <a:ea typeface="+mj-ea"/>
                <a:cs typeface="+mj-cs"/>
              </a:rPr>
              <a:t>The Feedback System platform </a:t>
            </a:r>
            <a:endParaRPr lang="en-AU" sz="3200" dirty="0">
              <a:solidFill>
                <a:schemeClr val="accent1"/>
              </a:solidFill>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
        <p:nvSpPr>
          <p:cNvPr id="4" name="Date Placeholder 3"/>
          <p:cNvSpPr>
            <a:spLocks noGrp="1"/>
          </p:cNvSpPr>
          <p:nvPr>
            <p:ph type="dt" sz="half" idx="10"/>
          </p:nvPr>
        </p:nvSpPr>
        <p:spPr/>
        <p:txBody>
          <a:bodyPr/>
          <a:lstStyle/>
          <a:p>
            <a:pPr>
              <a:defRPr/>
            </a:pPr>
            <a:fld id="{1DF97A63-9A79-4493-94A0-4EA55DA9CA06}" type="datetime3">
              <a:rPr lang="da-DK" smtClean="0"/>
              <a:pPr>
                <a:defRPr/>
              </a:pPr>
              <a:t>12.04.2015</a:t>
            </a:fld>
            <a:endParaRPr lang="da-DK"/>
          </a:p>
        </p:txBody>
      </p:sp>
      <p:sp>
        <p:nvSpPr>
          <p:cNvPr id="5" name="Slide Number Placeholder 4"/>
          <p:cNvSpPr>
            <a:spLocks noGrp="1"/>
          </p:cNvSpPr>
          <p:nvPr>
            <p:ph type="sldNum" sz="quarter" idx="12"/>
          </p:nvPr>
        </p:nvSpPr>
        <p:spPr/>
        <p:txBody>
          <a:bodyPr/>
          <a:lstStyle/>
          <a:p>
            <a:r>
              <a:rPr lang="da-DK" smtClean="0"/>
              <a:t>Page </a:t>
            </a:r>
            <a:fld id="{EA89F8F3-BAC7-44CE-88B8-68EABAAA52B1}" type="slidenum">
              <a:rPr lang="da-DK" smtClean="0"/>
              <a:pPr/>
              <a:t>5</a:t>
            </a:fld>
            <a:endParaRPr lang="da-DK"/>
          </a:p>
        </p:txBody>
      </p:sp>
      <p:sp>
        <p:nvSpPr>
          <p:cNvPr id="6" name="Title 1"/>
          <p:cNvSpPr txBox="1">
            <a:spLocks/>
          </p:cNvSpPr>
          <p:nvPr/>
        </p:nvSpPr>
        <p:spPr bwMode="auto">
          <a:xfrm>
            <a:off x="1951250" y="-290858"/>
            <a:ext cx="6927705" cy="10985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z="3200" dirty="0" smtClean="0">
                <a:solidFill>
                  <a:schemeClr val="accent1"/>
                </a:solidFill>
                <a:latin typeface="+mj-lt"/>
                <a:ea typeface="+mj-ea"/>
                <a:cs typeface="+mj-cs"/>
              </a:rPr>
              <a:t>The Feedback System platform </a:t>
            </a:r>
            <a:endParaRPr lang="en-AU" sz="3200" dirty="0">
              <a:solidFill>
                <a:schemeClr val="accent1"/>
              </a:solidFill>
              <a:latin typeface="+mj-lt"/>
              <a:ea typeface="+mj-ea"/>
              <a:cs typeface="+mj-cs"/>
            </a:endParaRPr>
          </a:p>
        </p:txBody>
      </p:sp>
      <p:pic>
        <p:nvPicPr>
          <p:cNvPr id="36866" name="Picture 2"/>
          <p:cNvPicPr>
            <a:picLocks noChangeAspect="1" noChangeArrowheads="1"/>
          </p:cNvPicPr>
          <p:nvPr/>
        </p:nvPicPr>
        <p:blipFill>
          <a:blip r:embed="rId3" cstate="print"/>
          <a:srcRect l="14361" t="13859" r="15666" b="5978"/>
          <a:stretch>
            <a:fillRect/>
          </a:stretch>
        </p:blipFill>
        <p:spPr bwMode="auto">
          <a:xfrm>
            <a:off x="39756" y="993913"/>
            <a:ext cx="9104244" cy="58640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sz="half" idx="1"/>
          </p:nvPr>
        </p:nvSpPr>
        <p:spPr>
          <a:xfrm>
            <a:off x="0" y="1232590"/>
            <a:ext cx="8550275" cy="4749800"/>
          </a:xfrm>
        </p:spPr>
        <p:txBody>
          <a:bodyPr/>
          <a:lstStyle/>
          <a:p>
            <a:pPr algn="just">
              <a:buFont typeface="Wingdings" pitchFamily="2" charset="2"/>
              <a:buChar char="Ø"/>
            </a:pPr>
            <a:r>
              <a:rPr lang="en-GB" altLang="en-US" sz="2200" dirty="0" smtClean="0"/>
              <a:t>DRC </a:t>
            </a:r>
            <a:r>
              <a:rPr lang="en-GB" altLang="en-US" sz="2200" dirty="0" smtClean="0"/>
              <a:t>management of the Return Consortium beneficiary </a:t>
            </a:r>
            <a:r>
              <a:rPr lang="en-GB" altLang="en-US" sz="2200" dirty="0" smtClean="0"/>
              <a:t>feedback mechanism </a:t>
            </a:r>
            <a:r>
              <a:rPr lang="en-GB" altLang="en-US" sz="2200" dirty="0" smtClean="0"/>
              <a:t>is well resourced.</a:t>
            </a:r>
            <a:endParaRPr lang="en-GB" altLang="en-US" sz="2200" dirty="0" smtClean="0"/>
          </a:p>
          <a:p>
            <a:pPr algn="just">
              <a:buFont typeface="Wingdings" pitchFamily="2" charset="2"/>
              <a:buChar char="Ø"/>
            </a:pPr>
            <a:r>
              <a:rPr lang="en-GB" altLang="en-US" sz="2200" dirty="0" smtClean="0"/>
              <a:t>Beneficiary culture of using phone.</a:t>
            </a:r>
          </a:p>
          <a:p>
            <a:pPr algn="just">
              <a:buFont typeface="Wingdings" pitchFamily="2" charset="2"/>
              <a:buChar char="Ø"/>
            </a:pPr>
            <a:r>
              <a:rPr lang="en-GB" altLang="en-US" sz="2200" dirty="0" smtClean="0"/>
              <a:t>No cultural barriers in using the mechanism.</a:t>
            </a:r>
          </a:p>
          <a:p>
            <a:pPr algn="just">
              <a:buFont typeface="Wingdings" pitchFamily="2" charset="2"/>
              <a:buChar char="Ø"/>
            </a:pPr>
            <a:r>
              <a:rPr lang="en-GB" altLang="en-US" sz="2200" dirty="0" smtClean="0"/>
              <a:t>Network coverage in all return areas.</a:t>
            </a:r>
          </a:p>
          <a:p>
            <a:pPr algn="just">
              <a:buFont typeface="Wingdings" pitchFamily="2" charset="2"/>
              <a:buChar char="Ø"/>
            </a:pPr>
            <a:r>
              <a:rPr lang="en-GB" altLang="en-US" sz="2200" dirty="0" smtClean="0"/>
              <a:t>Operational system that can be used to capture both operational and sensitive complaints.</a:t>
            </a:r>
            <a:r>
              <a:rPr lang="en-US" altLang="en-US" sz="2200" dirty="0" smtClean="0"/>
              <a:t> </a:t>
            </a:r>
          </a:p>
          <a:p>
            <a:pPr algn="just">
              <a:buFont typeface="Wingdings" pitchFamily="2" charset="2"/>
              <a:buChar char="Ø"/>
            </a:pPr>
            <a:r>
              <a:rPr lang="en-US" altLang="en-US" sz="2200" dirty="0" smtClean="0"/>
              <a:t>Funding for the services to ensure they are free to beneficiaries(fully funded by UNHCR</a:t>
            </a:r>
            <a:r>
              <a:rPr lang="en-US" altLang="en-US" sz="2200" dirty="0" smtClean="0"/>
              <a:t>)</a:t>
            </a:r>
          </a:p>
          <a:p>
            <a:pPr algn="just">
              <a:buFont typeface="Wingdings" panose="05000000000000000000" pitchFamily="2" charset="2"/>
              <a:buChar char="Ø"/>
              <a:defRPr/>
            </a:pPr>
            <a:r>
              <a:rPr lang="en-US" altLang="en-US" sz="2200" dirty="0" smtClean="0"/>
              <a:t>Roll out of the feedback mechanism to all  returnees.</a:t>
            </a:r>
          </a:p>
          <a:p>
            <a:pPr algn="just">
              <a:buFont typeface="Wingdings" panose="05000000000000000000" pitchFamily="2" charset="2"/>
              <a:buChar char="Ø"/>
              <a:defRPr/>
            </a:pPr>
            <a:r>
              <a:rPr lang="en-GB" altLang="en-US" sz="2200" dirty="0" smtClean="0"/>
              <a:t>Maximum </a:t>
            </a:r>
            <a:r>
              <a:rPr lang="en-GB" altLang="en-US" sz="2200" dirty="0" smtClean="0"/>
              <a:t>utilization of other products like </a:t>
            </a:r>
            <a:r>
              <a:rPr lang="en-GB" altLang="en-US" sz="2200" dirty="0" err="1" smtClean="0"/>
              <a:t>clickatel</a:t>
            </a:r>
            <a:r>
              <a:rPr lang="en-GB" altLang="en-US" sz="2200" dirty="0" smtClean="0"/>
              <a:t> to enhance feedback for beneficiaries, Interactive Voice Response and </a:t>
            </a:r>
            <a:r>
              <a:rPr lang="en-GB" altLang="en-US" sz="2200" dirty="0" err="1" smtClean="0"/>
              <a:t>sms</a:t>
            </a:r>
            <a:r>
              <a:rPr lang="en-GB" altLang="en-US" sz="2200" dirty="0" smtClean="0"/>
              <a:t> live monitoring and </a:t>
            </a:r>
            <a:r>
              <a:rPr lang="en-GB" altLang="en-US" sz="2200" dirty="0" err="1" smtClean="0"/>
              <a:t>sms</a:t>
            </a:r>
            <a:r>
              <a:rPr lang="en-GB" altLang="en-US" sz="2200" dirty="0" smtClean="0"/>
              <a:t> tracker for accountability purposes. </a:t>
            </a:r>
          </a:p>
          <a:p>
            <a:pPr marL="0" indent="0" algn="just">
              <a:buFont typeface="Arial" panose="020B0604020202020204" pitchFamily="34" charset="0"/>
              <a:buNone/>
              <a:defRPr/>
            </a:pPr>
            <a:r>
              <a:rPr lang="en-GB" altLang="en-US" sz="2200" dirty="0" smtClean="0"/>
              <a:t> </a:t>
            </a:r>
          </a:p>
          <a:p>
            <a:pPr algn="just">
              <a:buFont typeface="Wingdings" panose="05000000000000000000" pitchFamily="2" charset="2"/>
              <a:buChar char="Ø"/>
              <a:defRPr/>
            </a:pPr>
            <a:endParaRPr lang="en-GB" altLang="en-US" sz="2200" dirty="0" smtClean="0"/>
          </a:p>
          <a:p>
            <a:pPr algn="just">
              <a:buFont typeface="Wingdings" pitchFamily="2" charset="2"/>
              <a:buChar char="Ø"/>
            </a:pPr>
            <a:endParaRPr lang="en-US" altLang="en-US" sz="2200" dirty="0" smtClean="0"/>
          </a:p>
          <a:p>
            <a:pPr algn="just">
              <a:buFont typeface="Wingdings" pitchFamily="2" charset="2"/>
              <a:buChar char="Ø"/>
            </a:pPr>
            <a:endParaRPr lang="en-GB" altLang="en-US" sz="2200" dirty="0" smtClean="0"/>
          </a:p>
          <a:p>
            <a:pPr algn="just">
              <a:buFont typeface="Wingdings" pitchFamily="2" charset="2"/>
              <a:buChar char="Ø"/>
            </a:pPr>
            <a:endParaRPr lang="en-GB" altLang="en-US" sz="2200" dirty="0" smtClean="0"/>
          </a:p>
        </p:txBody>
      </p:sp>
      <p:sp>
        <p:nvSpPr>
          <p:cNvPr id="4" name="Title 1"/>
          <p:cNvSpPr txBox="1">
            <a:spLocks/>
          </p:cNvSpPr>
          <p:nvPr/>
        </p:nvSpPr>
        <p:spPr bwMode="auto">
          <a:xfrm>
            <a:off x="1951250" y="-290858"/>
            <a:ext cx="6927705" cy="10985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z="3200" dirty="0" smtClean="0">
                <a:solidFill>
                  <a:schemeClr val="accent1"/>
                </a:solidFill>
                <a:latin typeface="+mj-lt"/>
                <a:ea typeface="+mj-ea"/>
                <a:cs typeface="+mj-cs"/>
              </a:rPr>
              <a:t>Strengths</a:t>
            </a:r>
            <a:endParaRPr lang="en-AU" sz="3200" dirty="0">
              <a:solidFill>
                <a:schemeClr val="accent1"/>
              </a:solidFill>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sz="half" idx="1"/>
          </p:nvPr>
        </p:nvSpPr>
        <p:spPr>
          <a:xfrm>
            <a:off x="503238" y="1404938"/>
            <a:ext cx="8194675" cy="4749800"/>
          </a:xfrm>
        </p:spPr>
        <p:txBody>
          <a:bodyPr/>
          <a:lstStyle/>
          <a:p>
            <a:pPr marL="0" indent="0" algn="just">
              <a:buFont typeface="Arial" panose="020B0604020202020204" pitchFamily="34" charset="0"/>
              <a:buNone/>
              <a:defRPr/>
            </a:pPr>
            <a:endParaRPr lang="en-GB" altLang="en-US" sz="2400" dirty="0" smtClean="0"/>
          </a:p>
          <a:p>
            <a:pPr algn="just">
              <a:buFont typeface="Wingdings" panose="05000000000000000000" pitchFamily="2" charset="2"/>
              <a:buChar char="Ø"/>
              <a:defRPr/>
            </a:pPr>
            <a:r>
              <a:rPr lang="en-GB" altLang="en-US" sz="2200" dirty="0" smtClean="0"/>
              <a:t>Telecom service providers charging beneficiaries for  services yet the organization pays for them. </a:t>
            </a:r>
          </a:p>
          <a:p>
            <a:pPr algn="just">
              <a:buFont typeface="Wingdings" panose="05000000000000000000" pitchFamily="2" charset="2"/>
              <a:buChar char="Ø"/>
              <a:defRPr/>
            </a:pPr>
            <a:r>
              <a:rPr lang="en-GB" altLang="en-US" sz="2200" dirty="0" smtClean="0"/>
              <a:t>High level of illiteracy among the beneficiaries to use SMS.</a:t>
            </a:r>
          </a:p>
          <a:p>
            <a:pPr algn="just">
              <a:buFont typeface="Wingdings" panose="05000000000000000000" pitchFamily="2" charset="2"/>
              <a:buChar char="Ø"/>
              <a:defRPr/>
            </a:pPr>
            <a:r>
              <a:rPr lang="en-GB" altLang="en-US" sz="2200" dirty="0" smtClean="0">
                <a:solidFill>
                  <a:srgbClr val="0070C0"/>
                </a:solidFill>
              </a:rPr>
              <a:t> </a:t>
            </a:r>
            <a:r>
              <a:rPr lang="en-GB" altLang="en-US" sz="2200" dirty="0"/>
              <a:t>Roll out of the feedback mechanism especially in insecure areas.</a:t>
            </a:r>
          </a:p>
          <a:p>
            <a:pPr algn="just">
              <a:buFont typeface="Wingdings" panose="05000000000000000000" pitchFamily="2" charset="2"/>
              <a:buChar char="Ø"/>
              <a:defRPr/>
            </a:pPr>
            <a:endParaRPr lang="en-GB" altLang="en-US" sz="2400" dirty="0" smtClean="0"/>
          </a:p>
        </p:txBody>
      </p:sp>
      <p:sp>
        <p:nvSpPr>
          <p:cNvPr id="17411" name="Title 1"/>
          <p:cNvSpPr txBox="1">
            <a:spLocks/>
          </p:cNvSpPr>
          <p:nvPr/>
        </p:nvSpPr>
        <p:spPr bwMode="auto">
          <a:xfrm>
            <a:off x="382588" y="1160463"/>
            <a:ext cx="8572500" cy="490537"/>
          </a:xfrm>
          <a:prstGeom prst="rect">
            <a:avLst/>
          </a:prstGeom>
          <a:noFill/>
          <a:ln w="9525">
            <a:noFill/>
            <a:miter lim="800000"/>
            <a:headEnd/>
            <a:tailEnd/>
          </a:ln>
        </p:spPr>
        <p:txBody>
          <a:bodyPr anchor="b"/>
          <a:lstStyle/>
          <a:p>
            <a:r>
              <a:rPr lang="en-US" altLang="en-US" sz="2000" b="1">
                <a:solidFill>
                  <a:schemeClr val="accent1"/>
                </a:solidFill>
              </a:rPr>
              <a:t>Areas of Improvement</a:t>
            </a:r>
            <a:r>
              <a:rPr lang="en-US" altLang="en-US" sz="2000">
                <a:solidFill>
                  <a:schemeClr val="accent1"/>
                </a:solid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sz="half" idx="1"/>
          </p:nvPr>
        </p:nvSpPr>
        <p:spPr>
          <a:xfrm>
            <a:off x="404813" y="1722438"/>
            <a:ext cx="8550275" cy="4749800"/>
          </a:xfrm>
        </p:spPr>
        <p:txBody>
          <a:bodyPr/>
          <a:lstStyle/>
          <a:p>
            <a:pPr marL="0" indent="0" algn="just">
              <a:buFont typeface="Arial" panose="020B0604020202020204" pitchFamily="34" charset="0"/>
              <a:buNone/>
              <a:defRPr/>
            </a:pPr>
            <a:endParaRPr lang="en-GB" altLang="en-US" sz="2400" dirty="0" smtClean="0"/>
          </a:p>
          <a:p>
            <a:pPr>
              <a:lnSpc>
                <a:spcPct val="115000"/>
              </a:lnSpc>
              <a:spcBef>
                <a:spcPts val="0"/>
              </a:spcBef>
              <a:spcAft>
                <a:spcPts val="0"/>
              </a:spcAft>
              <a:buFont typeface="+mj-lt"/>
              <a:buAutoNum type="arabicPeriod"/>
              <a:defRPr/>
            </a:pPr>
            <a:r>
              <a:rPr lang="en-US" sz="2400" dirty="0">
                <a:latin typeface="Calibri" panose="020F0502020204030204" pitchFamily="34" charset="0"/>
                <a:ea typeface="Calibri" panose="020F0502020204030204" pitchFamily="34" charset="0"/>
                <a:cs typeface="Times New Roman" panose="02020603050405020304" pitchFamily="18" charset="0"/>
              </a:rPr>
              <a:t>I have recently left Kenya with my family to return home to Somalia. We want to resettle in </a:t>
            </a:r>
            <a:r>
              <a:rPr lang="en-US" sz="2400" dirty="0" err="1">
                <a:latin typeface="Calibri" panose="020F0502020204030204" pitchFamily="34" charset="0"/>
                <a:ea typeface="Calibri" panose="020F0502020204030204" pitchFamily="34" charset="0"/>
                <a:cs typeface="Times New Roman" panose="02020603050405020304" pitchFamily="18" charset="0"/>
              </a:rPr>
              <a:t>Kismayo</a:t>
            </a:r>
            <a:r>
              <a:rPr lang="en-US" sz="2400" dirty="0">
                <a:latin typeface="Calibri" panose="020F0502020204030204" pitchFamily="34" charset="0"/>
                <a:ea typeface="Calibri" panose="020F0502020204030204" pitchFamily="34" charset="0"/>
                <a:cs typeface="Times New Roman" panose="02020603050405020304" pitchFamily="18" charset="0"/>
              </a:rPr>
              <a:t> where we originally come from. But it is not easy and we face many difficulties. The water point is far from where we live and we struggle to bring water back home. Can you help us and give us a donkey cart to transport our water</a:t>
            </a:r>
            <a:r>
              <a:rPr lang="en-US" sz="24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Bef>
                <a:spcPts val="0"/>
              </a:spcBef>
              <a:spcAft>
                <a:spcPts val="0"/>
              </a:spcAft>
              <a:buFont typeface="+mj-lt"/>
              <a:buAutoNum type="arabicPeriod"/>
              <a:defRPr/>
            </a:pP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a:t>We are grateful for the training provided to us as returnees to improve our livelihoods. It is very helpful. However, we need more boats and fishing equipment so that we can catch more </a:t>
            </a:r>
            <a:r>
              <a:rPr lang="en-US" sz="2400" dirty="0" smtClean="0"/>
              <a:t>fish</a:t>
            </a:r>
            <a:r>
              <a:rPr lang="en-US" sz="2400" dirty="0"/>
              <a:t>.</a:t>
            </a:r>
          </a:p>
          <a:p>
            <a:pPr>
              <a:lnSpc>
                <a:spcPct val="115000"/>
              </a:lnSpc>
              <a:spcBef>
                <a:spcPts val="0"/>
              </a:spcBef>
              <a:spcAft>
                <a:spcPts val="0"/>
              </a:spcAft>
              <a:buFont typeface="+mj-lt"/>
              <a:buAutoNum type="arabicPeriod"/>
              <a:defRPr/>
            </a:pP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buFont typeface="+mj-lt"/>
              <a:buAutoNum type="arabicPeriod"/>
              <a:defRPr/>
            </a:pP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435" name="Title 1"/>
          <p:cNvSpPr txBox="1">
            <a:spLocks/>
          </p:cNvSpPr>
          <p:nvPr/>
        </p:nvSpPr>
        <p:spPr bwMode="auto">
          <a:xfrm>
            <a:off x="0" y="1231900"/>
            <a:ext cx="8572500" cy="490538"/>
          </a:xfrm>
          <a:prstGeom prst="rect">
            <a:avLst/>
          </a:prstGeom>
          <a:noFill/>
          <a:ln w="9525">
            <a:noFill/>
            <a:miter lim="800000"/>
            <a:headEnd/>
            <a:tailEnd/>
          </a:ln>
        </p:spPr>
        <p:txBody>
          <a:bodyPr anchor="b"/>
          <a:lstStyle/>
          <a:p>
            <a:r>
              <a:rPr lang="en-US" altLang="en-US" sz="2000" b="1">
                <a:solidFill>
                  <a:schemeClr val="accent1"/>
                </a:solidFill>
              </a:rPr>
              <a:t/>
            </a:r>
            <a:br>
              <a:rPr lang="en-US" altLang="en-US" sz="2000" b="1">
                <a:solidFill>
                  <a:schemeClr val="accent1"/>
                </a:solidFill>
              </a:rPr>
            </a:br>
            <a:r>
              <a:rPr lang="en-US" altLang="en-US" sz="2000" b="1">
                <a:solidFill>
                  <a:schemeClr val="accent1"/>
                </a:solidFill>
              </a:rPr>
              <a:t> Examples of Feedbacks </a:t>
            </a:r>
            <a:r>
              <a:rPr lang="en-US" altLang="en-US" sz="2000">
                <a:solidFill>
                  <a:schemeClr val="accent1"/>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half" idx="1"/>
          </p:nvPr>
        </p:nvSpPr>
        <p:spPr>
          <a:xfrm>
            <a:off x="404813" y="1722438"/>
            <a:ext cx="8550275" cy="4749800"/>
          </a:xfrm>
        </p:spPr>
        <p:txBody>
          <a:bodyPr/>
          <a:lstStyle/>
          <a:p>
            <a:pPr marL="0" indent="0" algn="just">
              <a:buFont typeface="Arial" charset="0"/>
              <a:buNone/>
            </a:pPr>
            <a:endParaRPr lang="en-GB" altLang="en-US" sz="2400" dirty="0" smtClean="0"/>
          </a:p>
          <a:p>
            <a:pPr marL="0" indent="0" algn="just">
              <a:lnSpc>
                <a:spcPct val="115000"/>
              </a:lnSpc>
              <a:spcBef>
                <a:spcPct val="0"/>
              </a:spcBef>
              <a:buFont typeface="Arial" charset="0"/>
              <a:buNone/>
            </a:pPr>
            <a:r>
              <a:rPr lang="en-US" altLang="en-US" sz="2400" dirty="0" smtClean="0"/>
              <a:t>3. We would like to inform you that we have crossed the border from Kenya and returned to Somalia. But we are stuck in the outskirts of the border town </a:t>
            </a:r>
            <a:r>
              <a:rPr lang="en-US" altLang="en-US" sz="2400" dirty="0" err="1" smtClean="0"/>
              <a:t>Dhobley</a:t>
            </a:r>
            <a:r>
              <a:rPr lang="en-US" altLang="en-US" sz="2400" dirty="0" smtClean="0"/>
              <a:t> for one hour without knowing what the reason for this delay is. Our children are affected by the situation and cannot cope with the heat here. </a:t>
            </a:r>
            <a:endParaRPr lang="en-US" altLang="en-US" sz="2400" dirty="0" smtClean="0"/>
          </a:p>
          <a:p>
            <a:pPr marL="0" indent="0" algn="just">
              <a:lnSpc>
                <a:spcPct val="115000"/>
              </a:lnSpc>
              <a:spcBef>
                <a:spcPct val="0"/>
              </a:spcBef>
              <a:buFont typeface="Arial" charset="0"/>
              <a:buNone/>
            </a:pPr>
            <a:r>
              <a:rPr lang="en-US" altLang="en-US" sz="2400" i="1" dirty="0" smtClean="0">
                <a:solidFill>
                  <a:srgbClr val="FF0000"/>
                </a:solidFill>
              </a:rPr>
              <a:t>Followed </a:t>
            </a:r>
            <a:r>
              <a:rPr lang="en-US" altLang="en-US" sz="2400" i="1" dirty="0" smtClean="0">
                <a:solidFill>
                  <a:srgbClr val="FF0000"/>
                </a:solidFill>
              </a:rPr>
              <a:t>up with Somalia focal point who liaised with the local authority who instructed managers of check points to allow them proceed with the journey.</a:t>
            </a:r>
          </a:p>
          <a:p>
            <a:pPr marL="0" indent="0">
              <a:lnSpc>
                <a:spcPct val="115000"/>
              </a:lnSpc>
              <a:spcBef>
                <a:spcPct val="0"/>
              </a:spcBef>
              <a:buFont typeface="Arial" charset="0"/>
              <a:buNone/>
            </a:pPr>
            <a:endParaRPr lang="en-US" altLang="en-US" sz="3600" dirty="0" smtClean="0">
              <a:latin typeface="Calibri" pitchFamily="34" charset="0"/>
              <a:ea typeface="Calibri" pitchFamily="34" charset="0"/>
              <a:cs typeface="Times New Roman" pitchFamily="18" charset="0"/>
            </a:endParaRPr>
          </a:p>
        </p:txBody>
      </p:sp>
      <p:sp>
        <p:nvSpPr>
          <p:cNvPr id="19459" name="Title 1"/>
          <p:cNvSpPr txBox="1">
            <a:spLocks/>
          </p:cNvSpPr>
          <p:nvPr/>
        </p:nvSpPr>
        <p:spPr bwMode="auto">
          <a:xfrm>
            <a:off x="0" y="1231900"/>
            <a:ext cx="8572500" cy="490538"/>
          </a:xfrm>
          <a:prstGeom prst="rect">
            <a:avLst/>
          </a:prstGeom>
          <a:noFill/>
          <a:ln w="9525">
            <a:noFill/>
            <a:miter lim="800000"/>
            <a:headEnd/>
            <a:tailEnd/>
          </a:ln>
        </p:spPr>
        <p:txBody>
          <a:bodyPr anchor="b"/>
          <a:lstStyle/>
          <a:p>
            <a:r>
              <a:rPr lang="en-US" altLang="en-US" sz="2000" b="1">
                <a:solidFill>
                  <a:schemeClr val="accent1"/>
                </a:solidFill>
              </a:rPr>
              <a:t/>
            </a:r>
            <a:br>
              <a:rPr lang="en-US" altLang="en-US" sz="2000" b="1">
                <a:solidFill>
                  <a:schemeClr val="accent1"/>
                </a:solidFill>
              </a:rPr>
            </a:br>
            <a:r>
              <a:rPr lang="en-US" altLang="en-US" sz="2000" b="1">
                <a:solidFill>
                  <a:schemeClr val="accent1"/>
                </a:solidFill>
              </a:rPr>
              <a:t> Examples of Feedbacks </a:t>
            </a:r>
            <a:r>
              <a:rPr lang="en-US" altLang="en-US" sz="2000">
                <a:solidFill>
                  <a:schemeClr val="accent1"/>
                </a:solidFill>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nduction 04112009">
  <a:themeElements>
    <a:clrScheme name="Induction 04112009 1">
      <a:dk1>
        <a:srgbClr val="000000"/>
      </a:dk1>
      <a:lt1>
        <a:srgbClr val="FFFFFF"/>
      </a:lt1>
      <a:dk2>
        <a:srgbClr val="000000"/>
      </a:dk2>
      <a:lt2>
        <a:srgbClr val="0080A5"/>
      </a:lt2>
      <a:accent1>
        <a:srgbClr val="AE1A28"/>
      </a:accent1>
      <a:accent2>
        <a:srgbClr val="A7A9AC"/>
      </a:accent2>
      <a:accent3>
        <a:srgbClr val="FFFFFF"/>
      </a:accent3>
      <a:accent4>
        <a:srgbClr val="000000"/>
      </a:accent4>
      <a:accent5>
        <a:srgbClr val="D3ABAC"/>
      </a:accent5>
      <a:accent6>
        <a:srgbClr val="97999B"/>
      </a:accent6>
      <a:hlink>
        <a:srgbClr val="A7B601"/>
      </a:hlink>
      <a:folHlink>
        <a:srgbClr val="F46E02"/>
      </a:folHlink>
    </a:clrScheme>
    <a:fontScheme name="Induction 0411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duction 04112009 1">
        <a:dk1>
          <a:srgbClr val="000000"/>
        </a:dk1>
        <a:lt1>
          <a:srgbClr val="FFFFFF"/>
        </a:lt1>
        <a:dk2>
          <a:srgbClr val="000000"/>
        </a:dk2>
        <a:lt2>
          <a:srgbClr val="0080A5"/>
        </a:lt2>
        <a:accent1>
          <a:srgbClr val="AE1A28"/>
        </a:accent1>
        <a:accent2>
          <a:srgbClr val="A7A9AC"/>
        </a:accent2>
        <a:accent3>
          <a:srgbClr val="FFFFFF"/>
        </a:accent3>
        <a:accent4>
          <a:srgbClr val="000000"/>
        </a:accent4>
        <a:accent5>
          <a:srgbClr val="D3ABAC"/>
        </a:accent5>
        <a:accent6>
          <a:srgbClr val="97999B"/>
        </a:accent6>
        <a:hlink>
          <a:srgbClr val="A7B601"/>
        </a:hlink>
        <a:folHlink>
          <a:srgbClr val="F46E0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Induction 04112009</Template>
  <TotalTime>13034</TotalTime>
  <Words>822</Words>
  <Application>Microsoft Office PowerPoint</Application>
  <PresentationFormat>On-screen Show (4:3)</PresentationFormat>
  <Paragraphs>65</Paragraphs>
  <Slides>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Garamond</vt:lpstr>
      <vt:lpstr>Wingdings</vt:lpstr>
      <vt:lpstr>Calibri</vt:lpstr>
      <vt:lpstr>SimSun</vt:lpstr>
      <vt:lpstr>Times New Roman</vt:lpstr>
      <vt:lpstr>Induction 04112009</vt:lpstr>
      <vt:lpstr>The Somalia Return Consortium : Beneficiary Feedback</vt:lpstr>
      <vt:lpstr>The Somalia Return Consortium</vt:lpstr>
      <vt:lpstr>Slide 3</vt:lpstr>
      <vt:lpstr>Slide 4</vt:lpstr>
      <vt:lpstr>Slide 5</vt:lpstr>
      <vt:lpstr>Slide 6</vt:lpstr>
      <vt:lpstr>Slide 7</vt:lpstr>
      <vt:lpstr>Slide 8</vt:lpstr>
      <vt:lpstr>Slide 9</vt:lpstr>
    </vt:vector>
  </TitlesOfParts>
  <Company>Danish Refugee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Course Procurement</dc:title>
  <dc:creator>IA-ekstra-1</dc:creator>
  <cp:lastModifiedBy>Astrid de Valon</cp:lastModifiedBy>
  <cp:revision>880</cp:revision>
  <dcterms:created xsi:type="dcterms:W3CDTF">2009-11-03T19:40:51Z</dcterms:created>
  <dcterms:modified xsi:type="dcterms:W3CDTF">2015-04-12T20:23:56Z</dcterms:modified>
</cp:coreProperties>
</file>