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6380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9958-E114-4282-BAF7-DEAFD8E2AC7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6BCD2-3E28-458E-AE91-28C64FE0B64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Challenge</a:t>
            </a:r>
            <a:r>
              <a:rPr lang="en-AU" baseline="0" dirty="0" smtClean="0"/>
              <a:t> 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Domitille</a:t>
            </a:r>
            <a:r>
              <a:rPr lang="en-AU" baseline="0" dirty="0" smtClean="0"/>
              <a:t> pour DRC</a:t>
            </a:r>
          </a:p>
          <a:p>
            <a:r>
              <a:rPr lang="en-AU" baseline="0" dirty="0" smtClean="0"/>
              <a:t>Kenya : Rita </a:t>
            </a:r>
            <a:r>
              <a:rPr lang="en-AU" baseline="0" dirty="0" err="1" smtClean="0"/>
              <a:t>Mwai</a:t>
            </a:r>
            <a:endParaRPr lang="en-AU" baseline="0" dirty="0" smtClean="0"/>
          </a:p>
          <a:p>
            <a:r>
              <a:rPr lang="en-AU" baseline="0" dirty="0" err="1" smtClean="0"/>
              <a:t>Afrique</a:t>
            </a:r>
            <a:r>
              <a:rPr lang="en-AU" baseline="0" dirty="0" smtClean="0"/>
              <a:t> de L </a:t>
            </a:r>
            <a:r>
              <a:rPr lang="en-AU" baseline="0" dirty="0" err="1" smtClean="0"/>
              <a:t>Ouest</a:t>
            </a:r>
            <a:endParaRPr lang="en-AU" baseline="0" dirty="0" smtClean="0"/>
          </a:p>
          <a:p>
            <a:r>
              <a:rPr lang="en-AU" baseline="0" dirty="0" smtClean="0"/>
              <a:t>Middle East : ( Massimo Lebanon) 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PSEA questions On the flyer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basic mechanisms/structures that need to be in place (Minimum Operating Standards)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Where can I find practical guidance, tools and resources (pseataskfroce.org)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6BCD2-3E28-458E-AE91-28C64FE0B64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5FB6-B025-4014-8B18-9E8F85A59951}" type="datetimeFigureOut">
              <a:rPr lang="en-AU" smtClean="0"/>
              <a:pPr/>
              <a:t>19/05/2015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5417-9E1D-4E12-BDB4-9FDCF572B31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helpdesk-aap-psea@unhcr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1794_1261576775_ia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492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571500"/>
            <a:ext cx="2057400" cy="228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IASC Task Team on Accountability to Affected Populations and Protection from  sexual Exploitation and Abuse (AAP/PSEA)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438400"/>
            <a:ext cx="4648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chemeClr val="tx1"/>
                </a:solidFill>
              </a:rPr>
              <a:t>TASK Team Meeting</a:t>
            </a:r>
          </a:p>
          <a:p>
            <a:pPr algn="ctr"/>
            <a:r>
              <a:rPr lang="en-AU" sz="3200" dirty="0" smtClean="0">
                <a:solidFill>
                  <a:schemeClr val="tx1"/>
                </a:solidFill>
              </a:rPr>
              <a:t>13</a:t>
            </a:r>
            <a:r>
              <a:rPr lang="en-AU" sz="3200" baseline="30000" dirty="0" smtClean="0">
                <a:solidFill>
                  <a:schemeClr val="tx1"/>
                </a:solidFill>
              </a:rPr>
              <a:t>th</a:t>
            </a:r>
            <a:r>
              <a:rPr lang="en-AU" sz="3200" dirty="0" smtClean="0">
                <a:solidFill>
                  <a:schemeClr val="tx1"/>
                </a:solidFill>
              </a:rPr>
              <a:t> of April 2015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3962400"/>
            <a:ext cx="571500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 smtClean="0">
                <a:solidFill>
                  <a:schemeClr val="tx1"/>
                </a:solidFill>
              </a:rPr>
              <a:t>Update on the </a:t>
            </a:r>
            <a:r>
              <a:rPr lang="en-AU" sz="3200" dirty="0" err="1" smtClean="0">
                <a:solidFill>
                  <a:schemeClr val="tx1"/>
                </a:solidFill>
              </a:rPr>
              <a:t>workplan</a:t>
            </a:r>
            <a:r>
              <a:rPr lang="en-AU" sz="32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</a:rPr>
              <a:t>What have we achieved ?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</a:rPr>
              <a:t>What remains to be done? 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</a:rPr>
              <a:t>What are the challenges/ opportunities ?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8120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2.6 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Clusters participation/ support to clusters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Increase engagement of clusters in the Task team+ provision of operational support to clusters for implementation of AAP/ PSEA in their work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3810000" y="3683675"/>
            <a:ext cx="502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Finalise draft checklist for clusters and pilot them.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Provide support to clusters to </a:t>
            </a:r>
            <a:r>
              <a:rPr lang="en-GB" dirty="0" err="1" smtClean="0"/>
              <a:t>operationalise</a:t>
            </a:r>
            <a:r>
              <a:rPr lang="en-GB" dirty="0" smtClean="0"/>
              <a:t> AAP in specific emergencies, relying on already deployed staff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Run a workshop with Global Cluster Coordinator focussing on AAP/PSEA</a:t>
            </a:r>
          </a:p>
          <a:p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286000" y="1418272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886200" y="1371600"/>
            <a:ext cx="502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Global Cluster Coordinators draft </a:t>
            </a:r>
            <a:r>
              <a:rPr lang="en-AU" dirty="0" err="1" smtClean="0"/>
              <a:t>workplan</a:t>
            </a:r>
            <a:r>
              <a:rPr lang="en-AU" dirty="0" smtClean="0"/>
              <a:t> includes an objective on collective AAP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TT participation to the Early Recovery Technical Working Group on AAP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Set of Draft checklists to include AAP in clusters work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6576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Francesca   </a:t>
            </a:r>
            <a:r>
              <a:rPr lang="en-AU" sz="1400" dirty="0" err="1" smtClean="0">
                <a:solidFill>
                  <a:schemeClr val="bg1"/>
                </a:solidFill>
              </a:rPr>
              <a:t>Fraccaroli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754469"/>
            <a:ext cx="5943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Working group to develop the checklists, ensuring coherence with IASC CAAP tools+ CHS </a:t>
            </a:r>
          </a:p>
        </p:txBody>
      </p:sp>
      <p:pic>
        <p:nvPicPr>
          <p:cNvPr id="23554" name="Picture 2" descr="UN-OCHA-Logo_hor-blu660_with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981200" cy="4024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8120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2.7 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AAP/PSEA for RC/ HCs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AAP/ PSEA incorporated into RC/ HCs roles and responsibilities in HCT operation, in HC compacts and into training material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3733800" y="3733800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Check proportion of HC/RC having AAP/PSEA as an objective in 2015 individual compacts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Support </a:t>
            </a:r>
            <a:r>
              <a:rPr lang="en-GB" dirty="0" err="1" smtClean="0"/>
              <a:t>operationalization</a:t>
            </a:r>
            <a:r>
              <a:rPr lang="en-GB" dirty="0" smtClean="0"/>
              <a:t> of AAP PSEA by providing technical support at country level for at least 2 countries.</a:t>
            </a:r>
          </a:p>
          <a:p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286000" y="1418272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810000" y="990600"/>
            <a:ext cx="533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AAP included as an objective in some Humanitarian Coordinators Compacts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Session on AAP in HC’s annual workshop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AAP included in the HC/RC manual  (still under review)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Webinar on AAP organised by STAIT team in English and French, with HC/RC facilitation and/ or participation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AAP included in HCT self assessment indicators designed by STAIT team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133600" y="36576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205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Francesca   </a:t>
            </a:r>
            <a:r>
              <a:rPr lang="en-AU" sz="1400" dirty="0" err="1" smtClean="0">
                <a:solidFill>
                  <a:schemeClr val="bg1"/>
                </a:solidFill>
              </a:rPr>
              <a:t>Fraccaroli</a:t>
            </a:r>
            <a:r>
              <a:rPr lang="en-AU" sz="1400" dirty="0" smtClean="0">
                <a:solidFill>
                  <a:schemeClr val="bg1"/>
                </a:solidFill>
              </a:rPr>
              <a:t> / Lydia Van De Fliert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0292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334000"/>
            <a:ext cx="59436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600" dirty="0" smtClean="0"/>
              <a:t>Long process to finalise and approve documents such as the HC/ RC manual.</a:t>
            </a:r>
          </a:p>
        </p:txBody>
      </p:sp>
      <p:pic>
        <p:nvPicPr>
          <p:cNvPr id="23554" name="Picture 2" descr="UN-OCHA-Logo_hor-blu660_with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1500469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www.ba.undp.org/content/dam/bosnia_and_herzegovina/docs/UNDP%20logos/UNDP%20logo%20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105400"/>
            <a:ext cx="430119" cy="97155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057400" y="6096000"/>
            <a:ext cx="7086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smtClean="0"/>
              <a:t>The Compact is a personal “contract” between the ERC and the HC, to:help HCs identify and focus on priorities and provide a documented basis for mutual accountability </a:t>
            </a:r>
          </a:p>
          <a:p>
            <a:r>
              <a:rPr lang="it-IT" sz="900" dirty="0" smtClean="0"/>
              <a:t>HCT : Humanitarian Country Team</a:t>
            </a:r>
          </a:p>
          <a:p>
            <a:r>
              <a:rPr lang="it-IT" sz="900" dirty="0" smtClean="0"/>
              <a:t>RC/HC: Resident Coordinator, Humanitarian Coordinator</a:t>
            </a:r>
          </a:p>
          <a:p>
            <a:r>
              <a:rPr lang="it-IT" sz="900" dirty="0" smtClean="0"/>
              <a:t>STAIT: Senior Transformative Agenda Implementation Team</a:t>
            </a:r>
            <a:endParaRPr lang="en-AU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8120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3.1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Advocacy Awareness raising/ </a:t>
            </a:r>
            <a:r>
              <a:rPr lang="en-GB" b="1" dirty="0" err="1" smtClean="0"/>
              <a:t>recruitement</a:t>
            </a:r>
            <a:r>
              <a:rPr lang="en-GB" b="1" dirty="0" smtClean="0"/>
              <a:t> policy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Advocacy/ Awareness raising and recruitment policy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3810000" y="37338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Oxfam to send the one-pager on PSEA good practices for donors</a:t>
            </a:r>
          </a:p>
          <a:p>
            <a:pPr marL="342900" indent="-342900">
              <a:buAutoNum type="arabicPeriod"/>
            </a:pPr>
            <a:r>
              <a:rPr lang="en-US" dirty="0" smtClean="0"/>
              <a:t>Confirmation is needed to on who will participate in the print or toolkit aspects of the campaign and commitment of funds to print/produce the toolkit. </a:t>
            </a:r>
          </a:p>
          <a:p>
            <a:pPr marL="342900" indent="-342900">
              <a:buAutoNum type="arabicPeriod"/>
            </a:pPr>
            <a:r>
              <a:rPr lang="en-US" dirty="0" smtClean="0"/>
              <a:t>/4. review in light with the new SG report on PSEA</a:t>
            </a:r>
            <a:br>
              <a:rPr lang="en-US" dirty="0" smtClean="0"/>
            </a:br>
            <a:endParaRPr lang="en-US" dirty="0" smtClean="0"/>
          </a:p>
          <a:p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286000" y="2332672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886200" y="2362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An update is forthcoming from Oxfam</a:t>
            </a:r>
          </a:p>
          <a:p>
            <a:pPr marL="342900" indent="-342900">
              <a:buAutoNum type="arabicPeriod"/>
            </a:pPr>
            <a:r>
              <a:rPr lang="en-US" dirty="0" smtClean="0"/>
              <a:t>Leo Burnett has presented concepts and there is agreement on the print aspects/toolkit PSEA campaign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286000" y="4191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Yasna Uberoi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6019800"/>
            <a:ext cx="594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Challenges/ opportunities ? </a:t>
            </a:r>
          </a:p>
        </p:txBody>
      </p:sp>
      <p:pic>
        <p:nvPicPr>
          <p:cNvPr id="26626" name="Picture 2" descr="https://cdu.unlb.org/Portals/_default/Skins/CDU_Default/images/HomePage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81600"/>
            <a:ext cx="1981199" cy="330200"/>
          </a:xfrm>
          <a:prstGeom prst="rect">
            <a:avLst/>
          </a:prstGeom>
          <a:noFill/>
        </p:spPr>
      </p:pic>
      <p:pic>
        <p:nvPicPr>
          <p:cNvPr id="26627" name="Picture 3" descr="Oxfa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1323975" cy="495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5" name="Rounded Rectangle 24"/>
          <p:cNvSpPr/>
          <p:nvPr/>
        </p:nvSpPr>
        <p:spPr>
          <a:xfrm>
            <a:off x="0" y="2590800"/>
            <a:ext cx="1905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3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PSEA activities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990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1.Develop a one-pager on PSEA good practice for donors.</a:t>
            </a:r>
          </a:p>
          <a:p>
            <a:r>
              <a:rPr lang="en-US" dirty="0" smtClean="0"/>
              <a:t>2.PSEA campaign.</a:t>
            </a:r>
          </a:p>
          <a:p>
            <a:r>
              <a:rPr lang="en-US" dirty="0" smtClean="0"/>
              <a:t>3.Monitor the implementation of recruitment policy recommendations.</a:t>
            </a:r>
          </a:p>
          <a:p>
            <a:r>
              <a:rPr lang="en-US" dirty="0" smtClean="0"/>
              <a:t>4.Follow-up on existing PSEA Task-Force work on recruitment.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8120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3.2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Community Based Complaints Mechanisms Pilots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685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PSEA pilots implementation, lessons learning and recommendations for replications 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3048000" y="19812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057400" y="1338322"/>
            <a:ext cx="76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1981200" y="656272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IASC initiative, with IOM coordinating at global level.  interagency complaints mechanism in emergency setting. </a:t>
            </a:r>
          </a:p>
          <a:p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057400" y="44196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0" y="2590800"/>
            <a:ext cx="1905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3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PSEA activities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Tristan Burnett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150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715000"/>
            <a:ext cx="59436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Opportunities: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Project builds upon SGBV program in </a:t>
            </a:r>
            <a:r>
              <a:rPr lang="en-AU" dirty="0" err="1" smtClean="0"/>
              <a:t>Dollo</a:t>
            </a:r>
            <a:r>
              <a:rPr lang="en-AU" dirty="0" smtClean="0"/>
              <a:t> Ado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Possibility to engage local AAP working group to support the management of non-SEA complaints.</a:t>
            </a:r>
          </a:p>
        </p:txBody>
      </p:sp>
      <p:pic>
        <p:nvPicPr>
          <p:cNvPr id="26628" name="Picture 4" descr="Unhc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257800"/>
            <a:ext cx="696912" cy="703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6630" name="Picture 6" descr="http://idcoalition.org/wp-content/uploads/2014/10/IOM-Logo-IOM-OIM-IOM-Bl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5257800"/>
            <a:ext cx="685800" cy="73976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819400" y="1295400"/>
            <a:ext cx="632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Ethiopia :</a:t>
            </a:r>
            <a:r>
              <a:rPr lang="en-US" sz="1600" dirty="0" smtClean="0"/>
              <a:t> Pilot through UNHCR and IMC in </a:t>
            </a:r>
            <a:r>
              <a:rPr lang="en-US" sz="1600" dirty="0" err="1" smtClean="0"/>
              <a:t>Melkadida</a:t>
            </a:r>
            <a:r>
              <a:rPr lang="en-US" sz="1600" dirty="0" smtClean="0"/>
              <a:t> refugee camp in </a:t>
            </a:r>
            <a:r>
              <a:rPr lang="en-US" sz="1600" dirty="0" err="1" smtClean="0"/>
              <a:t>Dollo</a:t>
            </a:r>
            <a:r>
              <a:rPr lang="en-US" sz="1600" dirty="0" smtClean="0"/>
              <a:t> Ado. (Somali refugees)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Monitoring platform tracking complaints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Multiple entry points for reporting complaints: 73 to date. (6 related to PSEA under investigation)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Two-fold prevention, targeting 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beneficiaries : “tea talks”+ large scale events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 humanitarian staff: code of conduct + training</a:t>
            </a:r>
          </a:p>
          <a:p>
            <a:r>
              <a:rPr lang="en-US" sz="1600" b="1" dirty="0" smtClean="0"/>
              <a:t>DRC: </a:t>
            </a:r>
            <a:r>
              <a:rPr lang="en-US" sz="1600" dirty="0" smtClean="0"/>
              <a:t>Save the Children is the lead agency implementing in North Kivu. Implementation delays: insecurity and funding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895600" y="44196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SOPs </a:t>
            </a:r>
            <a:r>
              <a:rPr lang="en-US" sz="1600" dirty="0" smtClean="0"/>
              <a:t>are still not endorsed at field level and may need to be addressed at the global level, to facilitate replication and avoid duplication of efforts</a:t>
            </a:r>
          </a:p>
          <a:p>
            <a:r>
              <a:rPr lang="en-US" sz="1600" dirty="0" smtClean="0"/>
              <a:t>Learning is being collected, highlighting for instance the need to work with government counter-parts from the start, or with traditional justice actors. A workshop will collect lessons learned end of 2015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1338322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33600" y="4419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81200" cy="2095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3.3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PSEA included in organisation recruitment processes, policies and performance appraisals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Key language developed and disseminated  for inclusion of AAP/PSEA responsibilities in staff performance appraisal+ partner training package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3810000" y="2713672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UNICEF DHR focal point for was just recently assigned, so the work will resume for this stream, including coordination with IOM UNHCR Oxfam and DFS, in support.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Any update on including AAP PSEA into partners training package 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Any update on “Monitoring of recruitment Policy?“</a:t>
            </a:r>
          </a:p>
          <a:p>
            <a:pPr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286000" y="10668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886200" y="1096328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UNICEF has integrated AAP and PSEA in partnership agreements at field level.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UNDP has shared PSEA specific language, and agencies will see how to adapt it to their own recruitment process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286000" y="2598003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0" y="2590800"/>
            <a:ext cx="1905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3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PSEA activities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err="1" smtClean="0">
                <a:solidFill>
                  <a:schemeClr val="bg1"/>
                </a:solidFill>
              </a:rPr>
              <a:t>Sipi</a:t>
            </a:r>
            <a:r>
              <a:rPr lang="en-AU" sz="1400" dirty="0" smtClean="0">
                <a:solidFill>
                  <a:schemeClr val="bg1"/>
                </a:solidFill>
              </a:rPr>
              <a:t> ?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715000"/>
            <a:ext cx="5943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Challenges : work will now resume since UNICEF DHR is in place.</a:t>
            </a:r>
          </a:p>
        </p:txBody>
      </p:sp>
      <p:pic>
        <p:nvPicPr>
          <p:cNvPr id="29698" name="Picture 2" descr="http://www.psi.org/wp-content/uploads/2014/10/UNICE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81600"/>
            <a:ext cx="1257300" cy="930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05000" cy="876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Objective 1.1 </a:t>
            </a:r>
          </a:p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Language Merger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Establishing a common language for AAP and PSEA among organizations </a:t>
            </a:r>
            <a:endParaRPr lang="en-AU" sz="2400" dirty="0"/>
          </a:p>
        </p:txBody>
      </p:sp>
      <p:sp>
        <p:nvSpPr>
          <p:cNvPr id="16" name="Rectangle 15"/>
          <p:cNvSpPr/>
          <p:nvPr/>
        </p:nvSpPr>
        <p:spPr>
          <a:xfrm>
            <a:off x="3733800" y="9906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 paper summarizing what is AAP and what is PSEA  has been written and disseminated to Task Team member. 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209800" y="10668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209800" y="2286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198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1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AAP/PSEA Advocacy </a:t>
            </a:r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144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Rebecca </a:t>
            </a:r>
            <a:r>
              <a:rPr lang="en-AU" sz="1400" dirty="0" err="1" smtClean="0">
                <a:solidFill>
                  <a:schemeClr val="bg1"/>
                </a:solidFill>
              </a:rPr>
              <a:t>Skovbye</a:t>
            </a:r>
            <a:endParaRPr lang="en-AU" sz="1400" dirty="0" smtClean="0">
              <a:solidFill>
                <a:schemeClr val="bg1"/>
              </a:solidFill>
            </a:endParaRPr>
          </a:p>
          <a:p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arabbrains.com/wp-content/uploads/2012/09/wfp-logo.gif"/>
          <p:cNvPicPr>
            <a:picLocks noChangeAspect="1" noChangeArrowheads="1"/>
          </p:cNvPicPr>
          <p:nvPr/>
        </p:nvPicPr>
        <p:blipFill>
          <a:blip r:embed="rId2" cstate="print"/>
          <a:srcRect l="17778" r="18518"/>
          <a:stretch>
            <a:fillRect/>
          </a:stretch>
        </p:blipFill>
        <p:spPr bwMode="auto">
          <a:xfrm>
            <a:off x="609600" y="5181600"/>
            <a:ext cx="914400" cy="903768"/>
          </a:xfrm>
          <a:prstGeom prst="rect">
            <a:avLst/>
          </a:prstGeom>
          <a:noFill/>
        </p:spPr>
      </p:pic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867400"/>
            <a:ext cx="594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Feedback needed on how it has been used to date</a:t>
            </a:r>
            <a:endParaRPr lang="en-AU" dirty="0"/>
          </a:p>
        </p:txBody>
      </p:sp>
      <p:sp>
        <p:nvSpPr>
          <p:cNvPr id="25" name="Rectangle 24"/>
          <p:cNvSpPr/>
          <p:nvPr/>
        </p:nvSpPr>
        <p:spPr>
          <a:xfrm>
            <a:off x="3810000" y="2124670"/>
            <a:ext cx="502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Prepare additional key messages  to highlight the linkages between AAP and PSEA during the Senior Focal Point meeting on PSEA 16 April 2015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Include the paper in the Helpdesk resources. Members to disseminate the paper when they are doing AAP and/or PSEA related field missions.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Ensure the paper is used as a resource in training related to AAP and/or PSEA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05000" cy="1409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Objective 1.2 </a:t>
            </a:r>
          </a:p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World Humanitarian Summit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1.Ensure inclusion of AAP and PSEA in WHS processes and consultations.</a:t>
            </a:r>
          </a:p>
          <a:p>
            <a:r>
              <a:rPr lang="en-US" dirty="0" smtClean="0"/>
              <a:t>2.Support WHS Secretariat on accountability and PSEA issues and its community engagement efforts during regional consultations in 2015.</a:t>
            </a:r>
          </a:p>
          <a:p>
            <a:r>
              <a:rPr lang="en-US" dirty="0" smtClean="0"/>
              <a:t>3.Activate TT members at regional level for greater engagement in WHS.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AAP and PSEA in the World Humanitarian Summit</a:t>
            </a:r>
            <a:endParaRPr lang="en-AU" sz="2800" dirty="0"/>
          </a:p>
        </p:txBody>
      </p:sp>
      <p:sp>
        <p:nvSpPr>
          <p:cNvPr id="17" name="Rectangle 16"/>
          <p:cNvSpPr/>
          <p:nvPr/>
        </p:nvSpPr>
        <p:spPr>
          <a:xfrm>
            <a:off x="2133600" y="23622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048000" y="2362200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AAP emerging as a priority in the WHS consultations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Contact with WHS secretariat to discuss how to prioritise AAP/PSEA has been established.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AAP has been incorporated in the work to date : paper on CAAP has been sent to the WHS secretariat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WFP is a member of the effectiveness team of the summit secretariat , and pushing for AAP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133600" y="4419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198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1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AAP/PSEA Advocacy </a:t>
            </a:r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Rebecca </a:t>
            </a:r>
            <a:r>
              <a:rPr lang="en-AU" sz="1400" dirty="0" err="1" smtClean="0">
                <a:solidFill>
                  <a:schemeClr val="bg1"/>
                </a:solidFill>
              </a:rPr>
              <a:t>Skovbye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arabbrains.com/wp-content/uploads/2012/09/wfp-logo.gif"/>
          <p:cNvPicPr>
            <a:picLocks noChangeAspect="1" noChangeArrowheads="1"/>
          </p:cNvPicPr>
          <p:nvPr/>
        </p:nvPicPr>
        <p:blipFill>
          <a:blip r:embed="rId3" cstate="print"/>
          <a:srcRect l="17778" r="18518"/>
          <a:stretch>
            <a:fillRect/>
          </a:stretch>
        </p:blipFill>
        <p:spPr bwMode="auto">
          <a:xfrm>
            <a:off x="609600" y="5181600"/>
            <a:ext cx="914400" cy="903768"/>
          </a:xfrm>
          <a:prstGeom prst="rect">
            <a:avLst/>
          </a:prstGeom>
          <a:noFill/>
        </p:spPr>
      </p:pic>
      <p:pic>
        <p:nvPicPr>
          <p:cNvPr id="2050" name="Picture 2" descr="http://www.who.int/entity/hac/events/world_humanitarian_summit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816429"/>
          </a:xfrm>
          <a:prstGeom prst="rect">
            <a:avLst/>
          </a:prstGeom>
          <a:noFill/>
        </p:spPr>
      </p:pic>
      <p:pic>
        <p:nvPicPr>
          <p:cNvPr id="24" name="Picture 4" descr="Exclamation Mark, Round, Blue,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791200"/>
            <a:ext cx="1066800" cy="10668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00400" y="6019800"/>
            <a:ext cx="5943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While accountability is coming out strongly from the regional consultation, we need to ensure it is correctly reflected.</a:t>
            </a:r>
            <a:endParaRPr lang="en-AU" dirty="0"/>
          </a:p>
        </p:txBody>
      </p:sp>
      <p:sp>
        <p:nvSpPr>
          <p:cNvPr id="26" name="Rectangle 25"/>
          <p:cNvSpPr/>
          <p:nvPr/>
        </p:nvSpPr>
        <p:spPr>
          <a:xfrm>
            <a:off x="3124200" y="4419600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Comment on Alice paper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ALNAP </a:t>
            </a:r>
            <a:r>
              <a:rPr lang="en-US" dirty="0" smtClean="0"/>
              <a:t>Global Forum for Improving Humanitarian Action </a:t>
            </a:r>
            <a:r>
              <a:rPr lang="en-GB" dirty="0" smtClean="0"/>
              <a:t>on 4/5</a:t>
            </a:r>
            <a:r>
              <a:rPr lang="en-GB" baseline="30000" dirty="0" smtClean="0"/>
              <a:t>th</a:t>
            </a:r>
            <a:r>
              <a:rPr lang="en-GB" dirty="0" smtClean="0"/>
              <a:t> NY : who is attending 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AAP needs to be featured in both the WHS June synthesis report and the October 2015 Geneva final report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05000" cy="1409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Objective 2.1 </a:t>
            </a:r>
          </a:p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Support to AAP and PSEA field operations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Field missions and in-country support+ feedback and lessons learning</a:t>
            </a:r>
            <a:endParaRPr lang="en-AU" sz="2800" dirty="0"/>
          </a:p>
        </p:txBody>
      </p:sp>
      <p:sp>
        <p:nvSpPr>
          <p:cNvPr id="18" name="Rectangle 17"/>
          <p:cNvSpPr/>
          <p:nvPr/>
        </p:nvSpPr>
        <p:spPr>
          <a:xfrm>
            <a:off x="2971800" y="914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Somalia : </a:t>
            </a:r>
            <a:r>
              <a:rPr lang="en-GB" dirty="0" smtClean="0"/>
              <a:t>Rapid Accountability Assessment  with Building Resilient communities consortium ( BRICS) and identification of areas of improvement + development of work plan</a:t>
            </a:r>
          </a:p>
          <a:p>
            <a:r>
              <a:rPr lang="en-GB" b="1" dirty="0" smtClean="0"/>
              <a:t>East Africa : </a:t>
            </a:r>
            <a:r>
              <a:rPr lang="en-GB" dirty="0" smtClean="0"/>
              <a:t>Launch of the Core Humanitarian standard </a:t>
            </a:r>
            <a:r>
              <a:rPr lang="en-GB" b="1" dirty="0" smtClean="0"/>
              <a:t>in </a:t>
            </a:r>
            <a:r>
              <a:rPr lang="en-GB" dirty="0" smtClean="0"/>
              <a:t> collaboration with the Inter Agency Working Group and plan for dissemination to move from theory to practical implementation</a:t>
            </a:r>
            <a:endParaRPr lang="en-AU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133600" y="29718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Planned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Massimo Nicoletti  </a:t>
            </a:r>
            <a:r>
              <a:rPr lang="en-AU" sz="1400" dirty="0" err="1" smtClean="0">
                <a:solidFill>
                  <a:schemeClr val="bg1"/>
                </a:solidFill>
              </a:rPr>
              <a:t>Altimari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AP logo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0" y="5334001"/>
            <a:ext cx="1913860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3352800" y="2819400"/>
            <a:ext cx="571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Somalia </a:t>
            </a:r>
            <a:r>
              <a:rPr lang="en-GB" dirty="0" smtClean="0"/>
              <a:t>: Collaboration with BRICS agreed till 2016. </a:t>
            </a:r>
          </a:p>
          <a:p>
            <a:r>
              <a:rPr lang="en-AU" b="1" dirty="0" smtClean="0"/>
              <a:t>Lebanon</a:t>
            </a:r>
            <a:r>
              <a:rPr lang="en-AU" dirty="0" smtClean="0"/>
              <a:t> 28</a:t>
            </a:r>
            <a:r>
              <a:rPr lang="en-AU" baseline="30000" dirty="0" smtClean="0"/>
              <a:t>th</a:t>
            </a:r>
            <a:r>
              <a:rPr lang="en-AU" dirty="0" smtClean="0"/>
              <a:t> of April : workshop with the Lebanon Crisis Response Plan implementing organizations co-led by UNHCR, UNDP, OCHA  facilitated by HAP to develop strategies and related </a:t>
            </a:r>
            <a:r>
              <a:rPr lang="en-AU" dirty="0" err="1" smtClean="0"/>
              <a:t>workplan</a:t>
            </a:r>
            <a:r>
              <a:rPr lang="en-AU" dirty="0" smtClean="0"/>
              <a:t> for the implementation of the accountability component of the LCRP, coming out of several missions led by HAP in 2014- 2015</a:t>
            </a:r>
            <a:endParaRPr lang="en-GB" dirty="0" smtClean="0"/>
          </a:p>
          <a:p>
            <a:r>
              <a:rPr lang="en-GB" b="1" dirty="0" smtClean="0"/>
              <a:t>Ukraine : </a:t>
            </a:r>
            <a:r>
              <a:rPr lang="en-GB" dirty="0" smtClean="0"/>
              <a:t>request from NGO consortium represented by </a:t>
            </a:r>
            <a:r>
              <a:rPr lang="en-GB" dirty="0" err="1" smtClean="0"/>
              <a:t>Helpage</a:t>
            </a:r>
            <a:r>
              <a:rPr lang="en-GB" dirty="0" smtClean="0"/>
              <a:t> to set up accountability mechanism</a:t>
            </a:r>
            <a:endParaRPr lang="en-AU" dirty="0"/>
          </a:p>
        </p:txBody>
      </p:sp>
      <p:pic>
        <p:nvPicPr>
          <p:cNvPr id="16388" name="Picture 4" descr="Exclamation Mark, Round, Blue,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200400" y="5456872"/>
            <a:ext cx="59436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Lots of advocacy needed to build sufficient trust with operational teams so that they commit to change operational modes and include AAP/ PSEA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Discussions needed to embed AAP/ PSEA with clusters and coordination bodies in operations</a:t>
            </a:r>
            <a:endParaRPr lang="en-AU" dirty="0"/>
          </a:p>
        </p:txBody>
      </p:sp>
      <p:pic>
        <p:nvPicPr>
          <p:cNvPr id="16390" name="Picture 6" descr="Chick, Tick, Done, Sign, Good, Blue, Gray Fra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66800"/>
            <a:ext cx="559206" cy="546973"/>
          </a:xfrm>
          <a:prstGeom prst="rect">
            <a:avLst/>
          </a:prstGeom>
          <a:noFill/>
        </p:spPr>
      </p:pic>
      <p:pic>
        <p:nvPicPr>
          <p:cNvPr id="27" name="Picture 6" descr="Chick, Tick, Done, Sign, Good, Blue, Gray Fra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05000"/>
            <a:ext cx="559206" cy="546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05000" cy="1790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Objective 2.2 </a:t>
            </a:r>
          </a:p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Capitalizing on Protection and AAP/PSEA synergies 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57400" y="914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dirty="0" smtClean="0"/>
              <a:t>Identify common areas and work closely in: training/capacity building actions, field missions and other actions to improve both areas </a:t>
            </a:r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Capitalizing on Protection and AAP/PSEA synergies </a:t>
            </a:r>
            <a:endParaRPr lang="en-AU" sz="2800" dirty="0"/>
          </a:p>
        </p:txBody>
      </p:sp>
      <p:sp>
        <p:nvSpPr>
          <p:cNvPr id="17" name="Rectangle 16"/>
          <p:cNvSpPr/>
          <p:nvPr/>
        </p:nvSpPr>
        <p:spPr>
          <a:xfrm>
            <a:off x="2133600" y="160913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124200" y="16002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Accountability, as one of the pillar of Protection Mainstreaming, is explored in the Protection Mainstreaming training package being largely disseminated.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133600" y="27432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Scott Pohl and Protection Mainstreaming  TT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Unhc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696912" cy="703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4" name="Picture 4" descr="Exclamation Mark, Round, Blue,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715000"/>
            <a:ext cx="1066800" cy="10668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00400" y="5920026"/>
            <a:ext cx="5943600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Opportunities : </a:t>
            </a:r>
            <a:r>
              <a:rPr lang="en-AU" sz="1600" dirty="0" smtClean="0"/>
              <a:t>shared concern between both Protection and AAP/ PSEA  + Upcoming person from the Protection Mainstreaming Task Team to join the AAP/ PSEA TT</a:t>
            </a:r>
            <a:endParaRPr lang="en-AU" sz="1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66" y="5181600"/>
            <a:ext cx="12869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200400" y="2662803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Ensure participation of field-based AAP focal points to the upcoming 6 Regional </a:t>
            </a:r>
            <a:r>
              <a:rPr lang="en-GB" dirty="0" err="1" smtClean="0"/>
              <a:t>ToT</a:t>
            </a:r>
            <a:r>
              <a:rPr lang="en-GB" dirty="0" smtClean="0"/>
              <a:t> on Protection Mainstreaming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Ensure the integration of AAP/ PSEA considerations into the checklists to be developed with global clusters.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Ensure protection mainstreaming/ AAP/ PSEA issues coming up from fields mission are shared.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Document field examples demonstrating the essential linkages between Protection mainstreaming  and AAP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Ensure AAP/ PSEA is included into HCT country level protection strategies. (with GPC support cell)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52800" y="26670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16002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05000" cy="1028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Objective 2.3 </a:t>
            </a:r>
          </a:p>
          <a:p>
            <a:pPr lvl="0" fontAlgn="base">
              <a:spcBef>
                <a:spcPct val="0"/>
              </a:spcBef>
              <a:spcAft>
                <a:spcPts val="1400"/>
              </a:spcAft>
            </a:pPr>
            <a:r>
              <a:rPr lang="en-GB" b="1" dirty="0" smtClean="0"/>
              <a:t>Help desk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Technical support/ helpdesk function on AAP/ PSEA : </a:t>
            </a:r>
            <a:r>
              <a:rPr lang="en-US" sz="2800" b="1" dirty="0" smtClean="0">
                <a:hlinkClick r:id="rId2"/>
              </a:rPr>
              <a:t>helpdesk-aap-psea@unhcr.org</a:t>
            </a:r>
            <a:r>
              <a:rPr lang="en-US" sz="2800" b="1" dirty="0" smtClean="0"/>
              <a:t> </a:t>
            </a:r>
            <a:endParaRPr lang="en-AU" sz="2800" dirty="0"/>
          </a:p>
        </p:txBody>
      </p:sp>
      <p:sp>
        <p:nvSpPr>
          <p:cNvPr id="16" name="Rectangle 15"/>
          <p:cNvSpPr/>
          <p:nvPr/>
        </p:nvSpPr>
        <p:spPr>
          <a:xfrm>
            <a:off x="3810000" y="2590800"/>
            <a:ext cx="502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Presentation of helpdesk during the AAP webinar on April 16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Flexible structure for the first phase, with IASC Task Team Coordinator receiving requests and dispatching to experts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Adaptation of the helpdesk structure to the demand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Further dissemination of flyer after an initial period to test our  ensure quality of responses and systems</a:t>
            </a:r>
          </a:p>
          <a:p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286000" y="1418272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886200" y="961072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Concept paper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Flyer for dissemination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Preparation of the related pages on HAP website and link with PSEA FAQ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Informal contacts with AAP and PSEA experts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286000" y="2743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David Loquercio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15" name="Picture 2" descr="HAP logo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0" y="5334001"/>
            <a:ext cx="1913860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715000"/>
            <a:ext cx="5943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Need to expand the list of potential contributors to the helpdesk. Mix of UN/ INGO/ Academics and Global/ Field perspective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1" descr="C:\Users\User\Documents\IASC AAP PSEA\TT workstreams\2. Operationalizing AAP PSEA\2.3 Helpdesk\Flyer for the AAP PSEA Helpdesk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72"/>
            <a:ext cx="9209960" cy="651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05000" cy="1562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2.4 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Joint Preparedness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Community awareness of AAP/ PSEA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Include AAP in Disaster Risk Reduction planning , joint preparedness and awareness raising of rights with communities</a:t>
            </a:r>
            <a:endParaRPr lang="en-AU" sz="2000" dirty="0"/>
          </a:p>
        </p:txBody>
      </p:sp>
      <p:sp>
        <p:nvSpPr>
          <p:cNvPr id="17" name="Rectangle 16"/>
          <p:cNvSpPr/>
          <p:nvPr/>
        </p:nvSpPr>
        <p:spPr>
          <a:xfrm>
            <a:off x="2133600" y="9906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048000" y="9144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Kenya /Pakistan : Action aid / local partners/ government and communities have developed Preparedness plans localised to fit specific communities needs through participatory consultative processes involving all stakeholders.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Awareness raising on rights is done by participatory appraisal techniques at community level ( community/ local civil society/government stakeholders). The tool used is PVA (Participatory Vulnerability Analysis.)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4290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John </a:t>
            </a:r>
            <a:r>
              <a:rPr lang="en-AU" sz="1400" dirty="0" err="1" smtClean="0">
                <a:solidFill>
                  <a:schemeClr val="bg1"/>
                </a:solidFill>
              </a:rPr>
              <a:t>Abuya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5626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715000"/>
            <a:ext cx="5943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Challenges : AAP is  sensitive issue within Governments and therefore a challenge. Advocacy in this regard is a long process.</a:t>
            </a:r>
          </a:p>
        </p:txBody>
      </p:sp>
      <p:pic>
        <p:nvPicPr>
          <p:cNvPr id="21506" name="Picture 2" descr="http://www.worldcupsweepstake.org/images/ActionAid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10200"/>
            <a:ext cx="1819555" cy="381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048000" y="3200400"/>
            <a:ext cx="579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Action Aid, CAFOD, Christian Aid, Concern, Oxfam and </a:t>
            </a:r>
            <a:r>
              <a:rPr lang="en-US" dirty="0" err="1" smtClean="0"/>
              <a:t>Tearfund</a:t>
            </a:r>
            <a:r>
              <a:rPr lang="en-US" dirty="0" smtClean="0"/>
              <a:t> have launched the “Shifting the Power” project : Bangladesh, DRC, Kenya, Pakistan and Ethiopia over 3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vision is to support local actors to take their place alongside international actors in order to create a balanced humanitarian system that is more responsive and accountable to disaster affected communities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806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8100"/>
            <a:ext cx="1981200" cy="194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en-GB" b="1" dirty="0" smtClean="0"/>
              <a:t>Objective 2.5 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Civil society, National NGOs and Implementing Partners’</a:t>
            </a:r>
          </a:p>
          <a:p>
            <a:pPr lvl="0" fontAlgn="base">
              <a:spcBef>
                <a:spcPct val="0"/>
              </a:spcBef>
            </a:pPr>
            <a:r>
              <a:rPr lang="en-GB" b="1" dirty="0" smtClean="0"/>
              <a:t>involvement in AAP/ PSEA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914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574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Raising awareness and Including civil society, National NGOs, Implementing partners in  the AAP/ PSEA discussion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3200400" y="3226475"/>
            <a:ext cx="594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Advocacy work with government and civil society in Pakistan / Haiti (Action aid and other members from forum  on PSEA/ and Protection and AAP)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AA Kenya to showcase work on AAP in Core Humanitarian Standards meeting to be held in Nairobi in June.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Suggested paper to be developed with other stakeholders exploring “why can the resilience approach be an opportunity to promote AAP/ PSEA ? ( to be discussed )</a:t>
            </a:r>
          </a:p>
          <a:p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2133600" y="990600"/>
            <a:ext cx="99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Done to date?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3200400" y="838200"/>
            <a:ext cx="594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Training on AAP conducted by Action Aid  in Palestine, Myanmar, Pakistan, Kenya for INGO communities and local partners.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Development of People centred accountability framework and roll out in Pakistan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AA Kenya sharing their work on Accountability at the Inter Agency working group 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Resource book Guideline and tools on accountability for emergency response work  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3302675"/>
            <a:ext cx="99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Still to be done? </a:t>
            </a:r>
            <a:endParaRPr lang="en-AU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81200"/>
            <a:ext cx="1905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Stream 2 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Operationalizing</a:t>
            </a:r>
            <a:r>
              <a:rPr lang="en-GB" sz="1600" b="1" dirty="0" smtClean="0">
                <a:solidFill>
                  <a:schemeClr val="tx1"/>
                </a:solidFill>
              </a:rPr>
              <a:t> AAP/PSEA in country-level activities and provision of  technical support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00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3" name="Picture 4" descr="Exclamation Mark, Round, Blue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486400"/>
            <a:ext cx="1066800" cy="1066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00400" y="5581471"/>
            <a:ext cx="59436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Challenges: Lack of knowledge on the ground about Humanitarian standards/ Lack of resources for training.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Opportunities :The resilience building discussion is an opportunity to promote AAP.</a:t>
            </a:r>
          </a:p>
        </p:txBody>
      </p:sp>
      <p:pic>
        <p:nvPicPr>
          <p:cNvPr id="21506" name="Picture 2" descr="http://www.worldcupsweepstake.org/images/ActionAid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10200"/>
            <a:ext cx="1819555" cy="381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Contact: </a:t>
            </a:r>
            <a:r>
              <a:rPr lang="en-AU" sz="1400" dirty="0" smtClean="0">
                <a:solidFill>
                  <a:schemeClr val="bg1"/>
                </a:solidFill>
              </a:rPr>
              <a:t>John </a:t>
            </a:r>
            <a:r>
              <a:rPr lang="en-AU" sz="1400" dirty="0" err="1" smtClean="0">
                <a:solidFill>
                  <a:schemeClr val="bg1"/>
                </a:solidFill>
              </a:rPr>
              <a:t>Abuya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4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2257</Words>
  <Application>Microsoft Office PowerPoint</Application>
  <PresentationFormat>On-screen Show (4:3)</PresentationFormat>
  <Paragraphs>257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Astrid de Valon</dc:creator>
  <cp:lastModifiedBy>Astrid de Valon</cp:lastModifiedBy>
  <cp:revision>85</cp:revision>
  <dcterms:created xsi:type="dcterms:W3CDTF">2015-04-08T04:13:31Z</dcterms:created>
  <dcterms:modified xsi:type="dcterms:W3CDTF">2015-05-19T11:15:07Z</dcterms:modified>
</cp:coreProperties>
</file>