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77" r:id="rId6"/>
    <p:sldId id="260" r:id="rId7"/>
    <p:sldId id="261" r:id="rId8"/>
    <p:sldId id="272" r:id="rId9"/>
    <p:sldId id="273" r:id="rId10"/>
    <p:sldId id="274" r:id="rId11"/>
    <p:sldId id="275" r:id="rId12"/>
    <p:sldId id="278" r:id="rId13"/>
    <p:sldId id="279" r:id="rId14"/>
    <p:sldId id="280"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380" autoAdjust="0"/>
  </p:normalViewPr>
  <p:slideViewPr>
    <p:cSldViewPr>
      <p:cViewPr>
        <p:scale>
          <a:sx n="80" d="100"/>
          <a:sy n="80" d="100"/>
        </p:scale>
        <p:origin x="-2514" y="-5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3E39958-E114-4282-BAF7-DEAFD8E2AC71}" type="datetimeFigureOut">
              <a:rPr lang="en-AU" smtClean="0"/>
              <a:pPr/>
              <a:t>20/10/2015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9C6BCD2-3E28-458E-AE91-28C64FE0B648}" type="slidenum">
              <a:rPr lang="en-AU" smtClean="0"/>
              <a:pPr/>
              <a:t>‹#›</a:t>
            </a:fld>
            <a:endParaRPr lang="en-AU"/>
          </a:p>
        </p:txBody>
      </p:sp>
    </p:spTree>
    <p:extLst>
      <p:ext uri="{BB962C8B-B14F-4D97-AF65-F5344CB8AC3E}">
        <p14:creationId xmlns:p14="http://schemas.microsoft.com/office/powerpoint/2010/main" val="3979998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3</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No person to deal with accountability. As an organisation working around that. Delegating different piece of work . Action Aid Kenya will</a:t>
            </a:r>
            <a:r>
              <a:rPr lang="en-AU" baseline="0" dirty="0" smtClean="0"/>
              <a:t> recruit someone to deal with ( work that Rosie did).</a:t>
            </a:r>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8</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9</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11</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global campaign on protection from sexual exploitation and abuse is being developed on a pro bono basis by an advertising and public relations agency, Leo Burnett based in Lausanne. While the conceptual work is without costs, there will be financial implications for printing and disseminating materials. The work with Leo Burnett began in late 2013 with UNDP as lead, and DFS has been the lead since March 2014 in coordinating the campaign. As of May 2015, a new core group of IASC Task Team on PSEA/AAP members joined DFS to proceed with the campaign. DFS, IOM, UNHCR, UNICEF and WFP comprise the core group and have been meeting to finalize a way forward. On 30 June, Leo Burnett will meet with the core group to discuss the final concept to be produced and disseminated, costs and pilot locations. The campaign is to be launched no later than Fall 2015 under the auspices of the IASC Task team on PSEA/AAP. </a:t>
            </a:r>
            <a:br>
              <a:rPr lang="en-US" sz="1200" kern="1200" dirty="0" smtClean="0">
                <a:solidFill>
                  <a:schemeClr val="tx1"/>
                </a:solidFill>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12</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9C6BCD2-3E28-458E-AE91-28C64FE0B648}" type="slidenum">
              <a:rPr lang="en-AU" smtClean="0"/>
              <a:pPr/>
              <a:t>14</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05FB6-B025-4014-8B18-9E8F85A59951}" type="datetimeFigureOut">
              <a:rPr lang="en-AU" smtClean="0"/>
              <a:pPr/>
              <a:t>20/10/2015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A5F5417-9E1D-4E12-BDB4-9FDCF572B311}"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05FB6-B025-4014-8B18-9E8F85A59951}" type="datetimeFigureOut">
              <a:rPr lang="en-AU" smtClean="0"/>
              <a:pPr/>
              <a:t>20/10/2015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F5417-9E1D-4E12-BDB4-9FDCF572B311}"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helpdesk-aap-psea@unhcr.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1794_1261576775_iasc"/>
          <p:cNvPicPr>
            <a:picLocks noChangeAspect="1" noChangeArrowheads="1"/>
          </p:cNvPicPr>
          <p:nvPr/>
        </p:nvPicPr>
        <p:blipFill>
          <a:blip r:embed="rId2" cstate="print"/>
          <a:srcRect/>
          <a:stretch>
            <a:fillRect/>
          </a:stretch>
        </p:blipFill>
        <p:spPr bwMode="auto">
          <a:xfrm>
            <a:off x="0" y="0"/>
            <a:ext cx="2057400" cy="492125"/>
          </a:xfrm>
          <a:prstGeom prst="rect">
            <a:avLst/>
          </a:prstGeom>
          <a:noFill/>
          <a:ln w="9525" algn="in">
            <a:noFill/>
            <a:miter lim="800000"/>
            <a:headEnd/>
            <a:tailEnd/>
          </a:ln>
        </p:spPr>
      </p:pic>
      <p:sp>
        <p:nvSpPr>
          <p:cNvPr id="1027" name="Text Box 3"/>
          <p:cNvSpPr txBox="1">
            <a:spLocks noChangeArrowheads="1"/>
          </p:cNvSpPr>
          <p:nvPr/>
        </p:nvSpPr>
        <p:spPr bwMode="auto">
          <a:xfrm>
            <a:off x="0" y="571500"/>
            <a:ext cx="2057400" cy="228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sz="1600" b="0" i="0" u="none" strike="noStrike" cap="none" normalizeH="0" baseline="0" dirty="0" smtClean="0">
                <a:ln>
                  <a:noFill/>
                </a:ln>
                <a:solidFill>
                  <a:srgbClr val="FFFFFF"/>
                </a:solidFill>
                <a:effectLst/>
                <a:latin typeface="Calibri" pitchFamily="34" charset="0"/>
                <a:cs typeface="Arial" pitchFamily="34" charset="0"/>
              </a:rPr>
              <a:t>IASC Task Team on Accountability to Affected Populations and Protection from  sexual Exploitation and Abuse (AAP/PSEA)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ounded Rectangle 6"/>
          <p:cNvSpPr/>
          <p:nvPr/>
        </p:nvSpPr>
        <p:spPr>
          <a:xfrm>
            <a:off x="1143000" y="2438400"/>
            <a:ext cx="4648200" cy="15240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solidFill>
                  <a:schemeClr val="tx1"/>
                </a:solidFill>
              </a:rPr>
              <a:t>TASK Team Meeting</a:t>
            </a:r>
          </a:p>
          <a:p>
            <a:pPr algn="ctr"/>
            <a:r>
              <a:rPr lang="en-AU" sz="3200" dirty="0" smtClean="0">
                <a:solidFill>
                  <a:schemeClr val="tx1"/>
                </a:solidFill>
              </a:rPr>
              <a:t>19</a:t>
            </a:r>
            <a:r>
              <a:rPr lang="en-AU" sz="3200" baseline="30000" dirty="0" smtClean="0">
                <a:solidFill>
                  <a:schemeClr val="tx1"/>
                </a:solidFill>
              </a:rPr>
              <a:t>th</a:t>
            </a:r>
            <a:r>
              <a:rPr lang="en-AU" sz="3200" dirty="0" smtClean="0">
                <a:solidFill>
                  <a:schemeClr val="tx1"/>
                </a:solidFill>
              </a:rPr>
              <a:t> of October 2015</a:t>
            </a:r>
            <a:endParaRPr lang="en-AU" sz="3200" dirty="0">
              <a:solidFill>
                <a:schemeClr val="tx1"/>
              </a:solidFill>
            </a:endParaRPr>
          </a:p>
        </p:txBody>
      </p:sp>
      <p:sp>
        <p:nvSpPr>
          <p:cNvPr id="8" name="Rounded Rectangle 7"/>
          <p:cNvSpPr/>
          <p:nvPr/>
        </p:nvSpPr>
        <p:spPr>
          <a:xfrm>
            <a:off x="2057400" y="3962400"/>
            <a:ext cx="5715000" cy="19812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3200" dirty="0" smtClean="0">
                <a:solidFill>
                  <a:schemeClr val="tx1"/>
                </a:solidFill>
              </a:rPr>
              <a:t>Update on the </a:t>
            </a:r>
            <a:r>
              <a:rPr lang="en-AU" sz="3200" dirty="0" err="1" smtClean="0">
                <a:solidFill>
                  <a:schemeClr val="tx1"/>
                </a:solidFill>
              </a:rPr>
              <a:t>workplan</a:t>
            </a:r>
            <a:r>
              <a:rPr lang="en-AU" sz="3200" dirty="0" smtClean="0">
                <a:solidFill>
                  <a:schemeClr val="tx1"/>
                </a:solidFill>
              </a:rPr>
              <a:t>:</a:t>
            </a:r>
          </a:p>
          <a:p>
            <a:pPr>
              <a:buFont typeface="Arial" pitchFamily="34" charset="0"/>
              <a:buChar char="•"/>
            </a:pPr>
            <a:r>
              <a:rPr lang="en-AU" sz="2400" dirty="0" smtClean="0">
                <a:solidFill>
                  <a:schemeClr val="tx1"/>
                </a:solidFill>
              </a:rPr>
              <a:t>What have we achieved ?</a:t>
            </a:r>
          </a:p>
          <a:p>
            <a:pPr>
              <a:buFont typeface="Arial" pitchFamily="34" charset="0"/>
              <a:buChar char="•"/>
            </a:pPr>
            <a:r>
              <a:rPr lang="en-AU" sz="2400" dirty="0" smtClean="0">
                <a:solidFill>
                  <a:schemeClr val="tx1"/>
                </a:solidFill>
              </a:rPr>
              <a:t>What remains to be done?  </a:t>
            </a:r>
          </a:p>
          <a:p>
            <a:pPr>
              <a:buFont typeface="Arial" pitchFamily="34" charset="0"/>
              <a:buChar char="•"/>
            </a:pPr>
            <a:r>
              <a:rPr lang="en-AU" sz="2400" dirty="0" smtClean="0">
                <a:solidFill>
                  <a:schemeClr val="tx1"/>
                </a:solidFill>
              </a:rPr>
              <a:t>What are the challenges/ opportunities ?</a:t>
            </a:r>
            <a:endParaRPr lang="en-AU"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257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2.6 </a:t>
            </a:r>
          </a:p>
          <a:p>
            <a:pPr lvl="0" fontAlgn="base">
              <a:spcBef>
                <a:spcPct val="0"/>
              </a:spcBef>
            </a:pPr>
            <a:r>
              <a:rPr lang="en-GB" b="1" dirty="0" smtClean="0"/>
              <a:t>Clusters participation/ support to clusters</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1015663"/>
          </a:xfrm>
          <a:prstGeom prst="rect">
            <a:avLst/>
          </a:prstGeom>
        </p:spPr>
        <p:txBody>
          <a:bodyPr wrap="square">
            <a:spAutoFit/>
          </a:bodyPr>
          <a:lstStyle/>
          <a:p>
            <a:r>
              <a:rPr lang="en-US" sz="2000" b="1" dirty="0" smtClean="0"/>
              <a:t>Increase engagement of clusters in the Task team+ provision of operational support to clusters for implementation of AAP/ PSEA in their work</a:t>
            </a:r>
            <a:endParaRPr lang="en-AU" sz="2000" dirty="0"/>
          </a:p>
        </p:txBody>
      </p:sp>
      <p:sp>
        <p:nvSpPr>
          <p:cNvPr id="16" name="Rectangle 15"/>
          <p:cNvSpPr/>
          <p:nvPr/>
        </p:nvSpPr>
        <p:spPr>
          <a:xfrm>
            <a:off x="3238500" y="5283875"/>
            <a:ext cx="5867400" cy="2031325"/>
          </a:xfrm>
          <a:prstGeom prst="rect">
            <a:avLst/>
          </a:prstGeom>
        </p:spPr>
        <p:txBody>
          <a:bodyPr wrap="square">
            <a:spAutoFit/>
          </a:bodyPr>
          <a:lstStyle/>
          <a:p>
            <a:pPr>
              <a:buFont typeface="Arial" pitchFamily="34" charset="0"/>
              <a:buChar char="•"/>
            </a:pPr>
            <a:r>
              <a:rPr lang="en-GB" dirty="0" smtClean="0"/>
              <a:t>Finalise draft list of suggested actions for clusters / inter clusters/ head of agencies and circulate to TT members for input before piloting them</a:t>
            </a:r>
            <a:endParaRPr lang="en-GB" dirty="0"/>
          </a:p>
          <a:p>
            <a:pPr>
              <a:buFont typeface="Arial" pitchFamily="34" charset="0"/>
              <a:buChar char="•"/>
            </a:pPr>
            <a:endParaRPr lang="en-GB" dirty="0" smtClean="0"/>
          </a:p>
          <a:p>
            <a:r>
              <a:rPr lang="en-US" dirty="0" smtClean="0"/>
              <a:t/>
            </a:r>
            <a:br>
              <a:rPr lang="en-US" dirty="0" smtClean="0"/>
            </a:br>
            <a:endParaRPr lang="en-GB" dirty="0" smtClean="0"/>
          </a:p>
          <a:p>
            <a:endParaRPr lang="en-AU" dirty="0"/>
          </a:p>
        </p:txBody>
      </p:sp>
      <p:sp>
        <p:nvSpPr>
          <p:cNvPr id="17" name="Rectangle 16"/>
          <p:cNvSpPr/>
          <p:nvPr/>
        </p:nvSpPr>
        <p:spPr>
          <a:xfrm>
            <a:off x="2057400" y="990600"/>
            <a:ext cx="1143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200400" y="914400"/>
            <a:ext cx="5943600" cy="4247317"/>
          </a:xfrm>
          <a:prstGeom prst="rect">
            <a:avLst/>
          </a:prstGeom>
        </p:spPr>
        <p:txBody>
          <a:bodyPr wrap="square">
            <a:spAutoFit/>
          </a:bodyPr>
          <a:lstStyle/>
          <a:p>
            <a:pPr>
              <a:buFont typeface="Arial" pitchFamily="34" charset="0"/>
              <a:buChar char="•"/>
            </a:pPr>
            <a:r>
              <a:rPr lang="en-AU" dirty="0" smtClean="0"/>
              <a:t>Global Cluster Coordinators draft </a:t>
            </a:r>
            <a:r>
              <a:rPr lang="en-AU" dirty="0" err="1" smtClean="0"/>
              <a:t>workplan</a:t>
            </a:r>
            <a:r>
              <a:rPr lang="en-AU" dirty="0" smtClean="0"/>
              <a:t> includes an objective on collective AAP</a:t>
            </a:r>
          </a:p>
          <a:p>
            <a:pPr>
              <a:buFont typeface="Arial" pitchFamily="34" charset="0"/>
              <a:buChar char="•"/>
            </a:pPr>
            <a:r>
              <a:rPr lang="en-AU" dirty="0" smtClean="0"/>
              <a:t>TT presentation on collective accountability to the Global Cluster for  Early Recovery Technical Working Group on AAP, and links with field best practice+ feedback on background paper and GCER review and on line consultation</a:t>
            </a:r>
          </a:p>
          <a:p>
            <a:pPr>
              <a:buFont typeface="Arial" pitchFamily="34" charset="0"/>
              <a:buChar char="•"/>
            </a:pPr>
            <a:r>
              <a:rPr lang="en-AU" dirty="0" smtClean="0"/>
              <a:t>Set of draft checklists to include AAP in clusters work, using also the Protection Mainstreaming checklists </a:t>
            </a:r>
          </a:p>
          <a:p>
            <a:pPr>
              <a:buFont typeface="Arial" pitchFamily="34" charset="0"/>
              <a:buChar char="•"/>
            </a:pPr>
            <a:r>
              <a:rPr lang="en-AU" dirty="0" smtClean="0"/>
              <a:t>Link with Shelter cluster Accountability working group</a:t>
            </a:r>
          </a:p>
          <a:p>
            <a:pPr>
              <a:buFont typeface="Arial" pitchFamily="34" charset="0"/>
              <a:buChar char="•"/>
            </a:pPr>
            <a:r>
              <a:rPr lang="en-GB" dirty="0" smtClean="0"/>
              <a:t>Workshop </a:t>
            </a:r>
            <a:r>
              <a:rPr lang="en-GB" dirty="0"/>
              <a:t>with Global Cluster Coordinators focussing on AAP/PSEA ( Sept 2015</a:t>
            </a:r>
            <a:r>
              <a:rPr lang="en-GB" dirty="0" smtClean="0"/>
              <a:t>)</a:t>
            </a:r>
            <a:r>
              <a:rPr lang="en-US" dirty="0"/>
              <a:t> </a:t>
            </a:r>
            <a:endParaRPr lang="en-US" dirty="0" smtClean="0"/>
          </a:p>
          <a:p>
            <a:pPr>
              <a:buFont typeface="Arial" pitchFamily="34" charset="0"/>
              <a:buChar char="•"/>
            </a:pPr>
            <a:r>
              <a:rPr lang="en-US" dirty="0" smtClean="0"/>
              <a:t>Discussions with </a:t>
            </a:r>
            <a:r>
              <a:rPr lang="en-US" dirty="0"/>
              <a:t>Community Engagement component to ensure a common understanding and approach on AAP </a:t>
            </a:r>
            <a:endParaRPr lang="en-GB" dirty="0"/>
          </a:p>
          <a:p>
            <a:pPr>
              <a:buFont typeface="Arial" pitchFamily="34" charset="0"/>
              <a:buChar char="•"/>
            </a:pPr>
            <a:endParaRPr lang="en-US" dirty="0" smtClean="0"/>
          </a:p>
          <a:p>
            <a:pPr>
              <a:buFont typeface="Arial" pitchFamily="34" charset="0"/>
              <a:buChar char="•"/>
            </a:pPr>
            <a:endParaRPr lang="en-AU" dirty="0"/>
          </a:p>
        </p:txBody>
      </p:sp>
      <p:sp>
        <p:nvSpPr>
          <p:cNvPr id="19" name="Rectangle 18"/>
          <p:cNvSpPr/>
          <p:nvPr/>
        </p:nvSpPr>
        <p:spPr>
          <a:xfrm>
            <a:off x="2095500" y="5230427"/>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20574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Francesca   </a:t>
            </a:r>
            <a:r>
              <a:rPr lang="en-AU" sz="1400" dirty="0" err="1" smtClean="0">
                <a:solidFill>
                  <a:schemeClr val="bg1"/>
                </a:solidFill>
              </a:rPr>
              <a:t>Fraccaroli</a:t>
            </a:r>
            <a:endParaRPr lang="en-AU" sz="1400" dirty="0">
              <a:solidFill>
                <a:schemeClr val="bg1"/>
              </a:solidFill>
            </a:endParaRPr>
          </a:p>
        </p:txBody>
      </p:sp>
      <p:pic>
        <p:nvPicPr>
          <p:cNvPr id="23554" name="Picture 2" descr="UN-OCHA-Logo_hor-blu660_withtext"/>
          <p:cNvPicPr>
            <a:picLocks noChangeAspect="1" noChangeArrowheads="1"/>
          </p:cNvPicPr>
          <p:nvPr/>
        </p:nvPicPr>
        <p:blipFill>
          <a:blip r:embed="rId2" cstate="print"/>
          <a:srcRect/>
          <a:stretch>
            <a:fillRect/>
          </a:stretch>
        </p:blipFill>
        <p:spPr bwMode="auto">
          <a:xfrm>
            <a:off x="0" y="5334000"/>
            <a:ext cx="1981200" cy="402454"/>
          </a:xfrm>
          <a:prstGeom prst="rect">
            <a:avLst/>
          </a:prstGeom>
          <a:noFill/>
          <a:ln w="9525" algn="in">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257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2.7 </a:t>
            </a:r>
          </a:p>
          <a:p>
            <a:pPr lvl="0" fontAlgn="base">
              <a:spcBef>
                <a:spcPct val="0"/>
              </a:spcBef>
            </a:pPr>
            <a:r>
              <a:rPr lang="en-GB" b="1" dirty="0" smtClean="0"/>
              <a:t>AAP/PSEA for RC/ HCs</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707886"/>
          </a:xfrm>
          <a:prstGeom prst="rect">
            <a:avLst/>
          </a:prstGeom>
        </p:spPr>
        <p:txBody>
          <a:bodyPr wrap="square">
            <a:spAutoFit/>
          </a:bodyPr>
          <a:lstStyle/>
          <a:p>
            <a:r>
              <a:rPr lang="en-US" sz="2000" b="1" dirty="0" smtClean="0"/>
              <a:t>AAP/ PSEA incorporated into RC/ HCs roles and responsibilities in HCT operation, in HC compacts and into training material</a:t>
            </a:r>
            <a:endParaRPr lang="en-AU" sz="2000" dirty="0"/>
          </a:p>
        </p:txBody>
      </p:sp>
      <p:sp>
        <p:nvSpPr>
          <p:cNvPr id="17" name="Rectangle 16"/>
          <p:cNvSpPr/>
          <p:nvPr/>
        </p:nvSpPr>
        <p:spPr>
          <a:xfrm>
            <a:off x="2133600" y="1066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276600" y="990600"/>
            <a:ext cx="5867400" cy="3416320"/>
          </a:xfrm>
          <a:prstGeom prst="rect">
            <a:avLst/>
          </a:prstGeom>
        </p:spPr>
        <p:txBody>
          <a:bodyPr wrap="square">
            <a:spAutoFit/>
          </a:bodyPr>
          <a:lstStyle/>
          <a:p>
            <a:pPr>
              <a:buFont typeface="Arial" pitchFamily="34" charset="0"/>
              <a:buChar char="•"/>
            </a:pPr>
            <a:r>
              <a:rPr lang="en-AU" dirty="0" smtClean="0"/>
              <a:t>AAP included as an objective in some Humanitarian Coordinators Compacts, and all newly updated compacts</a:t>
            </a:r>
          </a:p>
          <a:p>
            <a:pPr>
              <a:buFont typeface="Arial" pitchFamily="34" charset="0"/>
              <a:buChar char="•"/>
            </a:pPr>
            <a:r>
              <a:rPr lang="en-AU" dirty="0" smtClean="0"/>
              <a:t>Session on AAP in HC’s annual workshop</a:t>
            </a:r>
          </a:p>
          <a:p>
            <a:pPr>
              <a:buFont typeface="Arial" pitchFamily="34" charset="0"/>
              <a:buChar char="•"/>
            </a:pPr>
            <a:r>
              <a:rPr lang="en-AU" dirty="0" smtClean="0"/>
              <a:t>AAP included in the HC/RC manual  (still under review)</a:t>
            </a:r>
          </a:p>
          <a:p>
            <a:pPr>
              <a:buFont typeface="Arial" pitchFamily="34" charset="0"/>
              <a:buChar char="•"/>
            </a:pPr>
            <a:r>
              <a:rPr lang="en-AU" dirty="0" smtClean="0"/>
              <a:t>Webinar on AAP organised by STAIT team in English and French, with HC/RC facilitation and/ or participation</a:t>
            </a:r>
          </a:p>
          <a:p>
            <a:pPr>
              <a:buFont typeface="Arial" pitchFamily="34" charset="0"/>
              <a:buChar char="•"/>
            </a:pPr>
            <a:r>
              <a:rPr lang="en-AU" dirty="0" smtClean="0"/>
              <a:t>AAP included in HCT self assessment indicators designed by STAIT team</a:t>
            </a:r>
          </a:p>
          <a:p>
            <a:pPr>
              <a:buFont typeface="Arial" pitchFamily="34" charset="0"/>
              <a:buChar char="•"/>
            </a:pPr>
            <a:r>
              <a:rPr lang="en-GB" dirty="0" smtClean="0"/>
              <a:t>Support </a:t>
            </a:r>
            <a:r>
              <a:rPr lang="en-GB" dirty="0"/>
              <a:t>operationalization of AAP PSEA by providing technical support at country level for at least 2 countries (Niger + </a:t>
            </a:r>
            <a:r>
              <a:rPr lang="en-GB" dirty="0" err="1"/>
              <a:t>Irak</a:t>
            </a:r>
            <a:r>
              <a:rPr lang="en-GB" dirty="0"/>
              <a:t>)</a:t>
            </a:r>
          </a:p>
          <a:p>
            <a:pPr>
              <a:buFont typeface="Arial" pitchFamily="34" charset="0"/>
              <a:buChar char="•"/>
            </a:pPr>
            <a:endParaRPr lang="en-AU" dirty="0"/>
          </a:p>
        </p:txBody>
      </p:sp>
      <p:sp>
        <p:nvSpPr>
          <p:cNvPr id="19" name="Rectangle 18"/>
          <p:cNvSpPr/>
          <p:nvPr/>
        </p:nvSpPr>
        <p:spPr>
          <a:xfrm>
            <a:off x="2115787" y="4876800"/>
            <a:ext cx="838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9530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20574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Francesca   Fraccaroli </a:t>
            </a:r>
            <a:endParaRPr lang="en-AU" sz="1400" dirty="0">
              <a:solidFill>
                <a:schemeClr val="bg1"/>
              </a:solidFill>
            </a:endParaRPr>
          </a:p>
        </p:txBody>
      </p:sp>
      <p:pic>
        <p:nvPicPr>
          <p:cNvPr id="23554" name="Picture 2" descr="UN-OCHA-Logo_hor-blu660_withtext"/>
          <p:cNvPicPr>
            <a:picLocks noChangeAspect="1" noChangeArrowheads="1"/>
          </p:cNvPicPr>
          <p:nvPr/>
        </p:nvPicPr>
        <p:blipFill>
          <a:blip r:embed="rId3" cstate="print"/>
          <a:srcRect/>
          <a:stretch>
            <a:fillRect/>
          </a:stretch>
        </p:blipFill>
        <p:spPr bwMode="auto">
          <a:xfrm>
            <a:off x="0" y="5334000"/>
            <a:ext cx="1500469" cy="304800"/>
          </a:xfrm>
          <a:prstGeom prst="rect">
            <a:avLst/>
          </a:prstGeom>
          <a:noFill/>
          <a:ln w="9525" algn="in">
            <a:noFill/>
            <a:miter lim="800000"/>
            <a:headEnd/>
            <a:tailEnd/>
          </a:ln>
          <a:effectLst/>
        </p:spPr>
      </p:pic>
      <p:sp>
        <p:nvSpPr>
          <p:cNvPr id="26" name="Rectangle 25"/>
          <p:cNvSpPr/>
          <p:nvPr/>
        </p:nvSpPr>
        <p:spPr>
          <a:xfrm>
            <a:off x="2057400" y="6096000"/>
            <a:ext cx="7086600" cy="784830"/>
          </a:xfrm>
          <a:prstGeom prst="rect">
            <a:avLst/>
          </a:prstGeom>
        </p:spPr>
        <p:txBody>
          <a:bodyPr wrap="square">
            <a:spAutoFit/>
          </a:bodyPr>
          <a:lstStyle/>
          <a:p>
            <a:r>
              <a:rPr lang="it-IT" sz="900" dirty="0" smtClean="0"/>
              <a:t>The Compact is a personal “contract” between the ERC and the HC, to:help HCs identify and focus on priorities and provide a documented basis for mutual accountability </a:t>
            </a:r>
          </a:p>
          <a:p>
            <a:r>
              <a:rPr lang="it-IT" sz="900" dirty="0" smtClean="0"/>
              <a:t>HCT : Humanitarian Country Team</a:t>
            </a:r>
          </a:p>
          <a:p>
            <a:r>
              <a:rPr lang="it-IT" sz="900" dirty="0" smtClean="0"/>
              <a:t>RC/HC: Resident Coordinator, Humanitarian Coordinator</a:t>
            </a:r>
          </a:p>
          <a:p>
            <a:r>
              <a:rPr lang="it-IT" sz="900" dirty="0" smtClean="0"/>
              <a:t>STAIT: Senior Transformative Agenda Implementation Team</a:t>
            </a:r>
            <a:endParaRPr lang="en-AU" sz="900" dirty="0"/>
          </a:p>
        </p:txBody>
      </p:sp>
      <p:sp>
        <p:nvSpPr>
          <p:cNvPr id="15" name="Rectangle 14"/>
          <p:cNvSpPr/>
          <p:nvPr/>
        </p:nvSpPr>
        <p:spPr>
          <a:xfrm>
            <a:off x="3124200" y="4840069"/>
            <a:ext cx="5867400" cy="646331"/>
          </a:xfrm>
          <a:prstGeom prst="rect">
            <a:avLst/>
          </a:prstGeom>
        </p:spPr>
        <p:txBody>
          <a:bodyPr wrap="square">
            <a:spAutoFit/>
          </a:bodyPr>
          <a:lstStyle/>
          <a:p>
            <a:pPr>
              <a:buFont typeface="Arial" pitchFamily="34" charset="0"/>
              <a:buChar char="•"/>
            </a:pPr>
            <a:r>
              <a:rPr lang="en-US" dirty="0" smtClean="0"/>
              <a:t>Support a webinar on PSEA with STAIT team ?</a:t>
            </a:r>
            <a:endParaRPr lang="en-GB" dirty="0"/>
          </a:p>
          <a:p>
            <a:pPr>
              <a:buFont typeface="Arial" pitchFamily="34" charset="0"/>
              <a:buChar char="•"/>
            </a:pPr>
            <a:endParaRPr lang="en-A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257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3.1</a:t>
            </a:r>
          </a:p>
          <a:p>
            <a:pPr lvl="0" fontAlgn="base">
              <a:spcBef>
                <a:spcPct val="0"/>
              </a:spcBef>
            </a:pPr>
            <a:r>
              <a:rPr lang="en-GB" b="1" dirty="0" smtClean="0"/>
              <a:t>Advocacy Awareness raising</a:t>
            </a:r>
            <a:endParaRPr lang="en-US" b="1" dirty="0" smtClean="0"/>
          </a:p>
        </p:txBody>
      </p:sp>
      <p:cxnSp>
        <p:nvCxnSpPr>
          <p:cNvPr id="11" name="Straight Connector 10"/>
          <p:cNvCxnSpPr/>
          <p:nvPr/>
        </p:nvCxnSpPr>
        <p:spPr>
          <a:xfrm>
            <a:off x="2057400" y="533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400110"/>
          </a:xfrm>
          <a:prstGeom prst="rect">
            <a:avLst/>
          </a:prstGeom>
        </p:spPr>
        <p:txBody>
          <a:bodyPr wrap="square">
            <a:spAutoFit/>
          </a:bodyPr>
          <a:lstStyle/>
          <a:p>
            <a:r>
              <a:rPr lang="en-US" sz="2000" b="1" dirty="0" smtClean="0"/>
              <a:t>Advocacy/ Awareness raising</a:t>
            </a:r>
            <a:endParaRPr lang="en-AU" sz="2000" dirty="0"/>
          </a:p>
        </p:txBody>
      </p:sp>
      <p:sp>
        <p:nvSpPr>
          <p:cNvPr id="16" name="Rectangle 15"/>
          <p:cNvSpPr/>
          <p:nvPr/>
        </p:nvSpPr>
        <p:spPr>
          <a:xfrm>
            <a:off x="2971800" y="5105400"/>
            <a:ext cx="6172200" cy="1569660"/>
          </a:xfrm>
          <a:prstGeom prst="rect">
            <a:avLst/>
          </a:prstGeom>
        </p:spPr>
        <p:txBody>
          <a:bodyPr wrap="square">
            <a:spAutoFit/>
          </a:bodyPr>
          <a:lstStyle/>
          <a:p>
            <a:pPr marL="69850" indent="-6350">
              <a:buFont typeface="Arial" pitchFamily="34" charset="0"/>
              <a:buChar char="•"/>
            </a:pPr>
            <a:r>
              <a:rPr lang="en-US" sz="1600" dirty="0" smtClean="0"/>
              <a:t> Update the Q&amp;A questions from the PSEA website</a:t>
            </a:r>
          </a:p>
          <a:p>
            <a:pPr marL="69850" indent="-6350">
              <a:buFont typeface="Arial" pitchFamily="34" charset="0"/>
              <a:buChar char="•"/>
            </a:pPr>
            <a:r>
              <a:rPr lang="en-US" sz="1600" dirty="0" smtClean="0"/>
              <a:t> Group effort to </a:t>
            </a:r>
            <a:r>
              <a:rPr lang="en-US" sz="1600" dirty="0" err="1" smtClean="0"/>
              <a:t>capitalise</a:t>
            </a:r>
            <a:r>
              <a:rPr lang="en-US" sz="1600" dirty="0" smtClean="0"/>
              <a:t> on the work started with donors</a:t>
            </a:r>
            <a:endParaRPr lang="en-AU" sz="1600" dirty="0" smtClean="0"/>
          </a:p>
          <a:p>
            <a:pPr marL="69850" indent="-6350">
              <a:buFont typeface="Arial" pitchFamily="34" charset="0"/>
              <a:buChar char="•"/>
            </a:pPr>
            <a:r>
              <a:rPr lang="en-AU" sz="1600" dirty="0" smtClean="0"/>
              <a:t> Inclusion of PSEA related questions during the 18</a:t>
            </a:r>
            <a:r>
              <a:rPr lang="en-AU" sz="1600" baseline="30000" dirty="0" smtClean="0"/>
              <a:t>th</a:t>
            </a:r>
            <a:r>
              <a:rPr lang="en-AU" sz="1600" dirty="0" smtClean="0"/>
              <a:t> of September brown bag with donors.</a:t>
            </a:r>
          </a:p>
          <a:p>
            <a:pPr marL="69850" indent="-6350">
              <a:buFont typeface="Arial" pitchFamily="34" charset="0"/>
              <a:buChar char="•"/>
            </a:pPr>
            <a:r>
              <a:rPr lang="en-AU" sz="1600" dirty="0" smtClean="0"/>
              <a:t>Support the STAIT team develop a webinar on PSEA</a:t>
            </a:r>
          </a:p>
          <a:p>
            <a:pPr marL="69850" indent="-6350">
              <a:buFont typeface="Arial" pitchFamily="34" charset="0"/>
              <a:buChar char="•"/>
            </a:pPr>
            <a:endParaRPr lang="en-US" sz="1600" dirty="0" smtClean="0"/>
          </a:p>
        </p:txBody>
      </p:sp>
      <p:sp>
        <p:nvSpPr>
          <p:cNvPr id="17" name="Rectangle 16"/>
          <p:cNvSpPr/>
          <p:nvPr/>
        </p:nvSpPr>
        <p:spPr>
          <a:xfrm>
            <a:off x="2057400" y="6096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9" name="Rectangle 18"/>
          <p:cNvSpPr/>
          <p:nvPr/>
        </p:nvSpPr>
        <p:spPr>
          <a:xfrm>
            <a:off x="2057400" y="4953000"/>
            <a:ext cx="762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Still to be done? </a:t>
            </a:r>
            <a:endParaRPr lang="en-AU" sz="1400" dirty="0"/>
          </a:p>
        </p:txBody>
      </p:sp>
      <p:sp>
        <p:nvSpPr>
          <p:cNvPr id="21" name="TextBox 20"/>
          <p:cNvSpPr txBox="1"/>
          <p:nvPr/>
        </p:nvSpPr>
        <p:spPr>
          <a:xfrm>
            <a:off x="0" y="4495800"/>
            <a:ext cx="1447800" cy="381000"/>
          </a:xfrm>
          <a:prstGeom prst="rect">
            <a:avLst/>
          </a:prstGeom>
          <a:noFill/>
        </p:spPr>
        <p:txBody>
          <a:bodyPr wrap="square" rtlCol="0">
            <a:spAutoFit/>
          </a:bodyPr>
          <a:lstStyle/>
          <a:p>
            <a:r>
              <a:rPr lang="en-AU" dirty="0" smtClean="0">
                <a:solidFill>
                  <a:schemeClr val="bg1"/>
                </a:solidFill>
              </a:rPr>
              <a:t>Leads</a:t>
            </a:r>
            <a:endParaRPr lang="en-AU" dirty="0">
              <a:solidFill>
                <a:schemeClr val="bg1"/>
              </a:solidFill>
            </a:endParaRPr>
          </a:p>
        </p:txBody>
      </p:sp>
      <p:sp>
        <p:nvSpPr>
          <p:cNvPr id="22" name="TextBox 21"/>
          <p:cNvSpPr txBox="1"/>
          <p:nvPr/>
        </p:nvSpPr>
        <p:spPr>
          <a:xfrm>
            <a:off x="0" y="6019800"/>
            <a:ext cx="2057400" cy="738664"/>
          </a:xfrm>
          <a:prstGeom prst="rect">
            <a:avLst/>
          </a:prstGeom>
          <a:noFill/>
        </p:spPr>
        <p:txBody>
          <a:bodyPr wrap="square" rtlCol="0">
            <a:spAutoFit/>
          </a:bodyPr>
          <a:lstStyle/>
          <a:p>
            <a:r>
              <a:rPr lang="en-AU" sz="1400" dirty="0" smtClean="0">
                <a:solidFill>
                  <a:schemeClr val="bg1"/>
                </a:solidFill>
              </a:rPr>
              <a:t>Contact: Yasna Uberoi</a:t>
            </a:r>
          </a:p>
          <a:p>
            <a:r>
              <a:rPr lang="en-AU" sz="1400" dirty="0" smtClean="0">
                <a:solidFill>
                  <a:schemeClr val="bg1"/>
                </a:solidFill>
              </a:rPr>
              <a:t>Coralie Colson/ Aurelie Martin</a:t>
            </a:r>
            <a:endParaRPr lang="en-AU" sz="1400" dirty="0">
              <a:solidFill>
                <a:schemeClr val="bg1"/>
              </a:solidFill>
            </a:endParaRPr>
          </a:p>
        </p:txBody>
      </p:sp>
      <p:pic>
        <p:nvPicPr>
          <p:cNvPr id="26626" name="Picture 2" descr="https://cdu.unlb.org/Portals/_default/Skins/CDU_Default/images/HomePage-Logo.gif"/>
          <p:cNvPicPr>
            <a:picLocks noChangeAspect="1" noChangeArrowheads="1"/>
          </p:cNvPicPr>
          <p:nvPr/>
        </p:nvPicPr>
        <p:blipFill>
          <a:blip r:embed="rId3" cstate="print"/>
          <a:srcRect/>
          <a:stretch>
            <a:fillRect/>
          </a:stretch>
        </p:blipFill>
        <p:spPr bwMode="auto">
          <a:xfrm>
            <a:off x="1" y="4876800"/>
            <a:ext cx="1981199" cy="330200"/>
          </a:xfrm>
          <a:prstGeom prst="rect">
            <a:avLst/>
          </a:prstGeom>
          <a:noFill/>
        </p:spPr>
      </p:pic>
      <p:sp>
        <p:nvSpPr>
          <p:cNvPr id="25" name="Rounded Rectangle 24"/>
          <p:cNvSpPr/>
          <p:nvPr/>
        </p:nvSpPr>
        <p:spPr>
          <a:xfrm>
            <a:off x="0" y="2590800"/>
            <a:ext cx="19050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3 </a:t>
            </a:r>
          </a:p>
          <a:p>
            <a:pPr algn="ctr"/>
            <a:endParaRPr lang="en-GB" b="1" dirty="0" smtClean="0">
              <a:solidFill>
                <a:schemeClr val="tx1"/>
              </a:solidFill>
            </a:endParaRPr>
          </a:p>
          <a:p>
            <a:pPr algn="ctr"/>
            <a:r>
              <a:rPr lang="en-GB" sz="1600" b="1" dirty="0" smtClean="0">
                <a:solidFill>
                  <a:schemeClr val="tx1"/>
                </a:solidFill>
              </a:rPr>
              <a:t>PSEA activities</a:t>
            </a:r>
            <a:endParaRPr lang="en-AU" sz="1600" dirty="0">
              <a:solidFill>
                <a:schemeClr val="tx1"/>
              </a:solidFill>
            </a:endParaRPr>
          </a:p>
        </p:txBody>
      </p:sp>
      <p:sp>
        <p:nvSpPr>
          <p:cNvPr id="20" name="Rectangle 19"/>
          <p:cNvSpPr/>
          <p:nvPr/>
        </p:nvSpPr>
        <p:spPr>
          <a:xfrm>
            <a:off x="2971800" y="533400"/>
            <a:ext cx="6096000" cy="4278094"/>
          </a:xfrm>
          <a:prstGeom prst="rect">
            <a:avLst/>
          </a:prstGeom>
        </p:spPr>
        <p:txBody>
          <a:bodyPr wrap="square">
            <a:spAutoFit/>
          </a:bodyPr>
          <a:lstStyle/>
          <a:p>
            <a:r>
              <a:rPr lang="en-US" sz="1600" b="1" dirty="0" smtClean="0"/>
              <a:t>PSEA Campaign :</a:t>
            </a:r>
            <a:r>
              <a:rPr lang="en-US" sz="1600" dirty="0" smtClean="0"/>
              <a:t> Leo Burnett will send new creative version of the  global campaign on protection from sexual exploitation and abuse by end of August. </a:t>
            </a:r>
            <a:r>
              <a:rPr lang="en-US" sz="1600" b="1" dirty="0" smtClean="0"/>
              <a:t> </a:t>
            </a:r>
            <a:r>
              <a:rPr lang="en-US" sz="1600" dirty="0" smtClean="0"/>
              <a:t>UN Department of Field Support, WFP, IOM, UNHCR and UNICEF have formed a group to move the PSEA campaign forward. </a:t>
            </a:r>
          </a:p>
          <a:p>
            <a:endParaRPr lang="en-US" sz="1600" dirty="0" smtClean="0"/>
          </a:p>
          <a:p>
            <a:r>
              <a:rPr lang="en-US" sz="1600" b="1" dirty="0" smtClean="0"/>
              <a:t>PSEA Good practices for donors </a:t>
            </a:r>
            <a:r>
              <a:rPr lang="en-US" sz="1600" dirty="0" smtClean="0"/>
              <a:t>: “</a:t>
            </a:r>
            <a:r>
              <a:rPr lang="en-GB" sz="1600" i="1" dirty="0" smtClean="0"/>
              <a:t>To work in collaboration with donors to enhance their commitment to and engagement with PSEA activities carried out by implementing partners, their own staff and the wider aid community </a:t>
            </a:r>
          </a:p>
          <a:p>
            <a:r>
              <a:rPr lang="en-US" sz="1600" dirty="0" smtClean="0"/>
              <a:t>Need to update the 2013 work transmitted by Elizabeth, and decide to pursue (or not) the work on  mapping donors requirements on PSEA including in audits, or the suggestion to invite donors to the PSEA senior focal point groups, and to raise PSEA at a Good Humanitarian </a:t>
            </a:r>
            <a:r>
              <a:rPr lang="en-US" sz="1600" dirty="0" err="1" smtClean="0"/>
              <a:t>Donorship</a:t>
            </a:r>
            <a:r>
              <a:rPr lang="en-US" sz="1600" dirty="0" smtClean="0"/>
              <a:t> meeting</a:t>
            </a:r>
          </a:p>
          <a:p>
            <a:endParaRPr lang="en-US" sz="1600" b="1" dirty="0" smtClean="0"/>
          </a:p>
          <a:p>
            <a:r>
              <a:rPr lang="en-US" sz="1600" b="1" dirty="0" smtClean="0"/>
              <a:t>PSEA webinar : </a:t>
            </a:r>
            <a:r>
              <a:rPr lang="en-US" sz="1600" dirty="0" smtClean="0"/>
              <a:t>TT coordinator presented at the Interaction webinar on PSEA with TT member</a:t>
            </a:r>
            <a:endParaRPr lang="en-US" sz="1600" dirty="0"/>
          </a:p>
        </p:txBody>
      </p:sp>
      <p:pic>
        <p:nvPicPr>
          <p:cNvPr id="26" name="Picture 4" descr="Unhcr_logo"/>
          <p:cNvPicPr>
            <a:picLocks noChangeAspect="1" noChangeArrowheads="1"/>
          </p:cNvPicPr>
          <p:nvPr/>
        </p:nvPicPr>
        <p:blipFill>
          <a:blip r:embed="rId4" cstate="print"/>
          <a:srcRect/>
          <a:stretch>
            <a:fillRect/>
          </a:stretch>
        </p:blipFill>
        <p:spPr bwMode="auto">
          <a:xfrm>
            <a:off x="0" y="5257800"/>
            <a:ext cx="696912" cy="703263"/>
          </a:xfrm>
          <a:prstGeom prst="rect">
            <a:avLst/>
          </a:prstGeom>
          <a:noFill/>
          <a:ln w="9525" algn="in">
            <a:noFill/>
            <a:miter lim="800000"/>
            <a:headEnd/>
            <a:tailEnd/>
          </a:ln>
        </p:spPr>
      </p:pic>
      <p:sp>
        <p:nvSpPr>
          <p:cNvPr id="15" name="TextBox 14"/>
          <p:cNvSpPr txBox="1"/>
          <p:nvPr/>
        </p:nvSpPr>
        <p:spPr>
          <a:xfrm rot="18751382">
            <a:off x="2663643" y="2803982"/>
            <a:ext cx="5562600" cy="646331"/>
          </a:xfrm>
          <a:prstGeom prst="rect">
            <a:avLst/>
          </a:prstGeom>
          <a:solidFill>
            <a:srgbClr val="FFFF00"/>
          </a:solidFill>
        </p:spPr>
        <p:txBody>
          <a:bodyPr wrap="square" rtlCol="0">
            <a:spAutoFit/>
          </a:bodyPr>
          <a:lstStyle/>
          <a:p>
            <a:r>
              <a:rPr lang="en-US" dirty="0" smtClean="0">
                <a:solidFill>
                  <a:srgbClr val="FF0000"/>
                </a:solidFill>
              </a:rPr>
              <a:t>Need additional commitment from </a:t>
            </a:r>
            <a:r>
              <a:rPr lang="en-US" dirty="0" err="1" smtClean="0">
                <a:solidFill>
                  <a:srgbClr val="FF0000"/>
                </a:solidFill>
              </a:rPr>
              <a:t>organisations</a:t>
            </a:r>
            <a:r>
              <a:rPr lang="en-US" dirty="0" smtClean="0">
                <a:solidFill>
                  <a:srgbClr val="FF0000"/>
                </a:solidFill>
              </a:rPr>
              <a:t> to move this </a:t>
            </a:r>
            <a:r>
              <a:rPr lang="en-US" dirty="0" err="1" smtClean="0">
                <a:solidFill>
                  <a:srgbClr val="FF0000"/>
                </a:solidFill>
              </a:rPr>
              <a:t>workstream</a:t>
            </a:r>
            <a:r>
              <a:rPr lang="en-US" dirty="0" smtClean="0">
                <a:solidFill>
                  <a:srgbClr val="FF0000"/>
                </a:solidFill>
              </a:rPr>
              <a:t> further</a:t>
            </a:r>
            <a:endParaRPr lang="en-GB" dirty="0">
              <a:solidFill>
                <a:srgbClr val="FF0000"/>
              </a:solidFill>
            </a:endParaRPr>
          </a:p>
        </p:txBody>
      </p:sp>
    </p:spTree>
    <p:extLst>
      <p:ext uri="{BB962C8B-B14F-4D97-AF65-F5344CB8AC3E}">
        <p14:creationId xmlns:p14="http://schemas.microsoft.com/office/powerpoint/2010/main" val="393326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0" y="0"/>
            <a:ext cx="2070100" cy="6858000"/>
          </a:xfrm>
          <a:prstGeom prst="rect">
            <a:avLst/>
          </a:prstGeom>
          <a:solidFill>
            <a:schemeClr val="accent1"/>
          </a:solidFill>
          <a:ln w="25400" cap="flat">
            <a:solidFill>
              <a:srgbClr val="395E89"/>
            </a:solidFill>
            <a:prstDash val="solid"/>
            <a:round/>
            <a:headEnd type="none" w="med" len="med"/>
            <a:tailEnd type="none" w="med" len="med"/>
          </a:ln>
        </p:spPr>
        <p:txBody>
          <a:bodyPr lIns="0" tIns="0" rIns="0" bIns="0"/>
          <a:lstStyle/>
          <a:p>
            <a:endParaRPr lang="en-AU"/>
          </a:p>
        </p:txBody>
      </p:sp>
      <p:sp>
        <p:nvSpPr>
          <p:cNvPr id="16386" name="Rectangle 2"/>
          <p:cNvSpPr>
            <a:spLocks/>
          </p:cNvSpPr>
          <p:nvPr/>
        </p:nvSpPr>
        <p:spPr bwMode="auto">
          <a:xfrm>
            <a:off x="76200" y="38100"/>
            <a:ext cx="1993900" cy="2095500"/>
          </a:xfrm>
          <a:prstGeom prst="rect">
            <a:avLst/>
          </a:prstGeom>
          <a:solidFill>
            <a:srgbClr val="CCC1D9"/>
          </a:solidFill>
          <a:ln w="9525" cap="flat">
            <a:noFill/>
            <a:miter lim="800000"/>
            <a:headEnd type="none" w="med" len="med"/>
            <a:tailEnd type="none" w="med" len="med"/>
          </a:ln>
        </p:spPr>
        <p:txBody>
          <a:bodyPr lIns="25400" tIns="25400" rIns="25400" bIns="25400"/>
          <a:lstStyle/>
          <a:p>
            <a:pPr algn="l"/>
            <a:r>
              <a:rPr lang="en-US" sz="1800" b="1">
                <a:solidFill>
                  <a:schemeClr val="tx1"/>
                </a:solidFill>
                <a:latin typeface="Tipo de letra del sistema Fina" charset="0"/>
                <a:ea typeface="Tipo de letra del sistema Fina" charset="0"/>
                <a:cs typeface="Tipo de letra del sistema Fina" charset="0"/>
                <a:sym typeface="Tipo de letra del sistema Fina" charset="0"/>
              </a:rPr>
              <a:t>Objective 3.2</a:t>
            </a:r>
            <a:endParaRPr lang="en-US" sz="1800">
              <a:solidFill>
                <a:schemeClr val="tx1"/>
              </a:solidFill>
              <a:latin typeface="System Font Regular" charset="0"/>
              <a:ea typeface="System Font Regular" charset="0"/>
              <a:cs typeface="System Font Regular" charset="0"/>
              <a:sym typeface="System Font Regular" charset="0"/>
            </a:endParaRPr>
          </a:p>
          <a:p>
            <a:pPr algn="l"/>
            <a:r>
              <a:rPr lang="en-US" sz="1800" b="1">
                <a:solidFill>
                  <a:schemeClr val="tx1"/>
                </a:solidFill>
                <a:latin typeface="Tipo de letra del sistema Fina" charset="0"/>
                <a:ea typeface="Tipo de letra del sistema Fina" charset="0"/>
                <a:cs typeface="Tipo de letra del sistema Fina" charset="0"/>
                <a:sym typeface="Tipo de letra del sistema Fina" charset="0"/>
              </a:rPr>
              <a:t>Community Based Complaints Mechanisms Pilots</a:t>
            </a:r>
          </a:p>
        </p:txBody>
      </p:sp>
      <p:sp>
        <p:nvSpPr>
          <p:cNvPr id="16387" name="Line 3"/>
          <p:cNvSpPr>
            <a:spLocks noChangeShapeType="1"/>
          </p:cNvSpPr>
          <p:nvPr/>
        </p:nvSpPr>
        <p:spPr bwMode="auto">
          <a:xfrm>
            <a:off x="2057400" y="685800"/>
            <a:ext cx="7086600" cy="0"/>
          </a:xfrm>
          <a:prstGeom prst="line">
            <a:avLst/>
          </a:prstGeom>
          <a:noFill/>
          <a:ln w="9525" cap="flat">
            <a:solidFill>
              <a:srgbClr val="4A7DBB"/>
            </a:solidFill>
            <a:prstDash val="solid"/>
            <a:round/>
            <a:headEnd type="none" w="med" len="med"/>
            <a:tailEnd type="none" w="med" len="med"/>
          </a:ln>
        </p:spPr>
        <p:txBody>
          <a:bodyPr lIns="0" tIns="0" rIns="0" bIns="0"/>
          <a:lstStyle/>
          <a:p>
            <a:endParaRPr lang="en-AU"/>
          </a:p>
        </p:txBody>
      </p:sp>
      <p:sp>
        <p:nvSpPr>
          <p:cNvPr id="16388" name="Rectangle 4"/>
          <p:cNvSpPr>
            <a:spLocks/>
          </p:cNvSpPr>
          <p:nvPr/>
        </p:nvSpPr>
        <p:spPr bwMode="auto">
          <a:xfrm>
            <a:off x="2057400" y="0"/>
            <a:ext cx="7099300" cy="660400"/>
          </a:xfrm>
          <a:prstGeom prst="rect">
            <a:avLst/>
          </a:prstGeom>
          <a:noFill/>
          <a:ln w="12700" cap="rnd">
            <a:noFill/>
            <a:round/>
            <a:headEnd type="none" w="med" len="med"/>
            <a:tailEnd type="none" w="med" len="med"/>
          </a:ln>
        </p:spPr>
        <p:txBody>
          <a:bodyPr lIns="38100" tIns="38100" rIns="38100" bIns="38100"/>
          <a:lstStyle/>
          <a:p>
            <a:pPr algn="l"/>
            <a:r>
              <a:rPr lang="en-US" sz="2000" b="1">
                <a:solidFill>
                  <a:schemeClr val="tx1"/>
                </a:solidFill>
                <a:latin typeface="Tipo de letra del sistema Fina" charset="0"/>
                <a:ea typeface="Tipo de letra del sistema Fina" charset="0"/>
                <a:cs typeface="Tipo de letra del sistema Fina" charset="0"/>
                <a:sym typeface="Tipo de letra del sistema Fina" charset="0"/>
              </a:rPr>
              <a:t>PSEA pilots implementation, lessons learning and recommendations for replications </a:t>
            </a:r>
          </a:p>
        </p:txBody>
      </p:sp>
      <p:grpSp>
        <p:nvGrpSpPr>
          <p:cNvPr id="2" name="Group 9"/>
          <p:cNvGrpSpPr>
            <a:grpSpLocks/>
          </p:cNvGrpSpPr>
          <p:nvPr/>
        </p:nvGrpSpPr>
        <p:grpSpPr bwMode="auto">
          <a:xfrm>
            <a:off x="0" y="2590800"/>
            <a:ext cx="1905000" cy="1371600"/>
            <a:chOff x="0" y="0"/>
            <a:chExt cx="1200" cy="864"/>
          </a:xfrm>
        </p:grpSpPr>
        <p:sp>
          <p:nvSpPr>
            <p:cNvPr id="16391" name="AutoShape 7"/>
            <p:cNvSpPr>
              <a:spLocks/>
            </p:cNvSpPr>
            <p:nvPr/>
          </p:nvSpPr>
          <p:spPr bwMode="auto">
            <a:xfrm>
              <a:off x="0" y="0"/>
              <a:ext cx="1200" cy="864"/>
            </a:xfrm>
            <a:prstGeom prst="roundRect">
              <a:avLst>
                <a:gd name="adj" fmla="val 16667"/>
              </a:avLst>
            </a:prstGeom>
            <a:gradFill rotWithShape="0">
              <a:gsLst>
                <a:gs pos="0">
                  <a:srgbClr val="F9FFEE"/>
                </a:gs>
                <a:gs pos="65001">
                  <a:srgbClr val="F0FFD2"/>
                </a:gs>
                <a:gs pos="100000">
                  <a:srgbClr val="EAFFBF"/>
                </a:gs>
              </a:gsLst>
              <a:lin ang="5400000" scaled="1"/>
            </a:gradFill>
            <a:ln w="9525" cap="flat">
              <a:solidFill>
                <a:srgbClr val="98B954"/>
              </a:solidFill>
              <a:prstDash val="solid"/>
              <a:round/>
              <a:headEnd type="none" w="med" len="med"/>
              <a:tailEnd type="none" w="med" len="med"/>
            </a:ln>
            <a:effectLst>
              <a:outerShdw dist="19999" dir="5400000" algn="ctr" rotWithShape="0">
                <a:schemeClr val="bg2">
                  <a:alpha val="37999"/>
                </a:schemeClr>
              </a:outerShdw>
            </a:effectLst>
          </p:spPr>
          <p:txBody>
            <a:bodyPr lIns="0" tIns="0" rIns="0" bIns="0"/>
            <a:lstStyle/>
            <a:p>
              <a:endParaRPr lang="en-AU"/>
            </a:p>
          </p:txBody>
        </p:sp>
        <p:sp>
          <p:nvSpPr>
            <p:cNvPr id="16392" name="Rectangle 8"/>
            <p:cNvSpPr>
              <a:spLocks/>
            </p:cNvSpPr>
            <p:nvPr/>
          </p:nvSpPr>
          <p:spPr bwMode="auto">
            <a:xfrm>
              <a:off x="44" y="84"/>
              <a:ext cx="1112" cy="696"/>
            </a:xfrm>
            <a:prstGeom prst="rect">
              <a:avLst/>
            </a:prstGeom>
            <a:noFill/>
            <a:ln w="12700" cap="flat">
              <a:noFill/>
              <a:miter lim="800000"/>
              <a:headEnd type="none" w="med" len="med"/>
              <a:tailEnd type="none" w="med" len="med"/>
            </a:ln>
          </p:spPr>
          <p:txBody>
            <a:bodyPr lIns="38100" tIns="38100" rIns="38100" bIns="38100" anchor="ctr"/>
            <a:lstStyle/>
            <a:p>
              <a:endParaRPr lang="en-US" sz="1800" b="1">
                <a:solidFill>
                  <a:schemeClr val="tx1"/>
                </a:solidFill>
                <a:latin typeface="Tipo de letra del sistema Fina" charset="0"/>
                <a:ea typeface="Tipo de letra del sistema Fina" charset="0"/>
                <a:cs typeface="Tipo de letra del sistema Fina" charset="0"/>
                <a:sym typeface="Tipo de letra del sistema Fina" charset="0"/>
              </a:endParaRPr>
            </a:p>
            <a:p>
              <a:r>
                <a:rPr lang="en-US" sz="1800" b="1">
                  <a:solidFill>
                    <a:schemeClr val="tx1"/>
                  </a:solidFill>
                  <a:latin typeface="Tipo de letra del sistema Fina" charset="0"/>
                  <a:ea typeface="Tipo de letra del sistema Fina" charset="0"/>
                  <a:cs typeface="Tipo de letra del sistema Fina" charset="0"/>
                  <a:sym typeface="Tipo de letra del sistema Fina" charset="0"/>
                </a:rPr>
                <a:t>Work Stream 3 </a:t>
              </a:r>
              <a:endParaRPr lang="en-US" sz="1800">
                <a:solidFill>
                  <a:schemeClr val="tx1"/>
                </a:solidFill>
                <a:latin typeface="System Font Regular" charset="0"/>
                <a:ea typeface="System Font Regular" charset="0"/>
                <a:cs typeface="System Font Regular" charset="0"/>
                <a:sym typeface="System Font Regular" charset="0"/>
              </a:endParaRPr>
            </a:p>
            <a:p>
              <a:endParaRPr lang="en-US" sz="1800" b="1">
                <a:solidFill>
                  <a:schemeClr val="tx1"/>
                </a:solidFill>
                <a:latin typeface="Tipo de letra del sistema Fina" charset="0"/>
                <a:ea typeface="Tipo de letra del sistema Fina" charset="0"/>
                <a:cs typeface="Tipo de letra del sistema Fina" charset="0"/>
                <a:sym typeface="Tipo de letra del sistema Fina" charset="0"/>
              </a:endParaRPr>
            </a:p>
            <a:p>
              <a:r>
                <a:rPr lang="en-US" sz="1600" b="1">
                  <a:solidFill>
                    <a:schemeClr val="tx1"/>
                  </a:solidFill>
                  <a:latin typeface="Tipo de letra del sistema Fina" charset="0"/>
                  <a:ea typeface="Tipo de letra del sistema Fina" charset="0"/>
                  <a:cs typeface="Tipo de letra del sistema Fina" charset="0"/>
                  <a:sym typeface="Tipo de letra del sistema Fina" charset="0"/>
                </a:rPr>
                <a:t>PSEA activities</a:t>
              </a:r>
            </a:p>
          </p:txBody>
        </p:sp>
      </p:grpSp>
      <p:sp>
        <p:nvSpPr>
          <p:cNvPr id="16394" name="Rectangle 10"/>
          <p:cNvSpPr>
            <a:spLocks/>
          </p:cNvSpPr>
          <p:nvPr/>
        </p:nvSpPr>
        <p:spPr bwMode="auto">
          <a:xfrm>
            <a:off x="0" y="4800600"/>
            <a:ext cx="1460500" cy="342900"/>
          </a:xfrm>
          <a:prstGeom prst="rect">
            <a:avLst/>
          </a:prstGeom>
          <a:noFill/>
          <a:ln w="12700" cap="rnd">
            <a:noFill/>
            <a:round/>
            <a:headEnd type="none" w="med" len="med"/>
            <a:tailEnd type="none" w="med" len="med"/>
          </a:ln>
        </p:spPr>
        <p:txBody>
          <a:bodyPr lIns="38100" tIns="38100" rIns="38100" bIns="38100"/>
          <a:lstStyle/>
          <a:p>
            <a:pPr algn="l"/>
            <a:r>
              <a:rPr lang="en-US" sz="1800">
                <a:solidFill>
                  <a:srgbClr val="FFFFFF"/>
                </a:solidFill>
                <a:latin typeface="System Font Regular" charset="0"/>
                <a:ea typeface="System Font Regular" charset="0"/>
                <a:cs typeface="System Font Regular" charset="0"/>
                <a:sym typeface="System Font Regular" charset="0"/>
              </a:rPr>
              <a:t>Leads</a:t>
            </a:r>
          </a:p>
        </p:txBody>
      </p:sp>
      <p:sp>
        <p:nvSpPr>
          <p:cNvPr id="16395" name="Rectangle 11"/>
          <p:cNvSpPr>
            <a:spLocks/>
          </p:cNvSpPr>
          <p:nvPr/>
        </p:nvSpPr>
        <p:spPr bwMode="auto">
          <a:xfrm>
            <a:off x="0" y="6096000"/>
            <a:ext cx="2070100" cy="558800"/>
          </a:xfrm>
          <a:prstGeom prst="rect">
            <a:avLst/>
          </a:prstGeom>
          <a:noFill/>
          <a:ln w="12700" cap="rnd">
            <a:noFill/>
            <a:round/>
            <a:headEnd type="none" w="med" len="med"/>
            <a:tailEnd type="none" w="med" len="med"/>
          </a:ln>
        </p:spPr>
        <p:txBody>
          <a:bodyPr lIns="38100" tIns="38100" rIns="38100" bIns="38100"/>
          <a:lstStyle/>
          <a:p>
            <a:pPr algn="l"/>
            <a:r>
              <a:rPr lang="en-US" sz="1800">
                <a:solidFill>
                  <a:srgbClr val="FFFFFF"/>
                </a:solidFill>
                <a:latin typeface="System Font Regular" charset="0"/>
                <a:ea typeface="System Font Regular" charset="0"/>
                <a:cs typeface="System Font Regular" charset="0"/>
                <a:sym typeface="System Font Regular" charset="0"/>
              </a:rPr>
              <a:t>Contact: </a:t>
            </a:r>
            <a:r>
              <a:rPr lang="en-US" sz="1400">
                <a:solidFill>
                  <a:srgbClr val="FFFFFF"/>
                </a:solidFill>
                <a:latin typeface="System Font Regular" charset="0"/>
                <a:ea typeface="System Font Regular" charset="0"/>
                <a:cs typeface="System Font Regular" charset="0"/>
                <a:sym typeface="System Font Regular" charset="0"/>
              </a:rPr>
              <a:t>Tristan Burnett</a:t>
            </a:r>
          </a:p>
        </p:txBody>
      </p:sp>
      <p:pic>
        <p:nvPicPr>
          <p:cNvPr id="16396" name="Picture 12"/>
          <p:cNvPicPr>
            <a:picLocks noChangeAspect="1" noChangeArrowheads="1"/>
          </p:cNvPicPr>
          <p:nvPr/>
        </p:nvPicPr>
        <p:blipFill>
          <a:blip r:embed="rId2" cstate="print"/>
          <a:srcRect/>
          <a:stretch>
            <a:fillRect/>
          </a:stretch>
        </p:blipFill>
        <p:spPr bwMode="auto">
          <a:xfrm>
            <a:off x="1143000" y="5257800"/>
            <a:ext cx="695325" cy="703263"/>
          </a:xfrm>
          <a:prstGeom prst="rect">
            <a:avLst/>
          </a:prstGeom>
          <a:noFill/>
          <a:ln w="9525" cap="flat">
            <a:noFill/>
            <a:miter lim="800000"/>
            <a:headEnd/>
            <a:tailEnd/>
          </a:ln>
        </p:spPr>
      </p:pic>
      <p:pic>
        <p:nvPicPr>
          <p:cNvPr id="16397" name="Picture 13"/>
          <p:cNvPicPr>
            <a:picLocks noChangeAspect="1" noChangeArrowheads="1"/>
          </p:cNvPicPr>
          <p:nvPr/>
        </p:nvPicPr>
        <p:blipFill>
          <a:blip r:embed="rId3" cstate="print"/>
          <a:srcRect/>
          <a:stretch>
            <a:fillRect/>
          </a:stretch>
        </p:blipFill>
        <p:spPr bwMode="auto">
          <a:xfrm>
            <a:off x="152400" y="5257800"/>
            <a:ext cx="685800" cy="738188"/>
          </a:xfrm>
          <a:prstGeom prst="rect">
            <a:avLst/>
          </a:prstGeom>
          <a:noFill/>
          <a:ln w="12700" cap="rnd">
            <a:noFill/>
            <a:round/>
            <a:headEnd/>
            <a:tailEnd/>
          </a:ln>
        </p:spPr>
      </p:pic>
      <p:sp>
        <p:nvSpPr>
          <p:cNvPr id="16398" name="Rectangle 14"/>
          <p:cNvSpPr>
            <a:spLocks/>
          </p:cNvSpPr>
          <p:nvPr/>
        </p:nvSpPr>
        <p:spPr bwMode="auto">
          <a:xfrm>
            <a:off x="2819400" y="698499"/>
            <a:ext cx="6337300" cy="5956301"/>
          </a:xfrm>
          <a:prstGeom prst="rect">
            <a:avLst/>
          </a:prstGeom>
          <a:noFill/>
          <a:ln w="12700" cap="rnd">
            <a:noFill/>
            <a:round/>
            <a:headEnd type="none" w="med" len="med"/>
            <a:tailEnd type="none" w="med" len="med"/>
          </a:ln>
        </p:spPr>
        <p:txBody>
          <a:bodyPr lIns="38100" tIns="38100" rIns="38100" bIns="38100"/>
          <a:lstStyle/>
          <a:p>
            <a:r>
              <a:rPr lang="en-US" sz="1600" b="1" dirty="0" smtClean="0">
                <a:latin typeface="+mj-lt"/>
                <a:ea typeface="System Font Regular" charset="0"/>
                <a:cs typeface="System Font Regular" charset="0"/>
                <a:sym typeface="Tipo de letra del sistema Fina" charset="0"/>
              </a:rPr>
              <a:t>Workshop: </a:t>
            </a:r>
            <a:r>
              <a:rPr lang="en-US" sz="1600" dirty="0" smtClean="0"/>
              <a:t>CBCM </a:t>
            </a:r>
            <a:r>
              <a:rPr lang="en-US" sz="1600" dirty="0"/>
              <a:t>representative from both </a:t>
            </a:r>
            <a:r>
              <a:rPr lang="en-US" sz="1600" dirty="0" smtClean="0"/>
              <a:t>pilot sites</a:t>
            </a:r>
            <a:r>
              <a:rPr lang="en-US" sz="1600" dirty="0"/>
              <a:t>, along with global experts on PSEA, </a:t>
            </a:r>
            <a:r>
              <a:rPr lang="en-US" sz="1600" dirty="0" smtClean="0"/>
              <a:t>will meet in Kigali on 02-06 Nov. to </a:t>
            </a:r>
            <a:r>
              <a:rPr lang="en-US" sz="1600" dirty="0"/>
              <a:t>discuss lessons learned during the </a:t>
            </a:r>
            <a:r>
              <a:rPr lang="en-US" sz="1600" dirty="0" smtClean="0"/>
              <a:t>pilot, which will feed </a:t>
            </a:r>
            <a:r>
              <a:rPr lang="en-US" sz="1600" dirty="0"/>
              <a:t>into the CBCM Best Practice </a:t>
            </a:r>
            <a:r>
              <a:rPr lang="en-US" sz="1600" dirty="0" smtClean="0"/>
              <a:t>Guide. The </a:t>
            </a:r>
            <a:r>
              <a:rPr lang="en-US" sz="1600" dirty="0"/>
              <a:t>fifth day </a:t>
            </a:r>
            <a:r>
              <a:rPr lang="en-US" sz="1600" dirty="0" smtClean="0"/>
              <a:t>will </a:t>
            </a:r>
            <a:r>
              <a:rPr lang="en-US" sz="1600" dirty="0"/>
              <a:t>be open to other interested stakeholders </a:t>
            </a:r>
            <a:r>
              <a:rPr lang="en-US" sz="1600" dirty="0" smtClean="0"/>
              <a:t>in order </a:t>
            </a:r>
            <a:r>
              <a:rPr lang="en-US" sz="1600" dirty="0"/>
              <a:t>to gain a better understanding of </a:t>
            </a:r>
            <a:r>
              <a:rPr lang="en-US" sz="1600" dirty="0" smtClean="0"/>
              <a:t>issues </a:t>
            </a:r>
            <a:r>
              <a:rPr lang="en-US" sz="1600" dirty="0"/>
              <a:t>and challenges </a:t>
            </a:r>
            <a:r>
              <a:rPr lang="en-US" sz="1600" dirty="0" smtClean="0"/>
              <a:t>faced </a:t>
            </a:r>
            <a:r>
              <a:rPr lang="en-US" sz="1600" dirty="0"/>
              <a:t>in addressing </a:t>
            </a:r>
            <a:r>
              <a:rPr lang="en-US" sz="1600" dirty="0" smtClean="0"/>
              <a:t>SEA in other countries. </a:t>
            </a:r>
          </a:p>
          <a:p>
            <a:endParaRPr lang="en-US" sz="1600" dirty="0" smtClean="0"/>
          </a:p>
          <a:p>
            <a:r>
              <a:rPr lang="en-US" sz="1600" b="1" dirty="0" smtClean="0">
                <a:latin typeface="+mj-lt"/>
                <a:ea typeface="System Font Regular" charset="0"/>
                <a:cs typeface="System Font Regular" charset="0"/>
                <a:sym typeface="Tipo de letra del sistema Fina" charset="0"/>
              </a:rPr>
              <a:t>Best Practice Guide: </a:t>
            </a:r>
            <a:r>
              <a:rPr lang="en-US" sz="1600" dirty="0">
                <a:sym typeface="Tipo de letra del sistema Fina" charset="0"/>
              </a:rPr>
              <a:t>A</a:t>
            </a:r>
            <a:r>
              <a:rPr lang="en-US" sz="1600" dirty="0" smtClean="0"/>
              <a:t> Best Practice </a:t>
            </a:r>
            <a:r>
              <a:rPr lang="en-US" sz="1600" dirty="0"/>
              <a:t>Guide for establishing interagency CBCMs will be </a:t>
            </a:r>
            <a:r>
              <a:rPr lang="en-US" sz="1600" dirty="0" smtClean="0"/>
              <a:t>produced and </a:t>
            </a:r>
            <a:r>
              <a:rPr lang="en-US" sz="1600" dirty="0"/>
              <a:t>broadly </a:t>
            </a:r>
            <a:r>
              <a:rPr lang="en-US" sz="1600" dirty="0" smtClean="0"/>
              <a:t>disseminated by 31 Dec. This </a:t>
            </a:r>
            <a:r>
              <a:rPr lang="en-US" sz="1600" dirty="0"/>
              <a:t>is envisioned to be a </a:t>
            </a:r>
            <a:r>
              <a:rPr lang="en-US" sz="1600" dirty="0" smtClean="0"/>
              <a:t>living document</a:t>
            </a:r>
            <a:r>
              <a:rPr lang="en-US" sz="1600" dirty="0"/>
              <a:t>, </a:t>
            </a:r>
            <a:r>
              <a:rPr lang="en-US" sz="1600" dirty="0" smtClean="0"/>
              <a:t>and placed </a:t>
            </a:r>
            <a:r>
              <a:rPr lang="en-US" sz="1600" dirty="0"/>
              <a:t>online so that it can be periodically updated.</a:t>
            </a:r>
          </a:p>
          <a:p>
            <a:pPr algn="l"/>
            <a:endParaRPr lang="en-US" sz="1600" b="1" dirty="0">
              <a:latin typeface="+mj-lt"/>
              <a:ea typeface="System Font Regular" charset="0"/>
              <a:cs typeface="System Font Regular" charset="0"/>
              <a:sym typeface="Tipo de letra del sistema Fina" charset="0"/>
            </a:endParaRPr>
          </a:p>
          <a:p>
            <a:r>
              <a:rPr lang="en-US" sz="1600" b="1" dirty="0" smtClean="0">
                <a:latin typeface="+mj-lt"/>
                <a:ea typeface="System Font Regular" charset="0"/>
                <a:cs typeface="System Font Regular" charset="0"/>
                <a:sym typeface="Tipo de letra del sistema Fina" charset="0"/>
              </a:rPr>
              <a:t>Global SOPs: </a:t>
            </a:r>
            <a:r>
              <a:rPr lang="en-US" sz="1600" dirty="0" smtClean="0">
                <a:latin typeface="+mj-lt"/>
                <a:ea typeface="System Font Regular" charset="0"/>
                <a:cs typeface="System Font Regular" charset="0"/>
                <a:sym typeface="Tipo de letra del sistema Fina" charset="0"/>
              </a:rPr>
              <a:t>To date, 14 agencies have committed to </a:t>
            </a:r>
            <a:r>
              <a:rPr lang="en-US" sz="1600" dirty="0" smtClean="0"/>
              <a:t>participate </a:t>
            </a:r>
            <a:r>
              <a:rPr lang="en-US" sz="1600" dirty="0"/>
              <a:t>in </a:t>
            </a:r>
            <a:r>
              <a:rPr lang="en-US" sz="1600" dirty="0" smtClean="0"/>
              <a:t>an effort to </a:t>
            </a:r>
            <a:r>
              <a:rPr lang="en-US" sz="1600" dirty="0"/>
              <a:t>draft Standard Operating Procedures (SOPs) on inter-agency cooperation in handling SEA-related complaints.</a:t>
            </a:r>
            <a:r>
              <a:rPr lang="en-US" sz="1600" dirty="0" smtClean="0">
                <a:latin typeface="+mj-lt"/>
                <a:ea typeface="System Font Regular" charset="0"/>
                <a:cs typeface="System Font Regular" charset="0"/>
                <a:sym typeface="Tipo de letra del sistema Fina" charset="0"/>
              </a:rPr>
              <a:t> </a:t>
            </a:r>
            <a:r>
              <a:rPr lang="en-US" sz="1600" dirty="0" smtClean="0"/>
              <a:t>The first meeting is scheduled for 23 Oct.   </a:t>
            </a:r>
          </a:p>
          <a:p>
            <a:endParaRPr lang="en-US" sz="1600" dirty="0"/>
          </a:p>
          <a:p>
            <a:r>
              <a:rPr lang="en-US" sz="1600" b="1" dirty="0" smtClean="0">
                <a:ea typeface="Tipo de letra del sistema Fina" charset="0"/>
                <a:cs typeface="Tipo de letra del sistema Fina" charset="0"/>
                <a:sym typeface="Tipo de letra del sistema Fina" charset="0"/>
              </a:rPr>
              <a:t>CBCM </a:t>
            </a:r>
            <a:r>
              <a:rPr lang="en-US" sz="1600" b="1" dirty="0">
                <a:ea typeface="Tipo de letra del sistema Fina" charset="0"/>
                <a:cs typeface="Tipo de letra del sistema Fina" charset="0"/>
                <a:sym typeface="Tipo de letra del sistema Fina" charset="0"/>
              </a:rPr>
              <a:t>External Evaluation:</a:t>
            </a:r>
            <a:r>
              <a:rPr lang="en-US" sz="1600" dirty="0">
                <a:ea typeface="System Font Regular" charset="0"/>
                <a:cs typeface="System Font Regular" charset="0"/>
                <a:sym typeface="System Font Regular" charset="0"/>
              </a:rPr>
              <a:t> The applicants have been </a:t>
            </a:r>
            <a:r>
              <a:rPr lang="en-US" sz="1600" dirty="0" smtClean="0">
                <a:ea typeface="System Font Regular" charset="0"/>
                <a:cs typeface="System Font Regular" charset="0"/>
                <a:sym typeface="System Font Regular" charset="0"/>
              </a:rPr>
              <a:t>selected and will start desk review work then attend the last 2 days of the Kigali workshop</a:t>
            </a:r>
          </a:p>
          <a:p>
            <a:endParaRPr lang="en-US" sz="1600" dirty="0">
              <a:ea typeface="System Font Regular" charset="0"/>
              <a:cs typeface="System Font Regular" charset="0"/>
              <a:sym typeface="System Font Regular" charset="0"/>
            </a:endParaRPr>
          </a:p>
          <a:p>
            <a:r>
              <a:rPr lang="en-US" sz="1600" b="1" dirty="0"/>
              <a:t>Common Reporting Format: </a:t>
            </a:r>
            <a:r>
              <a:rPr lang="en-US" sz="1600" dirty="0"/>
              <a:t>A cloud-based database for both pilot sites has been developed to track and monitor SEA case handling, and to measure the effectiveness of awareness-raising activities. The database will be launched in both sites in </a:t>
            </a:r>
            <a:r>
              <a:rPr lang="en-US" sz="1600" dirty="0" smtClean="0"/>
              <a:t>Oct.</a:t>
            </a:r>
            <a:endParaRPr lang="en-US" sz="1600" dirty="0">
              <a:ea typeface="System Font Regular" charset="0"/>
              <a:cs typeface="System Font Regular" charset="0"/>
              <a:sym typeface="System Font Regular" charset="0"/>
            </a:endParaRPr>
          </a:p>
          <a:p>
            <a:endParaRPr lang="en-US" sz="1600" dirty="0">
              <a:latin typeface="+mj-lt"/>
              <a:ea typeface="System Font Regular" charset="0"/>
              <a:cs typeface="System Font Regular" charset="0"/>
              <a:sym typeface="System Font Regular" charset="0"/>
            </a:endParaRPr>
          </a:p>
        </p:txBody>
      </p:sp>
    </p:spTree>
    <p:extLst>
      <p:ext uri="{BB962C8B-B14F-4D97-AF65-F5344CB8AC3E}">
        <p14:creationId xmlns:p14="http://schemas.microsoft.com/office/powerpoint/2010/main" val="6745356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20955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3.3</a:t>
            </a:r>
          </a:p>
          <a:p>
            <a:pPr lvl="0" fontAlgn="base">
              <a:spcBef>
                <a:spcPct val="0"/>
              </a:spcBef>
            </a:pPr>
            <a:r>
              <a:rPr lang="en-GB" b="1" dirty="0" smtClean="0"/>
              <a:t>PSEA included in organisation recruitment processes, policies and performance appraisals</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1015663"/>
          </a:xfrm>
          <a:prstGeom prst="rect">
            <a:avLst/>
          </a:prstGeom>
        </p:spPr>
        <p:txBody>
          <a:bodyPr wrap="square">
            <a:spAutoFit/>
          </a:bodyPr>
          <a:lstStyle/>
          <a:p>
            <a:r>
              <a:rPr lang="en-US" sz="2000" b="1" dirty="0" smtClean="0"/>
              <a:t>Key language developed and disseminated  for inclusion of AAP/PSEA responsibilities in staff performance appraisal+ partner training package+ </a:t>
            </a:r>
            <a:endParaRPr lang="en-AU" sz="2000" dirty="0"/>
          </a:p>
        </p:txBody>
      </p:sp>
      <p:sp>
        <p:nvSpPr>
          <p:cNvPr id="16" name="Rectangle 15"/>
          <p:cNvSpPr/>
          <p:nvPr/>
        </p:nvSpPr>
        <p:spPr>
          <a:xfrm>
            <a:off x="3124200" y="4267200"/>
            <a:ext cx="6019800" cy="1569660"/>
          </a:xfrm>
          <a:prstGeom prst="rect">
            <a:avLst/>
          </a:prstGeom>
        </p:spPr>
        <p:txBody>
          <a:bodyPr wrap="square">
            <a:spAutoFit/>
          </a:bodyPr>
          <a:lstStyle/>
          <a:p>
            <a:pPr lvl="0">
              <a:buFont typeface="Arial" pitchFamily="34" charset="0"/>
              <a:buChar char="•"/>
            </a:pPr>
            <a:r>
              <a:rPr lang="en-US" sz="1600" dirty="0" smtClean="0"/>
              <a:t>Ensure the work done on PSEA vocabulary, to develop indicators or specific paragraph in staff or implementing partners contract is shared as much as possible, to serve as an inspiration and therefore facilitate adoption of PSEA in many  organizations recruitment processes policies and performance appraisals </a:t>
            </a:r>
          </a:p>
          <a:p>
            <a:pPr>
              <a:buFont typeface="Arial" pitchFamily="34" charset="0"/>
              <a:buChar char="•"/>
            </a:pPr>
            <a:endParaRPr lang="en-AU" sz="1600" dirty="0"/>
          </a:p>
        </p:txBody>
      </p:sp>
      <p:sp>
        <p:nvSpPr>
          <p:cNvPr id="17" name="Rectangle 16"/>
          <p:cNvSpPr/>
          <p:nvPr/>
        </p:nvSpPr>
        <p:spPr>
          <a:xfrm>
            <a:off x="2057400" y="1066800"/>
            <a:ext cx="990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048000" y="990600"/>
            <a:ext cx="6248400" cy="3785652"/>
          </a:xfrm>
          <a:prstGeom prst="rect">
            <a:avLst/>
          </a:prstGeom>
        </p:spPr>
        <p:txBody>
          <a:bodyPr wrap="square">
            <a:spAutoFit/>
          </a:bodyPr>
          <a:lstStyle/>
          <a:p>
            <a:pPr>
              <a:buFont typeface="Arial" pitchFamily="34" charset="0"/>
              <a:buChar char="•"/>
            </a:pPr>
            <a:r>
              <a:rPr lang="en-AU" sz="1600" dirty="0" smtClean="0"/>
              <a:t>Several agencies (UNICEF/ UNDP/ WFP/ Care) have shared how they integrated AAP and PSEA in recruitment process, in partnership agreements at field level, in performance evaluations, into mandatory training. </a:t>
            </a:r>
          </a:p>
          <a:p>
            <a:pPr>
              <a:buFont typeface="Arial" pitchFamily="34" charset="0"/>
              <a:buChar char="•"/>
            </a:pPr>
            <a:r>
              <a:rPr lang="en-US" sz="1600" dirty="0" smtClean="0"/>
              <a:t>Work had been done on </a:t>
            </a:r>
            <a:r>
              <a:rPr lang="en-US" sz="1600" b="1" dirty="0" smtClean="0"/>
              <a:t>recruitment policy </a:t>
            </a:r>
            <a:r>
              <a:rPr lang="en-US" sz="1600" dirty="0" smtClean="0"/>
              <a:t>to examine best practices on sharing information on staff for which investigation on SEA allegations had turned out conclusive. Two groups had been formed, one grouping UN agencies, and another one NGOs.</a:t>
            </a:r>
          </a:p>
          <a:p>
            <a:pPr lvl="1">
              <a:buFont typeface="Arial" pitchFamily="34" charset="0"/>
              <a:buChar char="•"/>
            </a:pPr>
            <a:r>
              <a:rPr lang="en-US" sz="1600" dirty="0" smtClean="0"/>
              <a:t>The group of NGOs had already done work on the subject which should be taken forward,</a:t>
            </a:r>
          </a:p>
          <a:p>
            <a:pPr lvl="1">
              <a:buFont typeface="Arial" pitchFamily="34" charset="0"/>
              <a:buChar char="•"/>
            </a:pPr>
            <a:r>
              <a:rPr lang="en-US" sz="1600" dirty="0" smtClean="0"/>
              <a:t>The group of UN agencies was formed to explore how to </a:t>
            </a:r>
            <a:r>
              <a:rPr lang="en-US" sz="1600" dirty="0" err="1" smtClean="0"/>
              <a:t>operationalise</a:t>
            </a:r>
            <a:r>
              <a:rPr lang="en-US" sz="1600" dirty="0" smtClean="0"/>
              <a:t> the Dec 2013 recommendations presented and approved by the IASC . </a:t>
            </a:r>
          </a:p>
          <a:p>
            <a:pPr>
              <a:buFont typeface="Arial" pitchFamily="34" charset="0"/>
              <a:buChar char="•"/>
            </a:pPr>
            <a:endParaRPr lang="en-AU" sz="1600" dirty="0" smtClean="0"/>
          </a:p>
          <a:p>
            <a:pPr>
              <a:buFont typeface="Arial" pitchFamily="34" charset="0"/>
              <a:buChar char="•"/>
            </a:pPr>
            <a:endParaRPr lang="en-AU" sz="1600" dirty="0"/>
          </a:p>
        </p:txBody>
      </p:sp>
      <p:sp>
        <p:nvSpPr>
          <p:cNvPr id="19" name="Rectangle 18"/>
          <p:cNvSpPr/>
          <p:nvPr/>
        </p:nvSpPr>
        <p:spPr>
          <a:xfrm>
            <a:off x="2057400" y="43434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0" y="2590800"/>
            <a:ext cx="19050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3 </a:t>
            </a:r>
          </a:p>
          <a:p>
            <a:pPr algn="ctr"/>
            <a:endParaRPr lang="en-GB" b="1" dirty="0" smtClean="0">
              <a:solidFill>
                <a:schemeClr val="tx1"/>
              </a:solidFill>
            </a:endParaRPr>
          </a:p>
          <a:p>
            <a:pPr algn="ctr"/>
            <a:r>
              <a:rPr lang="en-GB" sz="1600" b="1" dirty="0" smtClean="0">
                <a:solidFill>
                  <a:schemeClr val="tx1"/>
                </a:solidFill>
              </a:rPr>
              <a:t>PSEA activities</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20574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Sibi Lawson Marriott</a:t>
            </a:r>
            <a:endParaRPr lang="en-AU" sz="1400" dirty="0">
              <a:solidFill>
                <a:schemeClr val="bg1"/>
              </a:solidFill>
            </a:endParaRPr>
          </a:p>
        </p:txBody>
      </p:sp>
      <p:pic>
        <p:nvPicPr>
          <p:cNvPr id="23" name="Picture 4" descr="Exclamation Mark, Round, Blue, White"/>
          <p:cNvPicPr>
            <a:picLocks noChangeAspect="1" noChangeArrowheads="1"/>
          </p:cNvPicPr>
          <p:nvPr/>
        </p:nvPicPr>
        <p:blipFill>
          <a:blip r:embed="rId3" cstate="print"/>
          <a:srcRect/>
          <a:stretch>
            <a:fillRect/>
          </a:stretch>
        </p:blipFill>
        <p:spPr bwMode="auto">
          <a:xfrm>
            <a:off x="2057400" y="6248400"/>
            <a:ext cx="609600" cy="609600"/>
          </a:xfrm>
          <a:prstGeom prst="rect">
            <a:avLst/>
          </a:prstGeom>
          <a:noFill/>
        </p:spPr>
      </p:pic>
      <p:sp>
        <p:nvSpPr>
          <p:cNvPr id="24" name="Rectangle 23"/>
          <p:cNvSpPr/>
          <p:nvPr/>
        </p:nvSpPr>
        <p:spPr>
          <a:xfrm>
            <a:off x="2895600" y="6336268"/>
            <a:ext cx="6248400" cy="584775"/>
          </a:xfrm>
          <a:prstGeom prst="rect">
            <a:avLst/>
          </a:prstGeom>
          <a:solidFill>
            <a:schemeClr val="accent1"/>
          </a:solidFill>
        </p:spPr>
        <p:txBody>
          <a:bodyPr wrap="square">
            <a:spAutoFit/>
          </a:bodyPr>
          <a:lstStyle/>
          <a:p>
            <a:pPr>
              <a:buFont typeface="Arial" pitchFamily="34" charset="0"/>
              <a:buChar char="•"/>
            </a:pPr>
            <a:r>
              <a:rPr lang="en-AU" sz="1600" dirty="0" err="1" smtClean="0"/>
              <a:t>Workstream</a:t>
            </a:r>
            <a:r>
              <a:rPr lang="en-AU" sz="1600" dirty="0" smtClean="0"/>
              <a:t> lead will resume in September due to staff turnover within UNICEF</a:t>
            </a:r>
          </a:p>
        </p:txBody>
      </p:sp>
      <p:pic>
        <p:nvPicPr>
          <p:cNvPr id="29698" name="Picture 2" descr="http://www.psi.org/wp-content/uploads/2014/10/UNICEF.jpeg"/>
          <p:cNvPicPr>
            <a:picLocks noChangeAspect="1" noChangeArrowheads="1"/>
          </p:cNvPicPr>
          <p:nvPr/>
        </p:nvPicPr>
        <p:blipFill>
          <a:blip r:embed="rId4" cstate="print"/>
          <a:srcRect/>
          <a:stretch>
            <a:fillRect/>
          </a:stretch>
        </p:blipFill>
        <p:spPr bwMode="auto">
          <a:xfrm>
            <a:off x="228600" y="5181600"/>
            <a:ext cx="1257300" cy="930402"/>
          </a:xfrm>
          <a:prstGeom prst="rect">
            <a:avLst/>
          </a:prstGeom>
          <a:noFill/>
        </p:spPr>
      </p:pic>
      <p:sp>
        <p:nvSpPr>
          <p:cNvPr id="25" name="TextBox 24"/>
          <p:cNvSpPr txBox="1"/>
          <p:nvPr/>
        </p:nvSpPr>
        <p:spPr>
          <a:xfrm rot="18751382">
            <a:off x="2663643" y="2942481"/>
            <a:ext cx="5562600" cy="369332"/>
          </a:xfrm>
          <a:prstGeom prst="rect">
            <a:avLst/>
          </a:prstGeom>
          <a:solidFill>
            <a:srgbClr val="FFFF00"/>
          </a:solidFill>
        </p:spPr>
        <p:txBody>
          <a:bodyPr wrap="square" rtlCol="0">
            <a:spAutoFit/>
          </a:bodyPr>
          <a:lstStyle/>
          <a:p>
            <a:r>
              <a:rPr lang="en-US" dirty="0" smtClean="0">
                <a:solidFill>
                  <a:srgbClr val="FF0000"/>
                </a:solidFill>
              </a:rPr>
              <a:t>Still waiting for the UNICEF staff to be on board</a:t>
            </a:r>
            <a:endParaRPr lang="en-GB" dirty="0">
              <a:solidFill>
                <a:srgbClr val="FF0000"/>
              </a:solidFill>
            </a:endParaRPr>
          </a:p>
        </p:txBody>
      </p:sp>
    </p:spTree>
    <p:extLst>
      <p:ext uri="{BB962C8B-B14F-4D97-AF65-F5344CB8AC3E}">
        <p14:creationId xmlns:p14="http://schemas.microsoft.com/office/powerpoint/2010/main" val="235784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8763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1.1 </a:t>
            </a:r>
          </a:p>
          <a:p>
            <a:pPr lvl="0" fontAlgn="base">
              <a:spcBef>
                <a:spcPct val="0"/>
              </a:spcBef>
              <a:spcAft>
                <a:spcPts val="1400"/>
              </a:spcAft>
            </a:pPr>
            <a:r>
              <a:rPr lang="en-GB" b="1" dirty="0" smtClean="0"/>
              <a:t>Language Merger</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830997"/>
          </a:xfrm>
          <a:prstGeom prst="rect">
            <a:avLst/>
          </a:prstGeom>
        </p:spPr>
        <p:txBody>
          <a:bodyPr wrap="square">
            <a:spAutoFit/>
          </a:bodyPr>
          <a:lstStyle/>
          <a:p>
            <a:r>
              <a:rPr lang="en-GB" sz="2400" b="1" dirty="0" smtClean="0"/>
              <a:t>Establishing a common language for AAP and PSEA among organizations </a:t>
            </a:r>
            <a:endParaRPr lang="en-AU" sz="2400" dirty="0"/>
          </a:p>
        </p:txBody>
      </p:sp>
      <p:sp>
        <p:nvSpPr>
          <p:cNvPr id="16" name="Rectangle 15"/>
          <p:cNvSpPr/>
          <p:nvPr/>
        </p:nvSpPr>
        <p:spPr>
          <a:xfrm>
            <a:off x="3200400" y="990600"/>
            <a:ext cx="5943600" cy="3970318"/>
          </a:xfrm>
          <a:prstGeom prst="rect">
            <a:avLst/>
          </a:prstGeom>
        </p:spPr>
        <p:txBody>
          <a:bodyPr wrap="square">
            <a:spAutoFit/>
          </a:bodyPr>
          <a:lstStyle/>
          <a:p>
            <a:pPr>
              <a:buFont typeface="Arial" pitchFamily="34" charset="0"/>
              <a:buChar char="•"/>
            </a:pPr>
            <a:r>
              <a:rPr lang="en-GB" dirty="0" smtClean="0"/>
              <a:t>Two pager summarizing the essential linkages between AAP and  PSEA and included in the Helpdesk resources</a:t>
            </a:r>
          </a:p>
          <a:p>
            <a:pPr>
              <a:buFont typeface="Arial" pitchFamily="34" charset="0"/>
              <a:buChar char="•"/>
            </a:pPr>
            <a:r>
              <a:rPr lang="en-GB" dirty="0" smtClean="0"/>
              <a:t>Key messages sent  to highlight the linkages between AAP and PSEA during the Senior Focal Point meeting on PSEA 16 April 2015</a:t>
            </a:r>
          </a:p>
          <a:p>
            <a:pPr>
              <a:buFont typeface="Arial" pitchFamily="34" charset="0"/>
              <a:buChar char="•"/>
            </a:pPr>
            <a:r>
              <a:rPr lang="en-GB" dirty="0" smtClean="0"/>
              <a:t>The essential linkages between AAP and PSEA have been highlighted in messages to Task team members, during webinars (STAIT webinars in English and French, Interaction webinar) and in training modules being developed by Disasterready.org.</a:t>
            </a:r>
          </a:p>
          <a:p>
            <a:pPr>
              <a:buFont typeface="Arial" pitchFamily="34" charset="0"/>
              <a:buChar char="•"/>
            </a:pPr>
            <a:r>
              <a:rPr lang="en-GB" dirty="0" smtClean="0"/>
              <a:t>Essential linkages highlighted during field missions in Eastern DRC/ Ukraine etc…</a:t>
            </a:r>
          </a:p>
          <a:p>
            <a:r>
              <a:rPr lang="en-GB" dirty="0" smtClean="0"/>
              <a:t> </a:t>
            </a:r>
          </a:p>
          <a:p>
            <a:endParaRPr lang="en-AU" dirty="0"/>
          </a:p>
        </p:txBody>
      </p:sp>
      <p:sp>
        <p:nvSpPr>
          <p:cNvPr id="17" name="Rectangle 16"/>
          <p:cNvSpPr/>
          <p:nvPr/>
        </p:nvSpPr>
        <p:spPr>
          <a:xfrm>
            <a:off x="20574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Done to date?</a:t>
            </a:r>
            <a:endParaRPr lang="en-AU" sz="1600" dirty="0"/>
          </a:p>
        </p:txBody>
      </p:sp>
      <p:sp>
        <p:nvSpPr>
          <p:cNvPr id="19" name="Rectangle 18"/>
          <p:cNvSpPr/>
          <p:nvPr/>
        </p:nvSpPr>
        <p:spPr>
          <a:xfrm>
            <a:off x="2057400" y="4791670"/>
            <a:ext cx="990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Still to be done? </a:t>
            </a:r>
            <a:endParaRPr lang="en-AU" sz="1600" dirty="0"/>
          </a:p>
        </p:txBody>
      </p:sp>
      <p:sp>
        <p:nvSpPr>
          <p:cNvPr id="20" name="Rounded Rectangle 19"/>
          <p:cNvSpPr/>
          <p:nvPr/>
        </p:nvSpPr>
        <p:spPr>
          <a:xfrm>
            <a:off x="76200" y="1981200"/>
            <a:ext cx="1905000" cy="1981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Work Stream 1</a:t>
            </a:r>
          </a:p>
          <a:p>
            <a:pPr algn="ctr"/>
            <a:endParaRPr lang="en-GB" b="1" dirty="0" smtClean="0">
              <a:solidFill>
                <a:schemeClr val="tx1"/>
              </a:solidFill>
            </a:endParaRPr>
          </a:p>
          <a:p>
            <a:pPr algn="ctr"/>
            <a:r>
              <a:rPr lang="en-GB" b="1" dirty="0" smtClean="0">
                <a:solidFill>
                  <a:schemeClr val="tx1"/>
                </a:solidFill>
              </a:rPr>
              <a:t>AAP/PSEA Advocacy </a:t>
            </a:r>
            <a:endParaRPr lang="en-AU" dirty="0" smtClean="0">
              <a:solidFill>
                <a:schemeClr val="tx1"/>
              </a:solidFill>
            </a:endParaRPr>
          </a:p>
          <a:p>
            <a:pPr algn="ctr"/>
            <a:endParaRPr lang="en-AU"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447800" cy="800219"/>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Rebecca </a:t>
            </a:r>
            <a:r>
              <a:rPr lang="en-AU" sz="1400" dirty="0" err="1" smtClean="0">
                <a:solidFill>
                  <a:schemeClr val="bg1"/>
                </a:solidFill>
              </a:rPr>
              <a:t>Skovbye</a:t>
            </a:r>
            <a:endParaRPr lang="en-AU" sz="1400" dirty="0" smtClean="0">
              <a:solidFill>
                <a:schemeClr val="bg1"/>
              </a:solidFill>
            </a:endParaRPr>
          </a:p>
          <a:p>
            <a:endParaRPr lang="en-AU" sz="1400" dirty="0">
              <a:solidFill>
                <a:schemeClr val="bg1"/>
              </a:solidFill>
            </a:endParaRPr>
          </a:p>
        </p:txBody>
      </p:sp>
      <p:pic>
        <p:nvPicPr>
          <p:cNvPr id="3074" name="Picture 2" descr="http://arabbrains.com/wp-content/uploads/2012/09/wfp-logo.gif"/>
          <p:cNvPicPr>
            <a:picLocks noChangeAspect="1" noChangeArrowheads="1"/>
          </p:cNvPicPr>
          <p:nvPr/>
        </p:nvPicPr>
        <p:blipFill>
          <a:blip r:embed="rId2" cstate="print"/>
          <a:srcRect l="17778" r="18518"/>
          <a:stretch>
            <a:fillRect/>
          </a:stretch>
        </p:blipFill>
        <p:spPr bwMode="auto">
          <a:xfrm>
            <a:off x="609600" y="5181600"/>
            <a:ext cx="914400" cy="903768"/>
          </a:xfrm>
          <a:prstGeom prst="rect">
            <a:avLst/>
          </a:prstGeom>
          <a:noFill/>
        </p:spPr>
      </p:pic>
      <p:pic>
        <p:nvPicPr>
          <p:cNvPr id="23" name="Picture 4" descr="Exclamation Mark, Round, Blue, White"/>
          <p:cNvPicPr>
            <a:picLocks noChangeAspect="1" noChangeArrowheads="1"/>
          </p:cNvPicPr>
          <p:nvPr/>
        </p:nvPicPr>
        <p:blipFill>
          <a:blip r:embed="rId3" cstate="print"/>
          <a:srcRect/>
          <a:stretch>
            <a:fillRect/>
          </a:stretch>
        </p:blipFill>
        <p:spPr bwMode="auto">
          <a:xfrm>
            <a:off x="2133600" y="5562600"/>
            <a:ext cx="1066800" cy="1066800"/>
          </a:xfrm>
          <a:prstGeom prst="rect">
            <a:avLst/>
          </a:prstGeom>
          <a:noFill/>
        </p:spPr>
      </p:pic>
      <p:sp>
        <p:nvSpPr>
          <p:cNvPr id="24" name="Rectangle 23"/>
          <p:cNvSpPr/>
          <p:nvPr/>
        </p:nvSpPr>
        <p:spPr>
          <a:xfrm>
            <a:off x="3200400" y="5867400"/>
            <a:ext cx="5943600" cy="646331"/>
          </a:xfrm>
          <a:prstGeom prst="rect">
            <a:avLst/>
          </a:prstGeom>
          <a:solidFill>
            <a:schemeClr val="accent1"/>
          </a:solidFill>
        </p:spPr>
        <p:txBody>
          <a:bodyPr wrap="square">
            <a:spAutoFit/>
          </a:bodyPr>
          <a:lstStyle/>
          <a:p>
            <a:r>
              <a:rPr lang="en-AU" dirty="0" smtClean="0"/>
              <a:t>Importance to insist on AAP and PSEA as right- based approaches</a:t>
            </a:r>
            <a:endParaRPr lang="en-AU" dirty="0"/>
          </a:p>
        </p:txBody>
      </p:sp>
      <p:sp>
        <p:nvSpPr>
          <p:cNvPr id="25" name="Rectangle 24"/>
          <p:cNvSpPr/>
          <p:nvPr/>
        </p:nvSpPr>
        <p:spPr>
          <a:xfrm>
            <a:off x="3162300" y="4477940"/>
            <a:ext cx="6019800" cy="1200329"/>
          </a:xfrm>
          <a:prstGeom prst="rect">
            <a:avLst/>
          </a:prstGeom>
        </p:spPr>
        <p:txBody>
          <a:bodyPr wrap="square">
            <a:spAutoFit/>
          </a:bodyPr>
          <a:lstStyle/>
          <a:p>
            <a:endParaRPr lang="en-GB" dirty="0" smtClean="0"/>
          </a:p>
          <a:p>
            <a:pPr>
              <a:buFont typeface="Arial" pitchFamily="34" charset="0"/>
              <a:buChar char="•"/>
            </a:pPr>
            <a:r>
              <a:rPr lang="en-GB" dirty="0" smtClean="0"/>
              <a:t>Continuous efforts to ensure members highlight the essential linkages between AAP and  PSEA during field missions, advocacy and training.</a:t>
            </a:r>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4097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1.2 </a:t>
            </a:r>
          </a:p>
          <a:p>
            <a:pPr lvl="0" fontAlgn="base">
              <a:spcBef>
                <a:spcPct val="0"/>
              </a:spcBef>
              <a:spcAft>
                <a:spcPts val="1400"/>
              </a:spcAft>
            </a:pPr>
            <a:r>
              <a:rPr lang="en-GB" b="1" dirty="0" smtClean="0"/>
              <a:t>World Humanitarian Summit</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6248400" cy="954107"/>
          </a:xfrm>
          <a:prstGeom prst="rect">
            <a:avLst/>
          </a:prstGeom>
        </p:spPr>
        <p:txBody>
          <a:bodyPr wrap="square">
            <a:spAutoFit/>
          </a:bodyPr>
          <a:lstStyle/>
          <a:p>
            <a:r>
              <a:rPr lang="en-US" sz="2800" b="1" dirty="0" smtClean="0"/>
              <a:t>AAP and PSEA in the World Humanitarian Summit</a:t>
            </a:r>
            <a:endParaRPr lang="en-AU" sz="2800" dirty="0"/>
          </a:p>
        </p:txBody>
      </p:sp>
      <p:sp>
        <p:nvSpPr>
          <p:cNvPr id="17" name="Rectangle 16"/>
          <p:cNvSpPr/>
          <p:nvPr/>
        </p:nvSpPr>
        <p:spPr>
          <a:xfrm>
            <a:off x="2133600" y="1066800"/>
            <a:ext cx="914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048000" y="914400"/>
            <a:ext cx="6096000" cy="2062103"/>
          </a:xfrm>
          <a:prstGeom prst="rect">
            <a:avLst/>
          </a:prstGeom>
        </p:spPr>
        <p:txBody>
          <a:bodyPr wrap="square">
            <a:spAutoFit/>
          </a:bodyPr>
          <a:lstStyle/>
          <a:p>
            <a:pPr>
              <a:buFont typeface="Arial" pitchFamily="34" charset="0"/>
              <a:buChar char="•"/>
            </a:pPr>
            <a:r>
              <a:rPr lang="en-GB" sz="1600" dirty="0" smtClean="0"/>
              <a:t>AAP emerging as a priority in the WHS consultations</a:t>
            </a:r>
          </a:p>
          <a:p>
            <a:pPr>
              <a:buFont typeface="Arial" pitchFamily="34" charset="0"/>
              <a:buChar char="•"/>
            </a:pPr>
            <a:r>
              <a:rPr lang="en-GB" sz="1600" dirty="0" smtClean="0"/>
              <a:t>Paper on CAAP has been sent to the WHS secretariat</a:t>
            </a:r>
          </a:p>
          <a:p>
            <a:pPr>
              <a:buFont typeface="Arial" pitchFamily="34" charset="0"/>
              <a:buChar char="•"/>
            </a:pPr>
            <a:r>
              <a:rPr lang="en-GB" sz="1600" dirty="0" smtClean="0"/>
              <a:t>WFP is a member of the effectiveness team of the summit secretariat , and pushing for AAP</a:t>
            </a:r>
          </a:p>
          <a:p>
            <a:pPr>
              <a:buFont typeface="Arial" pitchFamily="34" charset="0"/>
              <a:buChar char="•"/>
            </a:pPr>
            <a:r>
              <a:rPr lang="en-GB" sz="1600" dirty="0" smtClean="0"/>
              <a:t>Participation of Task Team co-chair to the WHS meeting on 4-5 June in NY convened by ALNAP and organized with USAID, OIC and the WHS secretariat, ensuring key messages  and comments from Task team members on the different papers are shared  during the forum</a:t>
            </a:r>
            <a:endParaRPr lang="en-AU" sz="1600" dirty="0"/>
          </a:p>
        </p:txBody>
      </p:sp>
      <p:sp>
        <p:nvSpPr>
          <p:cNvPr id="19" name="Rectangle 18"/>
          <p:cNvSpPr/>
          <p:nvPr/>
        </p:nvSpPr>
        <p:spPr>
          <a:xfrm>
            <a:off x="2133600" y="342144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19812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Work Stream 1</a:t>
            </a:r>
          </a:p>
          <a:p>
            <a:pPr algn="ctr"/>
            <a:endParaRPr lang="en-GB" b="1" dirty="0" smtClean="0">
              <a:solidFill>
                <a:schemeClr val="tx1"/>
              </a:solidFill>
            </a:endParaRPr>
          </a:p>
          <a:p>
            <a:pPr algn="ctr"/>
            <a:r>
              <a:rPr lang="en-GB" b="1" dirty="0" smtClean="0">
                <a:solidFill>
                  <a:schemeClr val="tx1"/>
                </a:solidFill>
              </a:rPr>
              <a:t>AAP/PSEA Advocacy </a:t>
            </a:r>
            <a:endParaRPr lang="en-AU" dirty="0" smtClean="0">
              <a:solidFill>
                <a:schemeClr val="tx1"/>
              </a:solidFill>
            </a:endParaRPr>
          </a:p>
          <a:p>
            <a:pPr algn="ctr"/>
            <a:endParaRPr lang="en-AU"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4478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Rebecca </a:t>
            </a:r>
            <a:r>
              <a:rPr lang="en-AU" sz="1400" dirty="0" err="1" smtClean="0">
                <a:solidFill>
                  <a:schemeClr val="bg1"/>
                </a:solidFill>
              </a:rPr>
              <a:t>Skovbye</a:t>
            </a:r>
            <a:endParaRPr lang="en-AU" sz="1400" dirty="0">
              <a:solidFill>
                <a:schemeClr val="bg1"/>
              </a:solidFill>
            </a:endParaRPr>
          </a:p>
        </p:txBody>
      </p:sp>
      <p:pic>
        <p:nvPicPr>
          <p:cNvPr id="23" name="Picture 2" descr="http://arabbrains.com/wp-content/uploads/2012/09/wfp-logo.gif"/>
          <p:cNvPicPr>
            <a:picLocks noChangeAspect="1" noChangeArrowheads="1"/>
          </p:cNvPicPr>
          <p:nvPr/>
        </p:nvPicPr>
        <p:blipFill>
          <a:blip r:embed="rId3" cstate="print"/>
          <a:srcRect l="17778" r="18518"/>
          <a:stretch>
            <a:fillRect/>
          </a:stretch>
        </p:blipFill>
        <p:spPr bwMode="auto">
          <a:xfrm>
            <a:off x="609600" y="5181600"/>
            <a:ext cx="914400" cy="903768"/>
          </a:xfrm>
          <a:prstGeom prst="rect">
            <a:avLst/>
          </a:prstGeom>
          <a:noFill/>
        </p:spPr>
      </p:pic>
      <p:pic>
        <p:nvPicPr>
          <p:cNvPr id="2050" name="Picture 2" descr="http://www.who.int/entity/hac/events/world_humanitarian_summit_logo.jpg"/>
          <p:cNvPicPr>
            <a:picLocks noChangeAspect="1" noChangeArrowheads="1"/>
          </p:cNvPicPr>
          <p:nvPr/>
        </p:nvPicPr>
        <p:blipFill>
          <a:blip r:embed="rId4" cstate="print"/>
          <a:srcRect/>
          <a:stretch>
            <a:fillRect/>
          </a:stretch>
        </p:blipFill>
        <p:spPr bwMode="auto">
          <a:xfrm>
            <a:off x="8229600" y="0"/>
            <a:ext cx="914400" cy="816429"/>
          </a:xfrm>
          <a:prstGeom prst="rect">
            <a:avLst/>
          </a:prstGeom>
          <a:noFill/>
        </p:spPr>
      </p:pic>
      <p:sp>
        <p:nvSpPr>
          <p:cNvPr id="26" name="Rectangle 25"/>
          <p:cNvSpPr/>
          <p:nvPr/>
        </p:nvSpPr>
        <p:spPr>
          <a:xfrm>
            <a:off x="3153888" y="3421440"/>
            <a:ext cx="6019800" cy="1569660"/>
          </a:xfrm>
          <a:prstGeom prst="rect">
            <a:avLst/>
          </a:prstGeom>
        </p:spPr>
        <p:txBody>
          <a:bodyPr wrap="square">
            <a:spAutoFit/>
          </a:bodyPr>
          <a:lstStyle/>
          <a:p>
            <a:pPr>
              <a:buFont typeface="Arial" pitchFamily="34" charset="0"/>
              <a:buChar char="•"/>
            </a:pPr>
            <a:r>
              <a:rPr lang="en-GB" sz="1600" dirty="0" smtClean="0"/>
              <a:t>Support to ensuring that the recommendations with regards to AAP PSEA are actually corresponding to what communities would need</a:t>
            </a:r>
            <a:r>
              <a:rPr lang="en-GB" sz="1600" dirty="0"/>
              <a:t>. The WHS might have additional funding to support further community consultations and the task team could provide the operational support </a:t>
            </a:r>
            <a:endParaRPr lang="en-US" sz="1600" dirty="0"/>
          </a:p>
          <a:p>
            <a:pPr lvl="0">
              <a:buFont typeface="Arial" pitchFamily="34" charset="0"/>
              <a:buChar char="•"/>
            </a:pPr>
            <a:endParaRPr lang="en-GB" sz="1600" dirty="0" smtClean="0"/>
          </a:p>
          <a:p>
            <a:pPr lvl="0">
              <a:buFont typeface="Arial" pitchFamily="34" charset="0"/>
              <a:buChar char="•"/>
            </a:pPr>
            <a:endParaRPr lang="en-GB" sz="16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4097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2.1 </a:t>
            </a:r>
          </a:p>
          <a:p>
            <a:pPr lvl="0" fontAlgn="base">
              <a:spcBef>
                <a:spcPct val="0"/>
              </a:spcBef>
              <a:spcAft>
                <a:spcPts val="1400"/>
              </a:spcAft>
            </a:pPr>
            <a:r>
              <a:rPr lang="en-GB" b="1" dirty="0" smtClean="0"/>
              <a:t>Support to AAP and PSEA field operations</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954107"/>
          </a:xfrm>
          <a:prstGeom prst="rect">
            <a:avLst/>
          </a:prstGeom>
        </p:spPr>
        <p:txBody>
          <a:bodyPr wrap="square">
            <a:spAutoFit/>
          </a:bodyPr>
          <a:lstStyle/>
          <a:p>
            <a:r>
              <a:rPr lang="en-US" sz="2800" b="1" dirty="0" smtClean="0"/>
              <a:t>Field missions and in-country support+ feedback and lessons learning</a:t>
            </a:r>
            <a:endParaRPr lang="en-AU" sz="2800" dirty="0"/>
          </a:p>
        </p:txBody>
      </p:sp>
      <p:sp>
        <p:nvSpPr>
          <p:cNvPr id="18" name="Rectangle 17"/>
          <p:cNvSpPr/>
          <p:nvPr/>
        </p:nvSpPr>
        <p:spPr>
          <a:xfrm>
            <a:off x="2590800" y="914400"/>
            <a:ext cx="6553200" cy="2062103"/>
          </a:xfrm>
          <a:prstGeom prst="rect">
            <a:avLst/>
          </a:prstGeom>
        </p:spPr>
        <p:txBody>
          <a:bodyPr wrap="square">
            <a:spAutoFit/>
          </a:bodyPr>
          <a:lstStyle/>
          <a:p>
            <a:r>
              <a:rPr lang="en-AU" sz="1600" b="1" dirty="0" smtClean="0"/>
              <a:t>Lebanon: </a:t>
            </a:r>
            <a:r>
              <a:rPr lang="en-AU" sz="1600" dirty="0" smtClean="0"/>
              <a:t>AAP reinforced in the Lebanon Crisis Response Plan, additional support needed for some areas of the action plan, specific support requested on PSEA</a:t>
            </a:r>
            <a:endParaRPr lang="en-GB" sz="1050" dirty="0" smtClean="0"/>
          </a:p>
          <a:p>
            <a:r>
              <a:rPr lang="en-US" sz="1600" b="1" dirty="0" smtClean="0"/>
              <a:t>DRC:</a:t>
            </a:r>
            <a:r>
              <a:rPr lang="en-US" sz="1600" dirty="0" smtClean="0"/>
              <a:t> Following the workshop on AAP and PSEA, full PSEA training by the CBCM team to the RRMP took place mid Sept. RRMP agencies provided an update on their action plans following the workshop. </a:t>
            </a:r>
            <a:endParaRPr lang="en-US" sz="1600" b="1" dirty="0" smtClean="0"/>
          </a:p>
          <a:p>
            <a:r>
              <a:rPr lang="en-US" sz="1600" b="1" dirty="0" smtClean="0"/>
              <a:t>Ukraine</a:t>
            </a:r>
            <a:r>
              <a:rPr lang="en-US" sz="1600" dirty="0" smtClean="0"/>
              <a:t>: </a:t>
            </a:r>
            <a:r>
              <a:rPr lang="en-US" sz="1600" dirty="0"/>
              <a:t>The report of the mission undertook in July is available on the website. Plans for a longer term engagement in Ukraine </a:t>
            </a:r>
            <a:r>
              <a:rPr lang="en-US" sz="1600" dirty="0" smtClean="0"/>
              <a:t>are in discussion</a:t>
            </a:r>
            <a:r>
              <a:rPr lang="en-GB" sz="1600" dirty="0" smtClean="0"/>
              <a:t> </a:t>
            </a:r>
            <a:endParaRPr lang="en-AU" sz="1600" dirty="0" smtClean="0"/>
          </a:p>
        </p:txBody>
      </p:sp>
      <p:sp>
        <p:nvSpPr>
          <p:cNvPr id="19" name="Rectangle 18"/>
          <p:cNvSpPr/>
          <p:nvPr/>
        </p:nvSpPr>
        <p:spPr>
          <a:xfrm>
            <a:off x="2047504" y="5776959"/>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Planned</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8288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Massimo Nicoletti  </a:t>
            </a:r>
            <a:r>
              <a:rPr lang="en-AU" sz="1400" dirty="0" err="1" smtClean="0">
                <a:solidFill>
                  <a:schemeClr val="bg1"/>
                </a:solidFill>
              </a:rPr>
              <a:t>Altimari</a:t>
            </a:r>
            <a:endParaRPr lang="en-AU" sz="1400" dirty="0">
              <a:solidFill>
                <a:schemeClr val="bg1"/>
              </a:solidFill>
            </a:endParaRPr>
          </a:p>
        </p:txBody>
      </p:sp>
      <p:sp>
        <p:nvSpPr>
          <p:cNvPr id="24" name="Rectangle 23"/>
          <p:cNvSpPr/>
          <p:nvPr/>
        </p:nvSpPr>
        <p:spPr>
          <a:xfrm>
            <a:off x="3048000" y="5704582"/>
            <a:ext cx="5943600" cy="1077218"/>
          </a:xfrm>
          <a:prstGeom prst="rect">
            <a:avLst/>
          </a:prstGeom>
        </p:spPr>
        <p:txBody>
          <a:bodyPr wrap="square">
            <a:spAutoFit/>
          </a:bodyPr>
          <a:lstStyle/>
          <a:p>
            <a:r>
              <a:rPr lang="en-GB" sz="1600" b="1" dirty="0" smtClean="0"/>
              <a:t>Niger </a:t>
            </a:r>
            <a:r>
              <a:rPr lang="en-GB" sz="1600" dirty="0" smtClean="0"/>
              <a:t>1.5 day workshop with  the HCT planned on 18-19 of November as a follow up from the STAIT mission</a:t>
            </a:r>
          </a:p>
          <a:p>
            <a:r>
              <a:rPr lang="en-US" sz="1600" b="1" dirty="0" smtClean="0"/>
              <a:t>Lebanon : </a:t>
            </a:r>
            <a:r>
              <a:rPr lang="en-AU" sz="1600" dirty="0" smtClean="0"/>
              <a:t>Possible mission to support  PSEA Network</a:t>
            </a:r>
            <a:endParaRPr lang="en-GB" sz="1600" dirty="0" smtClean="0"/>
          </a:p>
          <a:p>
            <a:endParaRPr lang="en-AU" sz="1600" dirty="0"/>
          </a:p>
        </p:txBody>
      </p:sp>
      <p:pic>
        <p:nvPicPr>
          <p:cNvPr id="16390" name="Picture 6" descr="Chick, Tick, Done, Sign, Good, Blue, Gray Frame"/>
          <p:cNvPicPr>
            <a:picLocks noChangeAspect="1" noChangeArrowheads="1"/>
          </p:cNvPicPr>
          <p:nvPr/>
        </p:nvPicPr>
        <p:blipFill>
          <a:blip r:embed="rId3" cstate="print"/>
          <a:srcRect/>
          <a:stretch>
            <a:fillRect/>
          </a:stretch>
        </p:blipFill>
        <p:spPr bwMode="auto">
          <a:xfrm>
            <a:off x="2057400" y="914400"/>
            <a:ext cx="559206" cy="546973"/>
          </a:xfrm>
          <a:prstGeom prst="rect">
            <a:avLst/>
          </a:prstGeom>
          <a:noFill/>
        </p:spPr>
      </p:pic>
      <p:pic>
        <p:nvPicPr>
          <p:cNvPr id="27" name="Picture 6" descr="Chick, Tick, Done, Sign, Good, Blue, Gray Frame"/>
          <p:cNvPicPr>
            <a:picLocks noChangeAspect="1" noChangeArrowheads="1"/>
          </p:cNvPicPr>
          <p:nvPr/>
        </p:nvPicPr>
        <p:blipFill>
          <a:blip r:embed="rId3" cstate="print"/>
          <a:srcRect/>
          <a:stretch>
            <a:fillRect/>
          </a:stretch>
        </p:blipFill>
        <p:spPr bwMode="auto">
          <a:xfrm>
            <a:off x="2080161" y="3043254"/>
            <a:ext cx="559206" cy="546973"/>
          </a:xfrm>
          <a:prstGeom prst="rect">
            <a:avLst/>
          </a:prstGeom>
          <a:noFill/>
        </p:spPr>
      </p:pic>
      <p:pic>
        <p:nvPicPr>
          <p:cNvPr id="23" name="Picture 6" descr="Chick, Tick, Done, Sign, Good, Blue, Gray Frame"/>
          <p:cNvPicPr>
            <a:picLocks noChangeAspect="1" noChangeArrowheads="1"/>
          </p:cNvPicPr>
          <p:nvPr/>
        </p:nvPicPr>
        <p:blipFill>
          <a:blip r:embed="rId3" cstate="print"/>
          <a:srcRect/>
          <a:stretch>
            <a:fillRect/>
          </a:stretch>
        </p:blipFill>
        <p:spPr bwMode="auto">
          <a:xfrm>
            <a:off x="2076659" y="1721286"/>
            <a:ext cx="559206" cy="546973"/>
          </a:xfrm>
          <a:prstGeom prst="rect">
            <a:avLst/>
          </a:prstGeom>
          <a:noFill/>
        </p:spPr>
      </p:pic>
      <p:pic>
        <p:nvPicPr>
          <p:cNvPr id="26" name="Picture 6" descr="Chick, Tick, Done, Sign, Good, Blue, Gray Frame"/>
          <p:cNvPicPr>
            <a:picLocks noChangeAspect="1" noChangeArrowheads="1"/>
          </p:cNvPicPr>
          <p:nvPr/>
        </p:nvPicPr>
        <p:blipFill>
          <a:blip r:embed="rId3" cstate="print"/>
          <a:srcRect/>
          <a:stretch>
            <a:fillRect/>
          </a:stretch>
        </p:blipFill>
        <p:spPr bwMode="auto">
          <a:xfrm>
            <a:off x="2079171" y="2472530"/>
            <a:ext cx="559206" cy="546973"/>
          </a:xfrm>
          <a:prstGeom prst="rect">
            <a:avLst/>
          </a:prstGeom>
          <a:noFill/>
        </p:spPr>
      </p:pic>
      <p:pic>
        <p:nvPicPr>
          <p:cNvPr id="1026" name="Picture 1" descr="CHS Alliance"/>
          <p:cNvPicPr>
            <a:picLocks noChangeAspect="1" noChangeArrowheads="1"/>
          </p:cNvPicPr>
          <p:nvPr/>
        </p:nvPicPr>
        <p:blipFill>
          <a:blip r:embed="rId4" cstate="print"/>
          <a:srcRect/>
          <a:stretch>
            <a:fillRect/>
          </a:stretch>
        </p:blipFill>
        <p:spPr bwMode="auto">
          <a:xfrm>
            <a:off x="152400" y="5105400"/>
            <a:ext cx="1219200" cy="671559"/>
          </a:xfrm>
          <a:prstGeom prst="rect">
            <a:avLst/>
          </a:prstGeom>
          <a:noFill/>
          <a:ln w="9525">
            <a:noFill/>
            <a:miter lim="800000"/>
            <a:headEnd/>
            <a:tailEnd/>
          </a:ln>
        </p:spPr>
      </p:pic>
      <p:sp>
        <p:nvSpPr>
          <p:cNvPr id="25" name="Rectangle 24"/>
          <p:cNvSpPr/>
          <p:nvPr/>
        </p:nvSpPr>
        <p:spPr>
          <a:xfrm>
            <a:off x="2638376" y="2979003"/>
            <a:ext cx="6353223" cy="2554545"/>
          </a:xfrm>
          <a:prstGeom prst="rect">
            <a:avLst/>
          </a:prstGeom>
        </p:spPr>
        <p:txBody>
          <a:bodyPr wrap="square">
            <a:spAutoFit/>
          </a:bodyPr>
          <a:lstStyle/>
          <a:p>
            <a:r>
              <a:rPr lang="en-GB" sz="1600" b="1" dirty="0" smtClean="0"/>
              <a:t>Iraq : </a:t>
            </a:r>
            <a:r>
              <a:rPr lang="en-GB" sz="1600" dirty="0"/>
              <a:t>IASC AAP PSEA TT </a:t>
            </a:r>
            <a:r>
              <a:rPr lang="en-GB" sz="1600" dirty="0" smtClean="0"/>
              <a:t>Mission 6-7 October in Erbil, including a session on AAP and PSEA during the HRP workshop. </a:t>
            </a:r>
          </a:p>
          <a:p>
            <a:r>
              <a:rPr lang="en-US" sz="1600" dirty="0"/>
              <a:t>50 participants attended the session on AAP, including Heads of agencies, cluster and inter-cluster coordinators as well as donors (USAID, DFID, ECHO</a:t>
            </a:r>
            <a:r>
              <a:rPr lang="en-US" sz="1600" dirty="0" smtClean="0"/>
              <a:t>). </a:t>
            </a:r>
          </a:p>
          <a:p>
            <a:r>
              <a:rPr lang="en-US" sz="1600" dirty="0" smtClean="0"/>
              <a:t>Concrete outcome to systematize </a:t>
            </a:r>
            <a:r>
              <a:rPr lang="en-US" sz="1600" dirty="0"/>
              <a:t>accountability at the collective level in Iraq: </a:t>
            </a:r>
            <a:r>
              <a:rPr lang="en-US" sz="1600" dirty="0" smtClean="0"/>
              <a:t>when </a:t>
            </a:r>
            <a:r>
              <a:rPr lang="en-US" sz="1600" dirty="0"/>
              <a:t>clusters will defend their strategy for </a:t>
            </a:r>
            <a:r>
              <a:rPr lang="en-US" sz="1600" dirty="0" smtClean="0"/>
              <a:t>the </a:t>
            </a:r>
            <a:r>
              <a:rPr lang="en-US" sz="1600" dirty="0"/>
              <a:t>HRP, in front of the advisory board (composed </a:t>
            </a:r>
            <a:r>
              <a:rPr lang="en-US" sz="1600" dirty="0" smtClean="0"/>
              <a:t>of the HC</a:t>
            </a:r>
            <a:r>
              <a:rPr lang="en-US" sz="1600" dirty="0"/>
              <a:t>, </a:t>
            </a:r>
            <a:r>
              <a:rPr lang="en-US" sz="1600" dirty="0" smtClean="0"/>
              <a:t>the deputy </a:t>
            </a:r>
            <a:r>
              <a:rPr lang="en-US" sz="1600" dirty="0"/>
              <a:t>HC, a few UN and NGOs representatives and a donor), they will have to explain how they have taken accountability into account</a:t>
            </a:r>
            <a:endParaRPr lang="en-AU"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lvl="0"/>
            <a:r>
              <a:rPr lang="en-US" dirty="0" smtClean="0"/>
              <a:t>What </a:t>
            </a:r>
            <a:r>
              <a:rPr lang="en-US" dirty="0"/>
              <a:t>type of preparedness actions could we envisage to strengthen capacities and systems on AAP before emergencies, to avoid overburdening teams in the middle of an L3 emergency response?</a:t>
            </a:r>
            <a:endParaRPr lang="en-GB" dirty="0"/>
          </a:p>
          <a:p>
            <a:pPr lvl="0"/>
            <a:r>
              <a:rPr lang="en-US" dirty="0"/>
              <a:t>How can the AAP tools be adapted to crises in middle-income countries, with middle class displaced populations  and align with existing government-led accountability structures?</a:t>
            </a:r>
            <a:endParaRPr lang="en-GB" dirty="0"/>
          </a:p>
          <a:p>
            <a:pPr lvl="0"/>
            <a:r>
              <a:rPr lang="en-US" dirty="0"/>
              <a:t>What are best practices in AAP for large scale  fluid displacement with limited access?</a:t>
            </a:r>
            <a:endParaRPr lang="en-GB" dirty="0"/>
          </a:p>
          <a:p>
            <a:pPr lvl="0"/>
            <a:r>
              <a:rPr lang="en-US" dirty="0"/>
              <a:t>What PSEA reporting system exist when security forces report directly to the mission, not to DPKO ?</a:t>
            </a:r>
            <a:endParaRPr lang="en-GB" dirty="0"/>
          </a:p>
          <a:p>
            <a:endParaRPr lang="en-GB" dirty="0"/>
          </a:p>
        </p:txBody>
      </p:sp>
      <p:cxnSp>
        <p:nvCxnSpPr>
          <p:cNvPr id="4" name="Straight Connector 3"/>
          <p:cNvCxnSpPr/>
          <p:nvPr/>
        </p:nvCxnSpPr>
        <p:spPr>
          <a:xfrm>
            <a:off x="0" y="6858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0"/>
            <a:ext cx="9144000" cy="523220"/>
          </a:xfrm>
          <a:prstGeom prst="rect">
            <a:avLst/>
          </a:prstGeom>
        </p:spPr>
        <p:txBody>
          <a:bodyPr wrap="square">
            <a:spAutoFit/>
          </a:bodyPr>
          <a:lstStyle/>
          <a:p>
            <a:r>
              <a:rPr lang="en-US" sz="2800" b="1" dirty="0" smtClean="0"/>
              <a:t>Key questions raised during the mission in Erbil </a:t>
            </a:r>
            <a:endParaRPr lang="en-AU" sz="2800" dirty="0"/>
          </a:p>
        </p:txBody>
      </p:sp>
    </p:spTree>
    <p:extLst>
      <p:ext uri="{BB962C8B-B14F-4D97-AF65-F5344CB8AC3E}">
        <p14:creationId xmlns:p14="http://schemas.microsoft.com/office/powerpoint/2010/main" val="302559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7907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2.2 </a:t>
            </a:r>
          </a:p>
          <a:p>
            <a:pPr lvl="0" fontAlgn="base">
              <a:spcBef>
                <a:spcPct val="0"/>
              </a:spcBef>
              <a:spcAft>
                <a:spcPts val="1400"/>
              </a:spcAft>
            </a:pPr>
            <a:r>
              <a:rPr lang="en-GB" b="1" dirty="0" smtClean="0"/>
              <a:t>Capitalizing on Protection and AAP/PSEA synergies </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954107"/>
          </a:xfrm>
          <a:prstGeom prst="rect">
            <a:avLst/>
          </a:prstGeom>
        </p:spPr>
        <p:txBody>
          <a:bodyPr wrap="square">
            <a:spAutoFit/>
          </a:bodyPr>
          <a:lstStyle/>
          <a:p>
            <a:r>
              <a:rPr lang="en-US" sz="2800" b="1" dirty="0" smtClean="0"/>
              <a:t>Capitalizing on Protection and AAP/PSEA synergies </a:t>
            </a:r>
            <a:endParaRPr lang="en-AU" sz="2800" dirty="0"/>
          </a:p>
        </p:txBody>
      </p:sp>
      <p:sp>
        <p:nvSpPr>
          <p:cNvPr id="17" name="Rectangle 16"/>
          <p:cNvSpPr/>
          <p:nvPr/>
        </p:nvSpPr>
        <p:spPr>
          <a:xfrm>
            <a:off x="2133600" y="9906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Done to date?</a:t>
            </a:r>
            <a:endParaRPr lang="en-AU" sz="1400" dirty="0"/>
          </a:p>
        </p:txBody>
      </p:sp>
      <p:sp>
        <p:nvSpPr>
          <p:cNvPr id="18" name="Rectangle 17"/>
          <p:cNvSpPr/>
          <p:nvPr/>
        </p:nvSpPr>
        <p:spPr>
          <a:xfrm>
            <a:off x="3048000" y="914400"/>
            <a:ext cx="6096000" cy="2769989"/>
          </a:xfrm>
          <a:prstGeom prst="rect">
            <a:avLst/>
          </a:prstGeom>
        </p:spPr>
        <p:txBody>
          <a:bodyPr wrap="square">
            <a:spAutoFit/>
          </a:bodyPr>
          <a:lstStyle/>
          <a:p>
            <a:pPr>
              <a:buFont typeface="Arial" pitchFamily="34" charset="0"/>
              <a:buChar char="•"/>
            </a:pPr>
            <a:r>
              <a:rPr lang="en-GB" sz="1600" dirty="0" smtClean="0"/>
              <a:t>Inclusion of Protection Mainstreaming aspects in the AAP PSEA  training in Eastern DRC</a:t>
            </a:r>
          </a:p>
          <a:p>
            <a:pPr>
              <a:buFont typeface="Arial" pitchFamily="34" charset="0"/>
              <a:buChar char="•"/>
            </a:pPr>
            <a:r>
              <a:rPr lang="en-GB" sz="1600" dirty="0" smtClean="0"/>
              <a:t>Development of briefing note on recommendations from the Whole of System report on Protection, focussing specifically on AAP PSEA</a:t>
            </a:r>
          </a:p>
          <a:p>
            <a:pPr>
              <a:buFont typeface="Arial" pitchFamily="34" charset="0"/>
              <a:buChar char="•"/>
            </a:pPr>
            <a:r>
              <a:rPr lang="en-US" sz="1600" dirty="0" smtClean="0"/>
              <a:t>Co develop a facilitation guide and participated to a 1 day meeting with Global Cluster Coordinators on Accountability and Protection Mainstreaming</a:t>
            </a:r>
          </a:p>
          <a:p>
            <a:pPr>
              <a:buFont typeface="Arial" pitchFamily="34" charset="0"/>
              <a:buChar char="•"/>
            </a:pPr>
            <a:r>
              <a:rPr lang="en-US" sz="1600" dirty="0" smtClean="0"/>
              <a:t>Provision of training material on PSEA for the GPC Task Team on Learning (TTL) TOT on Protection in Practice</a:t>
            </a:r>
          </a:p>
          <a:p>
            <a:pPr>
              <a:buFont typeface="Arial" pitchFamily="34" charset="0"/>
              <a:buChar char="•"/>
            </a:pPr>
            <a:endParaRPr lang="en-US" sz="1600" dirty="0" smtClean="0"/>
          </a:p>
          <a:p>
            <a:pPr>
              <a:buFont typeface="Arial" pitchFamily="34" charset="0"/>
              <a:buChar char="•"/>
            </a:pPr>
            <a:endParaRPr lang="en-AU" sz="1400" dirty="0"/>
          </a:p>
        </p:txBody>
      </p:sp>
      <p:sp>
        <p:nvSpPr>
          <p:cNvPr id="19" name="Rectangle 18"/>
          <p:cNvSpPr/>
          <p:nvPr/>
        </p:nvSpPr>
        <p:spPr>
          <a:xfrm>
            <a:off x="2029691" y="37338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Still to be done? </a:t>
            </a:r>
            <a:endParaRPr lang="en-AU" sz="1400" dirty="0"/>
          </a:p>
        </p:txBody>
      </p:sp>
      <p:sp>
        <p:nvSpPr>
          <p:cNvPr id="20" name="Rounded Rectangle 19"/>
          <p:cNvSpPr/>
          <p:nvPr/>
        </p:nvSpPr>
        <p:spPr>
          <a:xfrm>
            <a:off x="0" y="1905000"/>
            <a:ext cx="1905000" cy="2362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267200"/>
            <a:ext cx="1447800" cy="381000"/>
          </a:xfrm>
          <a:prstGeom prst="rect">
            <a:avLst/>
          </a:prstGeom>
          <a:noFill/>
        </p:spPr>
        <p:txBody>
          <a:bodyPr wrap="square" rtlCol="0">
            <a:spAutoFit/>
          </a:bodyPr>
          <a:lstStyle/>
          <a:p>
            <a:r>
              <a:rPr lang="en-AU" dirty="0" smtClean="0">
                <a:solidFill>
                  <a:schemeClr val="bg1"/>
                </a:solidFill>
              </a:rPr>
              <a:t>Leads</a:t>
            </a:r>
            <a:endParaRPr lang="en-AU" dirty="0">
              <a:solidFill>
                <a:schemeClr val="bg1"/>
              </a:solidFill>
            </a:endParaRPr>
          </a:p>
        </p:txBody>
      </p:sp>
      <p:sp>
        <p:nvSpPr>
          <p:cNvPr id="22" name="TextBox 21"/>
          <p:cNvSpPr txBox="1"/>
          <p:nvPr/>
        </p:nvSpPr>
        <p:spPr>
          <a:xfrm>
            <a:off x="0" y="5334000"/>
            <a:ext cx="1828800" cy="1600438"/>
          </a:xfrm>
          <a:prstGeom prst="rect">
            <a:avLst/>
          </a:prstGeom>
          <a:noFill/>
        </p:spPr>
        <p:txBody>
          <a:bodyPr wrap="square" rtlCol="0">
            <a:spAutoFit/>
          </a:bodyPr>
          <a:lstStyle/>
          <a:p>
            <a:r>
              <a:rPr lang="en-AU" sz="1400" dirty="0" smtClean="0">
                <a:solidFill>
                  <a:schemeClr val="bg1"/>
                </a:solidFill>
              </a:rPr>
              <a:t>Contact: Global Protection Cluster / TT on Protection Mainstreaming, focal point for AAP Adrien Muratet, Julien Marneffe, Cat </a:t>
            </a:r>
            <a:r>
              <a:rPr lang="en-AU" sz="1400" dirty="0" err="1" smtClean="0">
                <a:solidFill>
                  <a:schemeClr val="bg1"/>
                </a:solidFill>
              </a:rPr>
              <a:t>Collen</a:t>
            </a:r>
            <a:endParaRPr lang="en-AU" sz="1400" dirty="0">
              <a:solidFill>
                <a:schemeClr val="bg1"/>
              </a:solidFill>
            </a:endParaRPr>
          </a:p>
        </p:txBody>
      </p:sp>
      <p:pic>
        <p:nvPicPr>
          <p:cNvPr id="17410" name="Picture 2" descr="Unhcr_logo"/>
          <p:cNvPicPr>
            <a:picLocks noChangeAspect="1" noChangeArrowheads="1"/>
          </p:cNvPicPr>
          <p:nvPr/>
        </p:nvPicPr>
        <p:blipFill>
          <a:blip r:embed="rId3" cstate="print"/>
          <a:srcRect/>
          <a:stretch>
            <a:fillRect/>
          </a:stretch>
        </p:blipFill>
        <p:spPr bwMode="auto">
          <a:xfrm>
            <a:off x="0" y="4572000"/>
            <a:ext cx="696912" cy="703263"/>
          </a:xfrm>
          <a:prstGeom prst="rect">
            <a:avLst/>
          </a:prstGeom>
          <a:noFill/>
          <a:ln w="9525" algn="in">
            <a:noFill/>
            <a:miter lim="800000"/>
            <a:headEnd/>
            <a:tailEnd/>
          </a:ln>
        </p:spPr>
      </p:pic>
      <p:pic>
        <p:nvPicPr>
          <p:cNvPr id="17411" name="Picture 3"/>
          <p:cNvPicPr>
            <a:picLocks noChangeAspect="1" noChangeArrowheads="1"/>
          </p:cNvPicPr>
          <p:nvPr/>
        </p:nvPicPr>
        <p:blipFill>
          <a:blip r:embed="rId4" cstate="print"/>
          <a:srcRect/>
          <a:stretch>
            <a:fillRect/>
          </a:stretch>
        </p:blipFill>
        <p:spPr bwMode="auto">
          <a:xfrm>
            <a:off x="770466" y="4572000"/>
            <a:ext cx="1286934" cy="762000"/>
          </a:xfrm>
          <a:prstGeom prst="rect">
            <a:avLst/>
          </a:prstGeom>
          <a:noFill/>
          <a:ln w="9525">
            <a:noFill/>
            <a:miter lim="800000"/>
            <a:headEnd/>
            <a:tailEnd/>
          </a:ln>
        </p:spPr>
      </p:pic>
      <p:sp>
        <p:nvSpPr>
          <p:cNvPr id="23" name="Rectangle 22"/>
          <p:cNvSpPr/>
          <p:nvPr/>
        </p:nvSpPr>
        <p:spPr>
          <a:xfrm>
            <a:off x="3048000" y="3336191"/>
            <a:ext cx="6096000" cy="2800767"/>
          </a:xfrm>
          <a:prstGeom prst="rect">
            <a:avLst/>
          </a:prstGeom>
        </p:spPr>
        <p:txBody>
          <a:bodyPr wrap="square">
            <a:spAutoFit/>
          </a:bodyPr>
          <a:lstStyle/>
          <a:p>
            <a:pPr>
              <a:buFont typeface="Arial" pitchFamily="34" charset="0"/>
              <a:buChar char="•"/>
            </a:pPr>
            <a:r>
              <a:rPr lang="en-GB" sz="1600" dirty="0" smtClean="0"/>
              <a:t>Ensure AAP/ PSEA is included into  HC/ cluster/ Inter cluster training material and into HCT country level protection strategies. </a:t>
            </a:r>
          </a:p>
          <a:p>
            <a:pPr>
              <a:buFont typeface="Arial" pitchFamily="34" charset="0"/>
              <a:buChar char="•"/>
            </a:pPr>
            <a:r>
              <a:rPr lang="en-GB" sz="1600" dirty="0" smtClean="0"/>
              <a:t>Add best practice and operational tools to illustrate the AAP part of the protection mainstreaming pack.</a:t>
            </a:r>
          </a:p>
          <a:p>
            <a:pPr>
              <a:buFont typeface="Arial" pitchFamily="34" charset="0"/>
              <a:buChar char="•"/>
            </a:pPr>
            <a:r>
              <a:rPr lang="en-GB" sz="1600" dirty="0" smtClean="0"/>
              <a:t>Add protection mainstreaming aspects to the existing  AAP PSEA two-pager </a:t>
            </a:r>
          </a:p>
          <a:p>
            <a:pPr>
              <a:buFont typeface="Arial" pitchFamily="34" charset="0"/>
              <a:buChar char="•"/>
            </a:pPr>
            <a:r>
              <a:rPr lang="en-US" sz="1600" dirty="0" smtClean="0"/>
              <a:t>Review the GCC </a:t>
            </a:r>
            <a:r>
              <a:rPr lang="en-US" sz="1600" dirty="0" err="1" smtClean="0"/>
              <a:t>workplan</a:t>
            </a:r>
            <a:r>
              <a:rPr lang="en-US" sz="1600" dirty="0" smtClean="0"/>
              <a:t> to ensure that recommendations from the WOSR on protection mainstreaming and AAP are included when appropriate, and that lead agencies have the funding to move recommendations forwards.</a:t>
            </a:r>
          </a:p>
          <a:p>
            <a:endParaRPr lang="en-GB" sz="1600" dirty="0" smtClean="0"/>
          </a:p>
        </p:txBody>
      </p:sp>
      <p:cxnSp>
        <p:nvCxnSpPr>
          <p:cNvPr id="27" name="Straight Connector 26"/>
          <p:cNvCxnSpPr/>
          <p:nvPr/>
        </p:nvCxnSpPr>
        <p:spPr>
          <a:xfrm>
            <a:off x="3020291" y="3200400"/>
            <a:ext cx="6096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0287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spcAft>
                <a:spcPts val="1400"/>
              </a:spcAft>
            </a:pPr>
            <a:r>
              <a:rPr lang="en-GB" b="1" dirty="0" smtClean="0"/>
              <a:t>Objective 2.3 </a:t>
            </a:r>
          </a:p>
          <a:p>
            <a:pPr lvl="0" fontAlgn="base">
              <a:spcBef>
                <a:spcPct val="0"/>
              </a:spcBef>
              <a:spcAft>
                <a:spcPts val="1400"/>
              </a:spcAft>
            </a:pPr>
            <a:r>
              <a:rPr lang="en-GB" b="1" dirty="0" smtClean="0"/>
              <a:t>Help desk</a:t>
            </a:r>
            <a:endParaRPr lang="en-US" b="1" dirty="0" smtClean="0"/>
          </a:p>
        </p:txBody>
      </p:sp>
      <p:cxnSp>
        <p:nvCxnSpPr>
          <p:cNvPr id="11" name="Straight Connector 10"/>
          <p:cNvCxnSpPr/>
          <p:nvPr/>
        </p:nvCxnSpPr>
        <p:spPr>
          <a:xfrm>
            <a:off x="2057400" y="9144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954107"/>
          </a:xfrm>
          <a:prstGeom prst="rect">
            <a:avLst/>
          </a:prstGeom>
        </p:spPr>
        <p:txBody>
          <a:bodyPr wrap="square">
            <a:spAutoFit/>
          </a:bodyPr>
          <a:lstStyle/>
          <a:p>
            <a:r>
              <a:rPr lang="en-US" sz="2800" b="1" dirty="0" smtClean="0"/>
              <a:t>Technical support/ helpdesk function on AAP/ PSEA : </a:t>
            </a:r>
            <a:r>
              <a:rPr lang="en-US" sz="2800" b="1" dirty="0" smtClean="0">
                <a:hlinkClick r:id="rId2"/>
              </a:rPr>
              <a:t>helpdesk-aap-psea@unhcr.org</a:t>
            </a:r>
            <a:r>
              <a:rPr lang="en-US" sz="2800" b="1" dirty="0" smtClean="0"/>
              <a:t> </a:t>
            </a:r>
            <a:endParaRPr lang="en-AU" sz="2800" dirty="0"/>
          </a:p>
        </p:txBody>
      </p:sp>
      <p:sp>
        <p:nvSpPr>
          <p:cNvPr id="16" name="Rectangle 15"/>
          <p:cNvSpPr/>
          <p:nvPr/>
        </p:nvSpPr>
        <p:spPr>
          <a:xfrm>
            <a:off x="3200400" y="3657600"/>
            <a:ext cx="5943600" cy="2031325"/>
          </a:xfrm>
          <a:prstGeom prst="rect">
            <a:avLst/>
          </a:prstGeom>
        </p:spPr>
        <p:txBody>
          <a:bodyPr wrap="square">
            <a:spAutoFit/>
          </a:bodyPr>
          <a:lstStyle/>
          <a:p>
            <a:pPr lvl="0"/>
            <a:r>
              <a:rPr lang="en-US" dirty="0" smtClean="0"/>
              <a:t>Need to promote the use of the helpdesk by illustrating concrete examples of use of the helpdesk and what type of change it can bring to a program, an </a:t>
            </a:r>
            <a:r>
              <a:rPr lang="en-US" dirty="0" err="1" smtClean="0"/>
              <a:t>organisation</a:t>
            </a:r>
            <a:r>
              <a:rPr lang="en-US" dirty="0" smtClean="0"/>
              <a:t>, an individual and indirectly the affected population</a:t>
            </a:r>
          </a:p>
          <a:p>
            <a:pPr>
              <a:buFont typeface="Arial" pitchFamily="34" charset="0"/>
              <a:buChar char="•"/>
            </a:pPr>
            <a:r>
              <a:rPr lang="en-AU" dirty="0" smtClean="0"/>
              <a:t>Help desk button to appear on the new IASC webpage</a:t>
            </a:r>
          </a:p>
          <a:p>
            <a:pPr>
              <a:buFont typeface="Arial" pitchFamily="34" charset="0"/>
              <a:buChar char="•"/>
            </a:pPr>
            <a:r>
              <a:rPr lang="en-AU" dirty="0" smtClean="0"/>
              <a:t>Brainstorming to understand how to adapt to offer to suit the needs of end users. </a:t>
            </a:r>
            <a:endParaRPr lang="en-GB" dirty="0" smtClean="0"/>
          </a:p>
        </p:txBody>
      </p:sp>
      <p:sp>
        <p:nvSpPr>
          <p:cNvPr id="17" name="Rectangle 16"/>
          <p:cNvSpPr/>
          <p:nvPr/>
        </p:nvSpPr>
        <p:spPr>
          <a:xfrm>
            <a:off x="2133600" y="1066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8" name="Rectangle 17"/>
          <p:cNvSpPr/>
          <p:nvPr/>
        </p:nvSpPr>
        <p:spPr>
          <a:xfrm>
            <a:off x="3276600" y="961072"/>
            <a:ext cx="5867400" cy="3139321"/>
          </a:xfrm>
          <a:prstGeom prst="rect">
            <a:avLst/>
          </a:prstGeom>
        </p:spPr>
        <p:txBody>
          <a:bodyPr wrap="square">
            <a:spAutoFit/>
          </a:bodyPr>
          <a:lstStyle/>
          <a:p>
            <a:pPr>
              <a:buFont typeface="Arial" pitchFamily="34" charset="0"/>
              <a:buChar char="•"/>
            </a:pPr>
            <a:r>
              <a:rPr lang="en-US" dirty="0" smtClean="0"/>
              <a:t>UNHCR field based staff requested information on examples of collective complaints mechanism : linked with Transparency International</a:t>
            </a:r>
          </a:p>
          <a:p>
            <a:pPr>
              <a:buFont typeface="Arial" pitchFamily="34" charset="0"/>
              <a:buChar char="•"/>
            </a:pPr>
            <a:r>
              <a:rPr lang="en-US" dirty="0" smtClean="0"/>
              <a:t>ACTED : requested support to </a:t>
            </a:r>
            <a:r>
              <a:rPr lang="en-US" dirty="0" err="1" smtClean="0"/>
              <a:t>operationalise</a:t>
            </a:r>
            <a:r>
              <a:rPr lang="en-US" dirty="0" smtClean="0"/>
              <a:t> accountability in their operation in Syria : documents provided</a:t>
            </a:r>
          </a:p>
          <a:p>
            <a:pPr>
              <a:buFont typeface="Arial" pitchFamily="34" charset="0"/>
              <a:buChar char="•"/>
            </a:pPr>
            <a:r>
              <a:rPr lang="en-US" dirty="0" smtClean="0"/>
              <a:t>Action Against Hunger requesting information on complaints </a:t>
            </a:r>
            <a:r>
              <a:rPr lang="en-US" dirty="0" err="1" smtClean="0"/>
              <a:t>mecanism</a:t>
            </a:r>
            <a:r>
              <a:rPr lang="en-US" dirty="0" smtClean="0"/>
              <a:t> in conflict settings</a:t>
            </a:r>
          </a:p>
          <a:p>
            <a:pPr>
              <a:buFont typeface="Arial" pitchFamily="34" charset="0"/>
              <a:buChar char="•"/>
            </a:pPr>
            <a:r>
              <a:rPr lang="en-US" dirty="0" smtClean="0"/>
              <a:t>Informal links with interaction helpdesk</a:t>
            </a:r>
          </a:p>
          <a:p>
            <a:pPr>
              <a:buFont typeface="Arial" pitchFamily="34" charset="0"/>
              <a:buChar char="•"/>
            </a:pPr>
            <a:endParaRPr lang="en-US" dirty="0" smtClean="0"/>
          </a:p>
          <a:p>
            <a:pPr>
              <a:buFont typeface="Arial" pitchFamily="34" charset="0"/>
              <a:buChar char="•"/>
            </a:pPr>
            <a:endParaRPr lang="en-GB" dirty="0" smtClean="0"/>
          </a:p>
          <a:p>
            <a:pPr>
              <a:buFont typeface="Arial" pitchFamily="34" charset="0"/>
              <a:buChar char="•"/>
            </a:pPr>
            <a:endParaRPr lang="en-AU" dirty="0"/>
          </a:p>
        </p:txBody>
      </p:sp>
      <p:sp>
        <p:nvSpPr>
          <p:cNvPr id="19" name="Rectangle 18"/>
          <p:cNvSpPr/>
          <p:nvPr/>
        </p:nvSpPr>
        <p:spPr>
          <a:xfrm>
            <a:off x="2133600" y="38100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828800" cy="584775"/>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David Loquercio</a:t>
            </a:r>
            <a:endParaRPr lang="en-AU" sz="1400" dirty="0">
              <a:solidFill>
                <a:schemeClr val="bg1"/>
              </a:solidFill>
            </a:endParaRPr>
          </a:p>
        </p:txBody>
      </p:sp>
      <p:pic>
        <p:nvPicPr>
          <p:cNvPr id="15" name="Picture 2" descr="HAP logo_0"/>
          <p:cNvPicPr>
            <a:picLocks noChangeAspect="1" noChangeArrowheads="1"/>
          </p:cNvPicPr>
          <p:nvPr/>
        </p:nvPicPr>
        <p:blipFill>
          <a:blip r:embed="rId3" cstate="print"/>
          <a:srcRect/>
          <a:stretch>
            <a:fillRect/>
          </a:stretch>
        </p:blipFill>
        <p:spPr bwMode="auto">
          <a:xfrm>
            <a:off x="67340" y="5334001"/>
            <a:ext cx="1913860" cy="381000"/>
          </a:xfrm>
          <a:prstGeom prst="rect">
            <a:avLst/>
          </a:prstGeom>
          <a:noFill/>
          <a:ln w="9525" algn="in">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05000" cy="15621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2.4 </a:t>
            </a:r>
          </a:p>
          <a:p>
            <a:pPr lvl="0" fontAlgn="base">
              <a:spcBef>
                <a:spcPct val="0"/>
              </a:spcBef>
            </a:pPr>
            <a:r>
              <a:rPr lang="en-GB" b="1" dirty="0" smtClean="0"/>
              <a:t>Joint Preparedness</a:t>
            </a:r>
          </a:p>
          <a:p>
            <a:pPr lvl="0" fontAlgn="base">
              <a:spcBef>
                <a:spcPct val="0"/>
              </a:spcBef>
            </a:pPr>
            <a:r>
              <a:rPr lang="en-GB" b="1" dirty="0" smtClean="0"/>
              <a:t>Community awareness of AAP/ PSEA</a:t>
            </a:r>
            <a:endParaRPr lang="en-US" b="1" dirty="0" smtClean="0"/>
          </a:p>
        </p:txBody>
      </p:sp>
      <p:cxnSp>
        <p:nvCxnSpPr>
          <p:cNvPr id="11" name="Straight Connector 10"/>
          <p:cNvCxnSpPr/>
          <p:nvPr/>
        </p:nvCxnSpPr>
        <p:spPr>
          <a:xfrm>
            <a:off x="2057400" y="6858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707886"/>
          </a:xfrm>
          <a:prstGeom prst="rect">
            <a:avLst/>
          </a:prstGeom>
        </p:spPr>
        <p:txBody>
          <a:bodyPr wrap="square">
            <a:spAutoFit/>
          </a:bodyPr>
          <a:lstStyle/>
          <a:p>
            <a:r>
              <a:rPr lang="en-US" sz="2000" b="1" dirty="0" smtClean="0"/>
              <a:t>Include AAP in Disaster Risk Reduction planning , joint preparedness and awareness raising of rights with communities</a:t>
            </a:r>
            <a:endParaRPr lang="en-AU" sz="2000" dirty="0"/>
          </a:p>
        </p:txBody>
      </p:sp>
      <p:sp>
        <p:nvSpPr>
          <p:cNvPr id="17" name="Rectangle 16"/>
          <p:cNvSpPr/>
          <p:nvPr/>
        </p:nvSpPr>
        <p:spPr>
          <a:xfrm>
            <a:off x="2057400" y="685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t>Done to date?</a:t>
            </a:r>
            <a:endParaRPr lang="en-AU" sz="1600" dirty="0"/>
          </a:p>
        </p:txBody>
      </p:sp>
      <p:sp>
        <p:nvSpPr>
          <p:cNvPr id="18" name="Rectangle 17"/>
          <p:cNvSpPr/>
          <p:nvPr/>
        </p:nvSpPr>
        <p:spPr>
          <a:xfrm>
            <a:off x="2971800" y="685800"/>
            <a:ext cx="6096000" cy="5509200"/>
          </a:xfrm>
          <a:prstGeom prst="rect">
            <a:avLst/>
          </a:prstGeom>
        </p:spPr>
        <p:txBody>
          <a:bodyPr wrap="square">
            <a:spAutoFit/>
          </a:bodyPr>
          <a:lstStyle/>
          <a:p>
            <a:pPr>
              <a:buFont typeface="Arial" pitchFamily="34" charset="0"/>
              <a:buChar char="•"/>
            </a:pPr>
            <a:r>
              <a:rPr lang="en-AU" sz="1600" b="1" dirty="0" smtClean="0">
                <a:solidFill>
                  <a:schemeClr val="accent1">
                    <a:lumMod val="75000"/>
                  </a:schemeClr>
                </a:solidFill>
              </a:rPr>
              <a:t>Philippines: </a:t>
            </a:r>
            <a:r>
              <a:rPr lang="en-AU" sz="1600" dirty="0" smtClean="0">
                <a:solidFill>
                  <a:schemeClr val="accent1">
                    <a:lumMod val="75000"/>
                  </a:schemeClr>
                </a:solidFill>
              </a:rPr>
              <a:t>development of an AAP framework with Islamic Relief, World Vision, Christian Aid, UN agencies </a:t>
            </a:r>
            <a:r>
              <a:rPr lang="en-AU" sz="1600" dirty="0" err="1" smtClean="0">
                <a:solidFill>
                  <a:schemeClr val="accent1">
                    <a:lumMod val="75000"/>
                  </a:schemeClr>
                </a:solidFill>
              </a:rPr>
              <a:t>incl</a:t>
            </a:r>
            <a:r>
              <a:rPr lang="en-AU" sz="1600" dirty="0" smtClean="0">
                <a:solidFill>
                  <a:schemeClr val="accent1">
                    <a:lumMod val="75000"/>
                  </a:schemeClr>
                </a:solidFill>
              </a:rPr>
              <a:t> UNDP, Caritas, within the Provincial recovery and rehabilitation plan. </a:t>
            </a:r>
          </a:p>
          <a:p>
            <a:pPr>
              <a:buFont typeface="Arial" pitchFamily="34" charset="0"/>
              <a:buChar char="•"/>
            </a:pPr>
            <a:r>
              <a:rPr lang="en-AU" sz="1600" b="1" dirty="0" smtClean="0">
                <a:solidFill>
                  <a:schemeClr val="accent1">
                    <a:lumMod val="75000"/>
                  </a:schemeClr>
                </a:solidFill>
              </a:rPr>
              <a:t>Philippines </a:t>
            </a:r>
            <a:r>
              <a:rPr lang="en-AU" sz="1600" dirty="0" smtClean="0">
                <a:solidFill>
                  <a:schemeClr val="accent1">
                    <a:lumMod val="75000"/>
                  </a:schemeClr>
                </a:solidFill>
              </a:rPr>
              <a:t>: Insertion of AAP in the Disaster management manual and training for local government of the region 7, by Action Aid, and the Working Group on DRR region (Plan international, Oxfam, UNDP , Office of Civil </a:t>
            </a:r>
            <a:r>
              <a:rPr lang="en-AU" sz="1600" dirty="0" err="1" smtClean="0">
                <a:solidFill>
                  <a:schemeClr val="accent1">
                    <a:lumMod val="75000"/>
                  </a:schemeClr>
                </a:solidFill>
              </a:rPr>
              <a:t>Defense</a:t>
            </a:r>
            <a:r>
              <a:rPr lang="en-AU" sz="1600" dirty="0" smtClean="0">
                <a:solidFill>
                  <a:schemeClr val="accent1">
                    <a:lumMod val="75000"/>
                  </a:schemeClr>
                </a:solidFill>
              </a:rPr>
              <a:t> and National Economic Development Authority, manual for training on local government </a:t>
            </a:r>
          </a:p>
          <a:p>
            <a:pPr>
              <a:buFont typeface="Arial" pitchFamily="34" charset="0"/>
              <a:buChar char="•"/>
            </a:pPr>
            <a:r>
              <a:rPr lang="en-AU" sz="1600" b="1" dirty="0" smtClean="0">
                <a:solidFill>
                  <a:schemeClr val="accent1">
                    <a:lumMod val="75000"/>
                  </a:schemeClr>
                </a:solidFill>
              </a:rPr>
              <a:t>Myanmar : </a:t>
            </a:r>
            <a:r>
              <a:rPr lang="en-AU" sz="1600" dirty="0" smtClean="0">
                <a:solidFill>
                  <a:schemeClr val="accent1">
                    <a:lumMod val="75000"/>
                  </a:schemeClr>
                </a:solidFill>
              </a:rPr>
              <a:t>Accountability framework developed within the  “Bringing resilience and adaptation to Climate extreme and Disaster” (DFID funded program with Action Aid, Plan International,  BBC Media,  World Vision and UN Habitat.) The project including awareness raising of rights with communities.  </a:t>
            </a:r>
          </a:p>
          <a:p>
            <a:pPr>
              <a:buFont typeface="Arial" pitchFamily="34" charset="0"/>
              <a:buChar char="•"/>
            </a:pPr>
            <a:r>
              <a:rPr lang="en-AU" sz="1600" b="1" dirty="0" smtClean="0">
                <a:solidFill>
                  <a:schemeClr val="accent1">
                    <a:lumMod val="75000"/>
                  </a:schemeClr>
                </a:solidFill>
              </a:rPr>
              <a:t>Pakistan </a:t>
            </a:r>
            <a:r>
              <a:rPr lang="en-AU" sz="1600" dirty="0" smtClean="0">
                <a:solidFill>
                  <a:schemeClr val="accent1">
                    <a:lumMod val="75000"/>
                  </a:schemeClr>
                </a:solidFill>
              </a:rPr>
              <a:t>: AAP integrated in the multi agency project “Transforming  people’s capacity  around resilience” with the START network : CAFOD, Christian Aid, Care, Concern, IMC, Islamic Relief, Muslim Aid, Plan, Save the Children and </a:t>
            </a:r>
            <a:r>
              <a:rPr lang="en-AU" sz="1600" dirty="0" err="1" smtClean="0">
                <a:solidFill>
                  <a:schemeClr val="accent1">
                    <a:lumMod val="75000"/>
                  </a:schemeClr>
                </a:solidFill>
              </a:rPr>
              <a:t>Tearfund</a:t>
            </a:r>
            <a:r>
              <a:rPr lang="en-AU" sz="1600" dirty="0" smtClean="0">
                <a:solidFill>
                  <a:schemeClr val="accent1">
                    <a:lumMod val="75000"/>
                  </a:schemeClr>
                </a:solidFill>
              </a:rPr>
              <a:t>. </a:t>
            </a:r>
          </a:p>
          <a:p>
            <a:pPr>
              <a:buFont typeface="Arial" pitchFamily="34" charset="0"/>
              <a:buChar char="•"/>
            </a:pPr>
            <a:r>
              <a:rPr lang="en-AU" sz="1600" b="1" dirty="0" smtClean="0">
                <a:solidFill>
                  <a:schemeClr val="accent1">
                    <a:lumMod val="75000"/>
                  </a:schemeClr>
                </a:solidFill>
              </a:rPr>
              <a:t>Nepal : </a:t>
            </a:r>
            <a:r>
              <a:rPr lang="en-AU" sz="1600" dirty="0" smtClean="0">
                <a:solidFill>
                  <a:schemeClr val="accent1">
                    <a:lumMod val="75000"/>
                  </a:schemeClr>
                </a:solidFill>
              </a:rPr>
              <a:t>Collaboration between Action Aid, UNHCR, HAP and Sphere to integrate AAP effectively in the recovery phase</a:t>
            </a:r>
          </a:p>
          <a:p>
            <a:pPr>
              <a:buFont typeface="Arial" pitchFamily="34" charset="0"/>
              <a:buChar char="•"/>
            </a:pPr>
            <a:r>
              <a:rPr lang="en-AU" sz="1600" b="1" dirty="0" smtClean="0">
                <a:solidFill>
                  <a:schemeClr val="accent1">
                    <a:lumMod val="75000"/>
                  </a:schemeClr>
                </a:solidFill>
              </a:rPr>
              <a:t>Kenya : Roll out of the “</a:t>
            </a:r>
            <a:r>
              <a:rPr lang="en-AU" sz="1600" dirty="0" smtClean="0">
                <a:solidFill>
                  <a:schemeClr val="accent1">
                    <a:lumMod val="75000"/>
                  </a:schemeClr>
                </a:solidFill>
              </a:rPr>
              <a:t>Shifting the Power” project with Action Aid,  </a:t>
            </a:r>
            <a:r>
              <a:rPr lang="en-AU" sz="1600" dirty="0" err="1" smtClean="0">
                <a:solidFill>
                  <a:schemeClr val="accent1">
                    <a:lumMod val="75000"/>
                  </a:schemeClr>
                </a:solidFill>
              </a:rPr>
              <a:t>Cafod</a:t>
            </a:r>
            <a:r>
              <a:rPr lang="en-AU" sz="1600" dirty="0" smtClean="0">
                <a:solidFill>
                  <a:schemeClr val="accent1">
                    <a:lumMod val="75000"/>
                  </a:schemeClr>
                </a:solidFill>
              </a:rPr>
              <a:t>,  Christian Aid,  Concern. Communities are getting involved in budget preparation and tracking with the local government</a:t>
            </a:r>
            <a:endParaRPr lang="en-AU" sz="1600" dirty="0">
              <a:solidFill>
                <a:schemeClr val="accent1">
                  <a:lumMod val="75000"/>
                </a:schemeClr>
              </a:solidFill>
            </a:endParaRPr>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sp>
        <p:nvSpPr>
          <p:cNvPr id="22" name="TextBox 21"/>
          <p:cNvSpPr txBox="1"/>
          <p:nvPr/>
        </p:nvSpPr>
        <p:spPr>
          <a:xfrm>
            <a:off x="0" y="6096000"/>
            <a:ext cx="1981200" cy="369332"/>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John </a:t>
            </a:r>
            <a:r>
              <a:rPr lang="en-AU" sz="1400" dirty="0" err="1" smtClean="0">
                <a:solidFill>
                  <a:schemeClr val="bg1"/>
                </a:solidFill>
              </a:rPr>
              <a:t>Abuya</a:t>
            </a:r>
            <a:endParaRPr lang="en-AU" sz="1400" dirty="0">
              <a:solidFill>
                <a:schemeClr val="bg1"/>
              </a:solidFill>
            </a:endParaRPr>
          </a:p>
        </p:txBody>
      </p:sp>
      <p:pic>
        <p:nvPicPr>
          <p:cNvPr id="21506" name="Picture 2" descr="http://www.worldcupsweepstake.org/images/ActionAid-Logo.jpg"/>
          <p:cNvPicPr>
            <a:picLocks noChangeAspect="1" noChangeArrowheads="1"/>
          </p:cNvPicPr>
          <p:nvPr/>
        </p:nvPicPr>
        <p:blipFill>
          <a:blip r:embed="rId3" cstate="print"/>
          <a:srcRect/>
          <a:stretch>
            <a:fillRect/>
          </a:stretch>
        </p:blipFill>
        <p:spPr bwMode="auto">
          <a:xfrm>
            <a:off x="152400" y="5410200"/>
            <a:ext cx="1819555" cy="381000"/>
          </a:xfrm>
          <a:prstGeom prst="rect">
            <a:avLst/>
          </a:prstGeom>
          <a:noFill/>
        </p:spPr>
      </p:pic>
      <p:sp>
        <p:nvSpPr>
          <p:cNvPr id="27" name="Rectangle 26"/>
          <p:cNvSpPr/>
          <p:nvPr/>
        </p:nvSpPr>
        <p:spPr>
          <a:xfrm>
            <a:off x="2057400" y="6477000"/>
            <a:ext cx="1066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Still to be done? </a:t>
            </a:r>
            <a:endParaRPr lang="en-AU" sz="1400" dirty="0"/>
          </a:p>
        </p:txBody>
      </p:sp>
      <p:sp>
        <p:nvSpPr>
          <p:cNvPr id="28" name="Rectangle 27"/>
          <p:cNvSpPr/>
          <p:nvPr/>
        </p:nvSpPr>
        <p:spPr>
          <a:xfrm>
            <a:off x="3124200" y="6477000"/>
            <a:ext cx="6019800" cy="338554"/>
          </a:xfrm>
          <a:prstGeom prst="rect">
            <a:avLst/>
          </a:prstGeom>
        </p:spPr>
        <p:txBody>
          <a:bodyPr wrap="square">
            <a:spAutoFit/>
          </a:bodyPr>
          <a:lstStyle/>
          <a:p>
            <a:pPr>
              <a:buFont typeface="Arial" pitchFamily="34" charset="0"/>
              <a:buChar char="•"/>
            </a:pPr>
            <a:r>
              <a:rPr lang="en-AU" sz="1600" dirty="0" smtClean="0">
                <a:solidFill>
                  <a:schemeClr val="accent1">
                    <a:lumMod val="75000"/>
                  </a:schemeClr>
                </a:solidFill>
              </a:rPr>
              <a:t>Recruitment of an AAP focal point to move the agenda further</a:t>
            </a:r>
          </a:p>
        </p:txBody>
      </p:sp>
      <p:sp>
        <p:nvSpPr>
          <p:cNvPr id="2" name="TextBox 1"/>
          <p:cNvSpPr txBox="1"/>
          <p:nvPr/>
        </p:nvSpPr>
        <p:spPr>
          <a:xfrm rot="18751382">
            <a:off x="2647810" y="2960789"/>
            <a:ext cx="5562600" cy="369332"/>
          </a:xfrm>
          <a:prstGeom prst="rect">
            <a:avLst/>
          </a:prstGeom>
          <a:solidFill>
            <a:srgbClr val="FFFF00"/>
          </a:solidFill>
        </p:spPr>
        <p:txBody>
          <a:bodyPr wrap="square" rtlCol="0">
            <a:spAutoFit/>
          </a:bodyPr>
          <a:lstStyle/>
          <a:p>
            <a:r>
              <a:rPr lang="en-US" dirty="0" smtClean="0">
                <a:solidFill>
                  <a:srgbClr val="FF0000"/>
                </a:solidFill>
              </a:rPr>
              <a:t>Still waiting for the AAP focal point to be on board</a:t>
            </a:r>
            <a:endParaRPr lang="en-GB" dirty="0">
              <a:solidFill>
                <a:srgbClr val="FF0000"/>
              </a:solidFill>
            </a:endParaRPr>
          </a:p>
        </p:txBody>
      </p:sp>
    </p:spTree>
    <p:extLst>
      <p:ext uri="{BB962C8B-B14F-4D97-AF65-F5344CB8AC3E}">
        <p14:creationId xmlns:p14="http://schemas.microsoft.com/office/powerpoint/2010/main" val="76806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057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27" name="Text Box 3"/>
          <p:cNvSpPr txBox="1">
            <a:spLocks noChangeArrowheads="1"/>
          </p:cNvSpPr>
          <p:nvPr/>
        </p:nvSpPr>
        <p:spPr bwMode="auto">
          <a:xfrm>
            <a:off x="76200" y="38100"/>
            <a:ext cx="1981200" cy="1943100"/>
          </a:xfrm>
          <a:prstGeom prst="rect">
            <a:avLst/>
          </a:prstGeom>
          <a:solidFill>
            <a:schemeClr val="accent4">
              <a:lumMod val="40000"/>
              <a:lumOff val="60000"/>
            </a:schemeClr>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lvl="0" fontAlgn="base">
              <a:spcBef>
                <a:spcPct val="0"/>
              </a:spcBef>
            </a:pPr>
            <a:r>
              <a:rPr lang="en-GB" b="1" dirty="0" smtClean="0"/>
              <a:t>Objective 2.5 </a:t>
            </a:r>
          </a:p>
          <a:p>
            <a:pPr lvl="0" fontAlgn="base">
              <a:spcBef>
                <a:spcPct val="0"/>
              </a:spcBef>
            </a:pPr>
            <a:r>
              <a:rPr lang="en-GB" b="1" dirty="0" smtClean="0"/>
              <a:t>Civil society, National NGOs and Implementing Partners’</a:t>
            </a:r>
          </a:p>
          <a:p>
            <a:pPr lvl="0" fontAlgn="base">
              <a:spcBef>
                <a:spcPct val="0"/>
              </a:spcBef>
            </a:pPr>
            <a:r>
              <a:rPr lang="en-GB" b="1" dirty="0" smtClean="0"/>
              <a:t>involvement in AAP/ PSEA</a:t>
            </a:r>
            <a:endParaRPr lang="en-US" b="1" dirty="0" smtClean="0"/>
          </a:p>
        </p:txBody>
      </p:sp>
      <p:cxnSp>
        <p:nvCxnSpPr>
          <p:cNvPr id="11" name="Straight Connector 10"/>
          <p:cNvCxnSpPr/>
          <p:nvPr/>
        </p:nvCxnSpPr>
        <p:spPr>
          <a:xfrm>
            <a:off x="2057400" y="68580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0" y="0"/>
            <a:ext cx="7086600" cy="707886"/>
          </a:xfrm>
          <a:prstGeom prst="rect">
            <a:avLst/>
          </a:prstGeom>
        </p:spPr>
        <p:txBody>
          <a:bodyPr wrap="square">
            <a:spAutoFit/>
          </a:bodyPr>
          <a:lstStyle/>
          <a:p>
            <a:r>
              <a:rPr lang="en-US" sz="2000" b="1" dirty="0" smtClean="0"/>
              <a:t>Raising awareness and Including civil society, National NGOs, Implementing partners in  the AAP/ PSEA discussion</a:t>
            </a:r>
            <a:endParaRPr lang="en-AU" sz="2000" dirty="0"/>
          </a:p>
        </p:txBody>
      </p:sp>
      <p:sp>
        <p:nvSpPr>
          <p:cNvPr id="16" name="Rectangle 15"/>
          <p:cNvSpPr/>
          <p:nvPr/>
        </p:nvSpPr>
        <p:spPr>
          <a:xfrm>
            <a:off x="3200400" y="3657600"/>
            <a:ext cx="5943600" cy="1200329"/>
          </a:xfrm>
          <a:prstGeom prst="rect">
            <a:avLst/>
          </a:prstGeom>
        </p:spPr>
        <p:txBody>
          <a:bodyPr wrap="square">
            <a:spAutoFit/>
          </a:bodyPr>
          <a:lstStyle/>
          <a:p>
            <a:pPr>
              <a:buFont typeface="Arial" pitchFamily="34" charset="0"/>
              <a:buChar char="•"/>
            </a:pPr>
            <a:r>
              <a:rPr lang="en-GB" dirty="0" smtClean="0"/>
              <a:t>Support to the WHS Community Engagement Strategy</a:t>
            </a:r>
          </a:p>
          <a:p>
            <a:pPr>
              <a:buFont typeface="Arial" pitchFamily="34" charset="0"/>
              <a:buChar char="•"/>
            </a:pPr>
            <a:r>
              <a:rPr lang="en-GB" dirty="0" smtClean="0"/>
              <a:t>Advocacy with national and regional coordination </a:t>
            </a:r>
            <a:r>
              <a:rPr lang="en-GB" dirty="0" err="1" smtClean="0"/>
              <a:t>plateforms</a:t>
            </a:r>
            <a:endParaRPr lang="en-GB" dirty="0" smtClean="0"/>
          </a:p>
          <a:p>
            <a:pPr>
              <a:buFont typeface="Arial" pitchFamily="34" charset="0"/>
              <a:buChar char="•"/>
            </a:pPr>
            <a:r>
              <a:rPr lang="en-US" dirty="0" smtClean="0"/>
              <a:t>Development of a Training on Accountability</a:t>
            </a:r>
            <a:endParaRPr lang="en-GB" dirty="0" smtClean="0"/>
          </a:p>
          <a:p>
            <a:endParaRPr lang="en-AU" dirty="0"/>
          </a:p>
        </p:txBody>
      </p:sp>
      <p:sp>
        <p:nvSpPr>
          <p:cNvPr id="17" name="Rectangle 16"/>
          <p:cNvSpPr/>
          <p:nvPr/>
        </p:nvSpPr>
        <p:spPr>
          <a:xfrm>
            <a:off x="2133600" y="8382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Done to date?</a:t>
            </a:r>
            <a:endParaRPr lang="en-AU" dirty="0"/>
          </a:p>
        </p:txBody>
      </p:sp>
      <p:sp>
        <p:nvSpPr>
          <p:cNvPr id="19" name="Rectangle 18"/>
          <p:cNvSpPr/>
          <p:nvPr/>
        </p:nvSpPr>
        <p:spPr>
          <a:xfrm>
            <a:off x="2133600" y="3302675"/>
            <a:ext cx="99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Still to be done? </a:t>
            </a:r>
            <a:endParaRPr lang="en-AU" dirty="0"/>
          </a:p>
        </p:txBody>
      </p:sp>
      <p:sp>
        <p:nvSpPr>
          <p:cNvPr id="20" name="Rounded Rectangle 19"/>
          <p:cNvSpPr/>
          <p:nvPr/>
        </p:nvSpPr>
        <p:spPr>
          <a:xfrm>
            <a:off x="76200" y="1981200"/>
            <a:ext cx="1905000" cy="28194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Work Stream 2 </a:t>
            </a:r>
          </a:p>
          <a:p>
            <a:pPr algn="ctr"/>
            <a:endParaRPr lang="en-GB" b="1" dirty="0" smtClean="0">
              <a:solidFill>
                <a:schemeClr val="tx1"/>
              </a:solidFill>
            </a:endParaRPr>
          </a:p>
          <a:p>
            <a:pPr algn="ctr"/>
            <a:r>
              <a:rPr lang="en-GB" sz="1600" b="1" dirty="0" err="1" smtClean="0">
                <a:solidFill>
                  <a:schemeClr val="tx1"/>
                </a:solidFill>
              </a:rPr>
              <a:t>Operationalizing</a:t>
            </a:r>
            <a:r>
              <a:rPr lang="en-GB" sz="1600" b="1" dirty="0" smtClean="0">
                <a:solidFill>
                  <a:schemeClr val="tx1"/>
                </a:solidFill>
              </a:rPr>
              <a:t> AAP/PSEA in country-level activities and provision of  technical support </a:t>
            </a:r>
            <a:endParaRPr lang="en-AU" sz="1600" dirty="0">
              <a:solidFill>
                <a:schemeClr val="tx1"/>
              </a:solidFill>
            </a:endParaRPr>
          </a:p>
        </p:txBody>
      </p:sp>
      <p:sp>
        <p:nvSpPr>
          <p:cNvPr id="21" name="TextBox 20"/>
          <p:cNvSpPr txBox="1"/>
          <p:nvPr/>
        </p:nvSpPr>
        <p:spPr>
          <a:xfrm>
            <a:off x="0" y="4800600"/>
            <a:ext cx="1447800" cy="381000"/>
          </a:xfrm>
          <a:prstGeom prst="rect">
            <a:avLst/>
          </a:prstGeom>
          <a:noFill/>
        </p:spPr>
        <p:txBody>
          <a:bodyPr wrap="square" rtlCol="0">
            <a:spAutoFit/>
          </a:bodyPr>
          <a:lstStyle/>
          <a:p>
            <a:r>
              <a:rPr lang="en-AU" dirty="0" smtClean="0">
                <a:solidFill>
                  <a:schemeClr val="bg1"/>
                </a:solidFill>
              </a:rPr>
              <a:t>Lead</a:t>
            </a:r>
            <a:endParaRPr lang="en-AU" dirty="0">
              <a:solidFill>
                <a:schemeClr val="bg1"/>
              </a:solidFill>
            </a:endParaRPr>
          </a:p>
        </p:txBody>
      </p:sp>
      <p:pic>
        <p:nvPicPr>
          <p:cNvPr id="21506" name="Picture 2" descr="http://www.worldcupsweepstake.org/images/ActionAid-Logo.jpg"/>
          <p:cNvPicPr>
            <a:picLocks noChangeAspect="1" noChangeArrowheads="1"/>
          </p:cNvPicPr>
          <p:nvPr/>
        </p:nvPicPr>
        <p:blipFill>
          <a:blip r:embed="rId3" cstate="print"/>
          <a:srcRect/>
          <a:stretch>
            <a:fillRect/>
          </a:stretch>
        </p:blipFill>
        <p:spPr bwMode="auto">
          <a:xfrm>
            <a:off x="152400" y="5410200"/>
            <a:ext cx="1819555" cy="381000"/>
          </a:xfrm>
          <a:prstGeom prst="rect">
            <a:avLst/>
          </a:prstGeom>
          <a:noFill/>
        </p:spPr>
      </p:pic>
      <p:sp>
        <p:nvSpPr>
          <p:cNvPr id="26" name="TextBox 25"/>
          <p:cNvSpPr txBox="1"/>
          <p:nvPr/>
        </p:nvSpPr>
        <p:spPr>
          <a:xfrm>
            <a:off x="0" y="6096000"/>
            <a:ext cx="1981200" cy="369332"/>
          </a:xfrm>
          <a:prstGeom prst="rect">
            <a:avLst/>
          </a:prstGeom>
          <a:noFill/>
        </p:spPr>
        <p:txBody>
          <a:bodyPr wrap="square" rtlCol="0">
            <a:spAutoFit/>
          </a:bodyPr>
          <a:lstStyle/>
          <a:p>
            <a:r>
              <a:rPr lang="en-AU" dirty="0" smtClean="0">
                <a:solidFill>
                  <a:schemeClr val="bg1"/>
                </a:solidFill>
              </a:rPr>
              <a:t>Contact: </a:t>
            </a:r>
            <a:r>
              <a:rPr lang="en-AU" sz="1400" dirty="0" smtClean="0">
                <a:solidFill>
                  <a:schemeClr val="bg1"/>
                </a:solidFill>
              </a:rPr>
              <a:t>John </a:t>
            </a:r>
            <a:r>
              <a:rPr lang="en-AU" sz="1400" dirty="0" err="1" smtClean="0">
                <a:solidFill>
                  <a:schemeClr val="bg1"/>
                </a:solidFill>
              </a:rPr>
              <a:t>Abuya</a:t>
            </a:r>
            <a:endParaRPr lang="en-AU" sz="1400" dirty="0">
              <a:solidFill>
                <a:schemeClr val="bg1"/>
              </a:solidFill>
            </a:endParaRPr>
          </a:p>
        </p:txBody>
      </p:sp>
      <p:sp>
        <p:nvSpPr>
          <p:cNvPr id="18" name="TextBox 17"/>
          <p:cNvSpPr txBox="1"/>
          <p:nvPr/>
        </p:nvSpPr>
        <p:spPr>
          <a:xfrm rot="18751382">
            <a:off x="2819400" y="3118009"/>
            <a:ext cx="5562600" cy="369332"/>
          </a:xfrm>
          <a:prstGeom prst="rect">
            <a:avLst/>
          </a:prstGeom>
          <a:solidFill>
            <a:srgbClr val="FFFF00"/>
          </a:solidFill>
        </p:spPr>
        <p:txBody>
          <a:bodyPr wrap="square" rtlCol="0">
            <a:spAutoFit/>
          </a:bodyPr>
          <a:lstStyle/>
          <a:p>
            <a:r>
              <a:rPr lang="en-US" dirty="0" smtClean="0">
                <a:solidFill>
                  <a:srgbClr val="FF0000"/>
                </a:solidFill>
              </a:rPr>
              <a:t>Still waiting for the AAP focal point to be on board</a:t>
            </a:r>
            <a:endParaRPr lang="en-GB" dirty="0">
              <a:solidFill>
                <a:srgbClr val="FF0000"/>
              </a:solidFill>
            </a:endParaRPr>
          </a:p>
        </p:txBody>
      </p:sp>
    </p:spTree>
    <p:extLst>
      <p:ext uri="{BB962C8B-B14F-4D97-AF65-F5344CB8AC3E}">
        <p14:creationId xmlns:p14="http://schemas.microsoft.com/office/powerpoint/2010/main" val="47824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5286</TotalTime>
  <Words>2779</Words>
  <Application>Microsoft Office PowerPoint</Application>
  <PresentationFormat>On-screen Show (4:3)</PresentationFormat>
  <Paragraphs>248</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Astrid de Valon</dc:creator>
  <cp:lastModifiedBy>Astrid De Valon</cp:lastModifiedBy>
  <cp:revision>283</cp:revision>
  <cp:lastPrinted>2015-10-19T10:58:53Z</cp:lastPrinted>
  <dcterms:created xsi:type="dcterms:W3CDTF">2015-04-08T04:13:31Z</dcterms:created>
  <dcterms:modified xsi:type="dcterms:W3CDTF">2015-10-20T13:15:48Z</dcterms:modified>
</cp:coreProperties>
</file>