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72" r:id="rId8"/>
    <p:sldId id="273" r:id="rId9"/>
    <p:sldId id="274" r:id="rId10"/>
    <p:sldId id="275" r:id="rId11"/>
    <p:sldId id="269" r:id="rId12"/>
    <p:sldId id="271"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380" autoAdjust="0"/>
  </p:normalViewPr>
  <p:slideViewPr>
    <p:cSldViewPr>
      <p:cViewPr varScale="1">
        <p:scale>
          <a:sx n="59" d="100"/>
          <a:sy n="59" d="100"/>
        </p:scale>
        <p:origin x="-13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39958-E114-4282-BAF7-DEAFD8E2AC71}" type="datetimeFigureOut">
              <a:rPr lang="en-AU" smtClean="0"/>
              <a:pPr/>
              <a:t>23/06/2015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6BCD2-3E28-458E-AE91-28C64FE0B648}"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IASC Task team on AAP and PSEA just finalized a three days workshop in </a:t>
            </a:r>
            <a:r>
              <a:rPr lang="en-US" sz="1200" kern="1200" dirty="0" err="1" smtClean="0">
                <a:solidFill>
                  <a:schemeClr val="tx1"/>
                </a:solidFill>
                <a:latin typeface="+mn-lt"/>
                <a:ea typeface="+mn-ea"/>
                <a:cs typeface="+mn-cs"/>
              </a:rPr>
              <a:t>Goma</a:t>
            </a:r>
            <a:r>
              <a:rPr lang="en-US" sz="1200" kern="1200" dirty="0" smtClean="0">
                <a:solidFill>
                  <a:schemeClr val="tx1"/>
                </a:solidFill>
                <a:latin typeface="+mn-lt"/>
                <a:ea typeface="+mn-ea"/>
                <a:cs typeface="+mn-cs"/>
              </a:rPr>
              <a:t> with 33 participants from Province Orientale, Katanga, North and South Kivu. The workshop aimed at </a:t>
            </a:r>
            <a:r>
              <a:rPr lang="en-US" sz="1200" kern="1200" dirty="0" err="1" smtClean="0">
                <a:solidFill>
                  <a:schemeClr val="tx1"/>
                </a:solidFill>
                <a:latin typeface="+mn-lt"/>
                <a:ea typeface="+mn-ea"/>
                <a:cs typeface="+mn-cs"/>
              </a:rPr>
              <a:t>operationalising</a:t>
            </a:r>
            <a:r>
              <a:rPr lang="en-US" sz="1200" kern="1200" dirty="0" smtClean="0">
                <a:solidFill>
                  <a:schemeClr val="tx1"/>
                </a:solidFill>
                <a:latin typeface="+mn-lt"/>
                <a:ea typeface="+mn-ea"/>
                <a:cs typeface="+mn-cs"/>
              </a:rPr>
              <a:t> AAP and PSEA through all the phases of the Rapid Response to Movements of Population (RRMP) program, the largest single provider of multi-</a:t>
            </a:r>
            <a:r>
              <a:rPr lang="en-US" sz="1200" kern="1200" dirty="0" err="1" smtClean="0">
                <a:solidFill>
                  <a:schemeClr val="tx1"/>
                </a:solidFill>
                <a:latin typeface="+mn-lt"/>
                <a:ea typeface="+mn-ea"/>
                <a:cs typeface="+mn-cs"/>
              </a:rPr>
              <a:t>sectorial</a:t>
            </a:r>
            <a:r>
              <a:rPr lang="en-US" sz="1200" kern="1200" dirty="0" smtClean="0">
                <a:solidFill>
                  <a:schemeClr val="tx1"/>
                </a:solidFill>
                <a:latin typeface="+mn-lt"/>
                <a:ea typeface="+mn-ea"/>
                <a:cs typeface="+mn-cs"/>
              </a:rPr>
              <a:t> aid in DRC. After reviewing existing good practices, the participants reflected on opportunities to further take meaningfully into account the views of communities of displaced, returning, and host populations in their diversity. They also exchanged on ideas to improve the  provision of appropriate information and being held to account regarding the Non-Food Items (NFI), Water, Sanitation and Hygiene (WASH), Education and Health assistance. Linkages were also established with the CBCM pilot project led by IOM with Save the Children in the region, which focuses on PSEA. Participants from UNICEF, AVSI, IRC, Handicap International, NRC, Save the Children and </a:t>
            </a:r>
            <a:r>
              <a:rPr lang="en-US" sz="1200" kern="1200" dirty="0" err="1" smtClean="0">
                <a:solidFill>
                  <a:schemeClr val="tx1"/>
                </a:solidFill>
                <a:latin typeface="+mn-lt"/>
                <a:ea typeface="+mn-ea"/>
                <a:cs typeface="+mn-cs"/>
              </a:rPr>
              <a:t>Solidarités</a:t>
            </a:r>
            <a:r>
              <a:rPr lang="en-US" sz="1200" kern="1200" dirty="0" smtClean="0">
                <a:solidFill>
                  <a:schemeClr val="tx1"/>
                </a:solidFill>
                <a:latin typeface="+mn-lt"/>
                <a:ea typeface="+mn-ea"/>
                <a:cs typeface="+mn-cs"/>
              </a:rPr>
              <a:t> International developed an action plan for the next 3 months. The workshop was part of the IASC AAP PSEA TT 2015 commitment to support field operations and we will continue to remotely help RRMP partners implementing the workshop recommendations. </a:t>
            </a:r>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7</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8</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10</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global campaign on protection from sexual exploitation and abuse is being developed on a pro bono basis by an advertising and public relations agency, Leo Burnett based in Lausanne. While the conceptual work is without costs, there will be financial implications for printing and disseminating materials. The work with Leo Burnett began in late 2013 with UNDP as lead, and DFS has been the lead since March 2014 in coordinating the campaign. As of May 2015, a new core group of IASC Task Team on PSEA/AAP members joined DFS to proceed with the campaign. DFS, IOM, UNHCR, UNICEF and WFP comprise the core group and have been meeting to finalize a way forward. On 30 June, Leo Burnett will meet with the core group to discuss the final concept to be produced and disseminated, costs and pilot locations. The campaign is to be launched no later than Fall 2015 under the auspices of the IASC Task team on PSEA/AAP. </a:t>
            </a:r>
            <a:br>
              <a:rPr lang="en-US" sz="1200" kern="1200" dirty="0" smtClean="0">
                <a:solidFill>
                  <a:schemeClr val="tx1"/>
                </a:solidFill>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11</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12</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13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05FB6-B025-4014-8B18-9E8F85A59951}" type="datetimeFigureOut">
              <a:rPr lang="en-AU" smtClean="0"/>
              <a:pPr/>
              <a:t>23/06/2015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05FB6-B025-4014-8B18-9E8F85A59951}" type="datetimeFigureOut">
              <a:rPr lang="en-AU" smtClean="0"/>
              <a:pPr/>
              <a:t>23/06/2015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F5417-9E1D-4E12-BDB4-9FDCF572B31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helpdesk-aap-psea@unhcr.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1794_1261576775_iasc"/>
          <p:cNvPicPr>
            <a:picLocks noChangeAspect="1" noChangeArrowheads="1"/>
          </p:cNvPicPr>
          <p:nvPr/>
        </p:nvPicPr>
        <p:blipFill>
          <a:blip r:embed="rId2" cstate="print"/>
          <a:srcRect/>
          <a:stretch>
            <a:fillRect/>
          </a:stretch>
        </p:blipFill>
        <p:spPr bwMode="auto">
          <a:xfrm>
            <a:off x="0" y="0"/>
            <a:ext cx="2057400" cy="492125"/>
          </a:xfrm>
          <a:prstGeom prst="rect">
            <a:avLst/>
          </a:prstGeom>
          <a:noFill/>
          <a:ln w="9525" algn="in">
            <a:noFill/>
            <a:miter lim="800000"/>
            <a:headEnd/>
            <a:tailEnd/>
          </a:ln>
        </p:spPr>
      </p:pic>
      <p:sp>
        <p:nvSpPr>
          <p:cNvPr id="1027" name="Text Box 3"/>
          <p:cNvSpPr txBox="1">
            <a:spLocks noChangeArrowheads="1"/>
          </p:cNvSpPr>
          <p:nvPr/>
        </p:nvSpPr>
        <p:spPr bwMode="auto">
          <a:xfrm>
            <a:off x="0" y="571500"/>
            <a:ext cx="20574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cs typeface="Arial" pitchFamily="34" charset="0"/>
              </a:rPr>
              <a:t>IASC Task Team on Accountability to Affected Populations and Protection from  sexual Exploitation and Abuse (AAP/PSEA)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ounded Rectangle 6"/>
          <p:cNvSpPr/>
          <p:nvPr/>
        </p:nvSpPr>
        <p:spPr>
          <a:xfrm>
            <a:off x="1143000" y="2438400"/>
            <a:ext cx="4648200" cy="1524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solidFill>
                  <a:schemeClr val="tx1"/>
                </a:solidFill>
              </a:rPr>
              <a:t>TASK Team Meeting</a:t>
            </a:r>
          </a:p>
          <a:p>
            <a:pPr algn="ctr"/>
            <a:r>
              <a:rPr lang="en-AU" sz="3200" dirty="0" smtClean="0">
                <a:solidFill>
                  <a:schemeClr val="tx1"/>
                </a:solidFill>
              </a:rPr>
              <a:t>22</a:t>
            </a:r>
            <a:r>
              <a:rPr lang="en-AU" sz="3200" baseline="30000" dirty="0" smtClean="0">
                <a:solidFill>
                  <a:schemeClr val="tx1"/>
                </a:solidFill>
              </a:rPr>
              <a:t>nd</a:t>
            </a:r>
            <a:r>
              <a:rPr lang="en-AU" sz="3200" dirty="0" smtClean="0">
                <a:solidFill>
                  <a:schemeClr val="tx1"/>
                </a:solidFill>
              </a:rPr>
              <a:t> of June 2015</a:t>
            </a:r>
            <a:endParaRPr lang="en-AU" sz="3200" dirty="0">
              <a:solidFill>
                <a:schemeClr val="tx1"/>
              </a:solidFill>
            </a:endParaRPr>
          </a:p>
        </p:txBody>
      </p:sp>
      <p:sp>
        <p:nvSpPr>
          <p:cNvPr id="8" name="Rounded Rectangle 7"/>
          <p:cNvSpPr/>
          <p:nvPr/>
        </p:nvSpPr>
        <p:spPr>
          <a:xfrm>
            <a:off x="2057400" y="3962400"/>
            <a:ext cx="5715000" cy="19812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3200" dirty="0" smtClean="0">
                <a:solidFill>
                  <a:schemeClr val="tx1"/>
                </a:solidFill>
              </a:rPr>
              <a:t>Update on the </a:t>
            </a:r>
            <a:r>
              <a:rPr lang="en-AU" sz="3200" dirty="0" err="1" smtClean="0">
                <a:solidFill>
                  <a:schemeClr val="tx1"/>
                </a:solidFill>
              </a:rPr>
              <a:t>workplan</a:t>
            </a:r>
            <a:r>
              <a:rPr lang="en-AU" sz="3200" dirty="0" smtClean="0">
                <a:solidFill>
                  <a:schemeClr val="tx1"/>
                </a:solidFill>
              </a:rPr>
              <a:t>:</a:t>
            </a:r>
          </a:p>
          <a:p>
            <a:pPr>
              <a:buFont typeface="Arial" pitchFamily="34" charset="0"/>
              <a:buChar char="•"/>
            </a:pPr>
            <a:r>
              <a:rPr lang="en-AU" sz="2400" dirty="0" smtClean="0">
                <a:solidFill>
                  <a:schemeClr val="tx1"/>
                </a:solidFill>
              </a:rPr>
              <a:t>What have we achieved ?</a:t>
            </a:r>
          </a:p>
          <a:p>
            <a:pPr>
              <a:buFont typeface="Arial" pitchFamily="34" charset="0"/>
              <a:buChar char="•"/>
            </a:pPr>
            <a:r>
              <a:rPr lang="en-AU" sz="2400" dirty="0" smtClean="0">
                <a:solidFill>
                  <a:schemeClr val="tx1"/>
                </a:solidFill>
              </a:rPr>
              <a:t>What remains to be done?  </a:t>
            </a:r>
          </a:p>
          <a:p>
            <a:pPr>
              <a:buFont typeface="Arial" pitchFamily="34" charset="0"/>
              <a:buChar char="•"/>
            </a:pPr>
            <a:r>
              <a:rPr lang="en-AU" sz="2400" dirty="0" smtClean="0">
                <a:solidFill>
                  <a:schemeClr val="tx1"/>
                </a:solidFill>
              </a:rPr>
              <a:t>What are the challenges/ opportunities ?</a:t>
            </a:r>
            <a:endParaRPr lang="en-AU"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257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2.7 </a:t>
            </a:r>
          </a:p>
          <a:p>
            <a:pPr lvl="0" fontAlgn="base">
              <a:spcBef>
                <a:spcPct val="0"/>
              </a:spcBef>
            </a:pPr>
            <a:r>
              <a:rPr lang="en-GB" b="1" dirty="0" smtClean="0"/>
              <a:t>AAP/PSEA for RC/ HCs</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707886"/>
          </a:xfrm>
          <a:prstGeom prst="rect">
            <a:avLst/>
          </a:prstGeom>
        </p:spPr>
        <p:txBody>
          <a:bodyPr wrap="square">
            <a:spAutoFit/>
          </a:bodyPr>
          <a:lstStyle/>
          <a:p>
            <a:r>
              <a:rPr lang="en-US" sz="2000" b="1" dirty="0" smtClean="0"/>
              <a:t>AAP/ PSEA incorporated into RC/ HCs roles and responsibilities in HCT operation, in HC compacts and into training material</a:t>
            </a:r>
            <a:endParaRPr lang="en-AU" sz="2000" dirty="0"/>
          </a:p>
        </p:txBody>
      </p:sp>
      <p:sp>
        <p:nvSpPr>
          <p:cNvPr id="16" name="Rectangle 15"/>
          <p:cNvSpPr/>
          <p:nvPr/>
        </p:nvSpPr>
        <p:spPr>
          <a:xfrm>
            <a:off x="3733800" y="3657600"/>
            <a:ext cx="5029200" cy="1754326"/>
          </a:xfrm>
          <a:prstGeom prst="rect">
            <a:avLst/>
          </a:prstGeom>
        </p:spPr>
        <p:txBody>
          <a:bodyPr wrap="square">
            <a:spAutoFit/>
          </a:bodyPr>
          <a:lstStyle/>
          <a:p>
            <a:pPr>
              <a:buFont typeface="Arial" pitchFamily="34" charset="0"/>
              <a:buChar char="•"/>
            </a:pPr>
            <a:r>
              <a:rPr lang="en-GB" dirty="0" smtClean="0"/>
              <a:t>Check proportion of HC/RC having AAP/PSEA as an objective in 2015 individual compacts</a:t>
            </a:r>
          </a:p>
          <a:p>
            <a:pPr>
              <a:buFont typeface="Arial" pitchFamily="34" charset="0"/>
              <a:buChar char="•"/>
            </a:pPr>
            <a:r>
              <a:rPr lang="en-GB" dirty="0" smtClean="0"/>
              <a:t>Support </a:t>
            </a:r>
            <a:r>
              <a:rPr lang="en-GB" dirty="0" err="1" smtClean="0"/>
              <a:t>operationalization</a:t>
            </a:r>
            <a:r>
              <a:rPr lang="en-GB" dirty="0" smtClean="0"/>
              <a:t> of AAP PSEA by providing technical support at country level for at least 2 countries ( Niger + ?)</a:t>
            </a:r>
          </a:p>
          <a:p>
            <a:endParaRPr lang="en-AU" dirty="0"/>
          </a:p>
        </p:txBody>
      </p:sp>
      <p:sp>
        <p:nvSpPr>
          <p:cNvPr id="17" name="Rectangle 16"/>
          <p:cNvSpPr/>
          <p:nvPr/>
        </p:nvSpPr>
        <p:spPr>
          <a:xfrm>
            <a:off x="2133600" y="1418272"/>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810000" y="990600"/>
            <a:ext cx="5334000" cy="2585323"/>
          </a:xfrm>
          <a:prstGeom prst="rect">
            <a:avLst/>
          </a:prstGeom>
        </p:spPr>
        <p:txBody>
          <a:bodyPr wrap="square">
            <a:spAutoFit/>
          </a:bodyPr>
          <a:lstStyle/>
          <a:p>
            <a:pPr>
              <a:buFont typeface="Arial" pitchFamily="34" charset="0"/>
              <a:buChar char="•"/>
            </a:pPr>
            <a:r>
              <a:rPr lang="en-AU" dirty="0" smtClean="0"/>
              <a:t>AAP included as an objective in some Humanitarian Coordinators Compacts</a:t>
            </a:r>
          </a:p>
          <a:p>
            <a:pPr>
              <a:buFont typeface="Arial" pitchFamily="34" charset="0"/>
              <a:buChar char="•"/>
            </a:pPr>
            <a:r>
              <a:rPr lang="en-AU" dirty="0" smtClean="0"/>
              <a:t>Session on AAP in HC’s annual workshop</a:t>
            </a:r>
          </a:p>
          <a:p>
            <a:pPr>
              <a:buFont typeface="Arial" pitchFamily="34" charset="0"/>
              <a:buChar char="•"/>
            </a:pPr>
            <a:r>
              <a:rPr lang="en-AU" dirty="0" smtClean="0"/>
              <a:t>AAP included in the HC/RC manual  (still under review)</a:t>
            </a:r>
          </a:p>
          <a:p>
            <a:pPr>
              <a:buFont typeface="Arial" pitchFamily="34" charset="0"/>
              <a:buChar char="•"/>
            </a:pPr>
            <a:r>
              <a:rPr lang="en-AU" dirty="0" smtClean="0"/>
              <a:t>Webinar on AAP organised by STAIT team in English and French, with HC/RC facilitation and/ or participation</a:t>
            </a:r>
          </a:p>
          <a:p>
            <a:pPr>
              <a:buFont typeface="Arial" pitchFamily="34" charset="0"/>
              <a:buChar char="•"/>
            </a:pPr>
            <a:r>
              <a:rPr lang="en-AU" dirty="0" smtClean="0"/>
              <a:t>AAP included in HCT self assessment indicators designed by STAIT team</a:t>
            </a:r>
            <a:endParaRPr lang="en-AU" dirty="0"/>
          </a:p>
        </p:txBody>
      </p:sp>
      <p:sp>
        <p:nvSpPr>
          <p:cNvPr id="19" name="Rectangle 18"/>
          <p:cNvSpPr/>
          <p:nvPr/>
        </p:nvSpPr>
        <p:spPr>
          <a:xfrm>
            <a:off x="2133600" y="3657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20574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Francesca   Fraccaroli </a:t>
            </a:r>
            <a:endParaRPr lang="en-AU" sz="1400" dirty="0">
              <a:solidFill>
                <a:schemeClr val="bg1"/>
              </a:solidFill>
            </a:endParaRPr>
          </a:p>
        </p:txBody>
      </p:sp>
      <p:pic>
        <p:nvPicPr>
          <p:cNvPr id="23" name="Picture 4" descr="Exclamation Mark, Round, Blue, White"/>
          <p:cNvPicPr>
            <a:picLocks noChangeAspect="1" noChangeArrowheads="1"/>
          </p:cNvPicPr>
          <p:nvPr/>
        </p:nvPicPr>
        <p:blipFill>
          <a:blip r:embed="rId3" cstate="print"/>
          <a:srcRect/>
          <a:stretch>
            <a:fillRect/>
          </a:stretch>
        </p:blipFill>
        <p:spPr bwMode="auto">
          <a:xfrm>
            <a:off x="2133600" y="5029200"/>
            <a:ext cx="1066800" cy="1066800"/>
          </a:xfrm>
          <a:prstGeom prst="rect">
            <a:avLst/>
          </a:prstGeom>
          <a:noFill/>
        </p:spPr>
      </p:pic>
      <p:sp>
        <p:nvSpPr>
          <p:cNvPr id="24" name="Rectangle 23"/>
          <p:cNvSpPr/>
          <p:nvPr/>
        </p:nvSpPr>
        <p:spPr>
          <a:xfrm>
            <a:off x="3200400" y="5334000"/>
            <a:ext cx="5943600" cy="584775"/>
          </a:xfrm>
          <a:prstGeom prst="rect">
            <a:avLst/>
          </a:prstGeom>
          <a:solidFill>
            <a:schemeClr val="accent1"/>
          </a:solidFill>
        </p:spPr>
        <p:txBody>
          <a:bodyPr wrap="square">
            <a:spAutoFit/>
          </a:bodyPr>
          <a:lstStyle/>
          <a:p>
            <a:pPr>
              <a:buFont typeface="Arial" pitchFamily="34" charset="0"/>
              <a:buChar char="•"/>
            </a:pPr>
            <a:r>
              <a:rPr lang="en-AU" sz="1600" dirty="0" smtClean="0"/>
              <a:t>Long process to finalise and approve documents such as the HC/ RC manual.</a:t>
            </a:r>
          </a:p>
        </p:txBody>
      </p:sp>
      <p:pic>
        <p:nvPicPr>
          <p:cNvPr id="23554" name="Picture 2" descr="UN-OCHA-Logo_hor-blu660_withtext"/>
          <p:cNvPicPr>
            <a:picLocks noChangeAspect="1" noChangeArrowheads="1"/>
          </p:cNvPicPr>
          <p:nvPr/>
        </p:nvPicPr>
        <p:blipFill>
          <a:blip r:embed="rId4" cstate="print"/>
          <a:srcRect/>
          <a:stretch>
            <a:fillRect/>
          </a:stretch>
        </p:blipFill>
        <p:spPr bwMode="auto">
          <a:xfrm>
            <a:off x="0" y="5334000"/>
            <a:ext cx="1500469" cy="304800"/>
          </a:xfrm>
          <a:prstGeom prst="rect">
            <a:avLst/>
          </a:prstGeom>
          <a:noFill/>
          <a:ln w="9525" algn="in">
            <a:noFill/>
            <a:miter lim="800000"/>
            <a:headEnd/>
            <a:tailEnd/>
          </a:ln>
          <a:effectLst/>
        </p:spPr>
      </p:pic>
      <p:sp>
        <p:nvSpPr>
          <p:cNvPr id="26" name="Rectangle 25"/>
          <p:cNvSpPr/>
          <p:nvPr/>
        </p:nvSpPr>
        <p:spPr>
          <a:xfrm>
            <a:off x="2057400" y="6096000"/>
            <a:ext cx="7086600" cy="784830"/>
          </a:xfrm>
          <a:prstGeom prst="rect">
            <a:avLst/>
          </a:prstGeom>
        </p:spPr>
        <p:txBody>
          <a:bodyPr wrap="square">
            <a:spAutoFit/>
          </a:bodyPr>
          <a:lstStyle/>
          <a:p>
            <a:r>
              <a:rPr lang="it-IT" sz="900" dirty="0" smtClean="0"/>
              <a:t>The Compact is a personal “contract” between the ERC and the HC, to:help HCs identify and focus on priorities and provide a documented basis for mutual accountability </a:t>
            </a:r>
          </a:p>
          <a:p>
            <a:r>
              <a:rPr lang="it-IT" sz="900" dirty="0" smtClean="0"/>
              <a:t>HCT : Humanitarian Country Team</a:t>
            </a:r>
          </a:p>
          <a:p>
            <a:r>
              <a:rPr lang="it-IT" sz="900" dirty="0" smtClean="0"/>
              <a:t>RC/HC: Resident Coordinator, Humanitarian Coordinator</a:t>
            </a:r>
          </a:p>
          <a:p>
            <a:r>
              <a:rPr lang="it-IT" sz="900" dirty="0" smtClean="0"/>
              <a:t>STAIT: Senior Transformative Agenda Implementation Team</a:t>
            </a:r>
            <a:endParaRPr lang="en-AU"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257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3.1</a:t>
            </a:r>
          </a:p>
          <a:p>
            <a:pPr lvl="0" fontAlgn="base">
              <a:spcBef>
                <a:spcPct val="0"/>
              </a:spcBef>
            </a:pPr>
            <a:r>
              <a:rPr lang="en-GB" b="1" dirty="0" smtClean="0"/>
              <a:t>Advocacy Awareness raising</a:t>
            </a:r>
            <a:endParaRPr lang="en-US" b="1" dirty="0" smtClean="0"/>
          </a:p>
        </p:txBody>
      </p:sp>
      <p:cxnSp>
        <p:nvCxnSpPr>
          <p:cNvPr id="11" name="Straight Connector 10"/>
          <p:cNvCxnSpPr/>
          <p:nvPr/>
        </p:nvCxnSpPr>
        <p:spPr>
          <a:xfrm>
            <a:off x="2057400" y="533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400110"/>
          </a:xfrm>
          <a:prstGeom prst="rect">
            <a:avLst/>
          </a:prstGeom>
        </p:spPr>
        <p:txBody>
          <a:bodyPr wrap="square">
            <a:spAutoFit/>
          </a:bodyPr>
          <a:lstStyle/>
          <a:p>
            <a:r>
              <a:rPr lang="en-US" sz="2000" b="1" dirty="0" smtClean="0"/>
              <a:t>Advocacy/ Awareness raising</a:t>
            </a:r>
            <a:endParaRPr lang="en-AU" sz="2000" dirty="0"/>
          </a:p>
        </p:txBody>
      </p:sp>
      <p:sp>
        <p:nvSpPr>
          <p:cNvPr id="16" name="Rectangle 15"/>
          <p:cNvSpPr/>
          <p:nvPr/>
        </p:nvSpPr>
        <p:spPr>
          <a:xfrm>
            <a:off x="2971800" y="3886200"/>
            <a:ext cx="6172200" cy="2308324"/>
          </a:xfrm>
          <a:prstGeom prst="rect">
            <a:avLst/>
          </a:prstGeom>
        </p:spPr>
        <p:txBody>
          <a:bodyPr wrap="square">
            <a:spAutoFit/>
          </a:bodyPr>
          <a:lstStyle/>
          <a:p>
            <a:pPr marL="69850" indent="-6350">
              <a:buFont typeface="Arial" pitchFamily="34" charset="0"/>
              <a:buChar char="•"/>
            </a:pPr>
            <a:r>
              <a:rPr lang="en-US" dirty="0" smtClean="0"/>
              <a:t> Upcoming meeting with Leo Burnett to discuss the final concept to be produced and disseminated, costs and pilot locations. The campaign is to be launched no later than Fall 2015 under the auspices of the IASC Task team on PSEA/AAP on June 30</a:t>
            </a:r>
            <a:r>
              <a:rPr lang="en-US" baseline="30000" dirty="0" smtClean="0"/>
              <a:t>th</a:t>
            </a:r>
            <a:r>
              <a:rPr lang="en-US" dirty="0" smtClean="0"/>
              <a:t> in Geneva</a:t>
            </a:r>
          </a:p>
          <a:p>
            <a:pPr marL="69850" indent="-6350">
              <a:buFont typeface="Arial" pitchFamily="34" charset="0"/>
              <a:buChar char="•"/>
            </a:pPr>
            <a:r>
              <a:rPr lang="en-US" dirty="0" err="1" smtClean="0"/>
              <a:t>Capitalise</a:t>
            </a:r>
            <a:r>
              <a:rPr lang="en-US" dirty="0" smtClean="0"/>
              <a:t> on the work sent by Elizabeth to produce a two-pager on donors and PSEA</a:t>
            </a:r>
          </a:p>
          <a:p>
            <a:pPr marL="69850" indent="-6350"/>
            <a:endParaRPr lang="en-AU" dirty="0"/>
          </a:p>
        </p:txBody>
      </p:sp>
      <p:sp>
        <p:nvSpPr>
          <p:cNvPr id="17" name="Rectangle 16"/>
          <p:cNvSpPr/>
          <p:nvPr/>
        </p:nvSpPr>
        <p:spPr>
          <a:xfrm>
            <a:off x="2057400" y="6096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9" name="Rectangle 18"/>
          <p:cNvSpPr/>
          <p:nvPr/>
        </p:nvSpPr>
        <p:spPr>
          <a:xfrm>
            <a:off x="2057400" y="42672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1" name="TextBox 20"/>
          <p:cNvSpPr txBox="1"/>
          <p:nvPr/>
        </p:nvSpPr>
        <p:spPr>
          <a:xfrm>
            <a:off x="0" y="4495800"/>
            <a:ext cx="1447800" cy="381000"/>
          </a:xfrm>
          <a:prstGeom prst="rect">
            <a:avLst/>
          </a:prstGeom>
          <a:noFill/>
        </p:spPr>
        <p:txBody>
          <a:bodyPr wrap="square" rtlCol="0">
            <a:spAutoFit/>
          </a:bodyPr>
          <a:lstStyle/>
          <a:p>
            <a:r>
              <a:rPr lang="en-AU" dirty="0" smtClean="0">
                <a:solidFill>
                  <a:schemeClr val="bg1"/>
                </a:solidFill>
              </a:rPr>
              <a:t>Leads</a:t>
            </a:r>
            <a:endParaRPr lang="en-AU" dirty="0">
              <a:solidFill>
                <a:schemeClr val="bg1"/>
              </a:solidFill>
            </a:endParaRPr>
          </a:p>
        </p:txBody>
      </p:sp>
      <p:sp>
        <p:nvSpPr>
          <p:cNvPr id="22" name="TextBox 21"/>
          <p:cNvSpPr txBox="1"/>
          <p:nvPr/>
        </p:nvSpPr>
        <p:spPr>
          <a:xfrm>
            <a:off x="0" y="6019800"/>
            <a:ext cx="2057400" cy="738664"/>
          </a:xfrm>
          <a:prstGeom prst="rect">
            <a:avLst/>
          </a:prstGeom>
          <a:noFill/>
        </p:spPr>
        <p:txBody>
          <a:bodyPr wrap="square" rtlCol="0">
            <a:spAutoFit/>
          </a:bodyPr>
          <a:lstStyle/>
          <a:p>
            <a:r>
              <a:rPr lang="en-AU" sz="1400" dirty="0" smtClean="0">
                <a:solidFill>
                  <a:schemeClr val="bg1"/>
                </a:solidFill>
              </a:rPr>
              <a:t>Contact: Yasna Uberoi</a:t>
            </a:r>
          </a:p>
          <a:p>
            <a:r>
              <a:rPr lang="en-AU" sz="1400" dirty="0" smtClean="0">
                <a:solidFill>
                  <a:schemeClr val="bg1"/>
                </a:solidFill>
              </a:rPr>
              <a:t>Coralie Colson/ Aurelie Martin</a:t>
            </a:r>
            <a:endParaRPr lang="en-AU" sz="1400" dirty="0">
              <a:solidFill>
                <a:schemeClr val="bg1"/>
              </a:solidFill>
            </a:endParaRPr>
          </a:p>
        </p:txBody>
      </p:sp>
      <p:pic>
        <p:nvPicPr>
          <p:cNvPr id="23" name="Picture 4" descr="Exclamation Mark, Round, Blue, White"/>
          <p:cNvPicPr>
            <a:picLocks noChangeAspect="1" noChangeArrowheads="1"/>
          </p:cNvPicPr>
          <p:nvPr/>
        </p:nvPicPr>
        <p:blipFill>
          <a:blip r:embed="rId3" cstate="print"/>
          <a:srcRect/>
          <a:stretch>
            <a:fillRect/>
          </a:stretch>
        </p:blipFill>
        <p:spPr bwMode="auto">
          <a:xfrm>
            <a:off x="2133600" y="6019800"/>
            <a:ext cx="762000" cy="762000"/>
          </a:xfrm>
          <a:prstGeom prst="rect">
            <a:avLst/>
          </a:prstGeom>
          <a:noFill/>
        </p:spPr>
      </p:pic>
      <p:sp>
        <p:nvSpPr>
          <p:cNvPr id="24" name="Rectangle 23"/>
          <p:cNvSpPr/>
          <p:nvPr/>
        </p:nvSpPr>
        <p:spPr>
          <a:xfrm>
            <a:off x="3048000" y="5867400"/>
            <a:ext cx="5943600" cy="923330"/>
          </a:xfrm>
          <a:prstGeom prst="rect">
            <a:avLst/>
          </a:prstGeom>
          <a:solidFill>
            <a:schemeClr val="accent1"/>
          </a:solidFill>
        </p:spPr>
        <p:txBody>
          <a:bodyPr wrap="square">
            <a:spAutoFit/>
          </a:bodyPr>
          <a:lstStyle/>
          <a:p>
            <a:pPr>
              <a:buFont typeface="Arial" pitchFamily="34" charset="0"/>
              <a:buChar char="•"/>
            </a:pPr>
            <a:r>
              <a:rPr lang="en-AU" dirty="0" smtClean="0"/>
              <a:t>Challenge : a lot of turn over in the PSEA related </a:t>
            </a:r>
            <a:r>
              <a:rPr lang="en-AU" dirty="0" err="1" smtClean="0"/>
              <a:t>workstream</a:t>
            </a:r>
            <a:r>
              <a:rPr lang="en-AU" dirty="0" smtClean="0"/>
              <a:t> but a new energy coming out from the latest meetings, and commitment of new members to the group.</a:t>
            </a:r>
          </a:p>
        </p:txBody>
      </p:sp>
      <p:pic>
        <p:nvPicPr>
          <p:cNvPr id="26626" name="Picture 2" descr="https://cdu.unlb.org/Portals/_default/Skins/CDU_Default/images/HomePage-Logo.gif"/>
          <p:cNvPicPr>
            <a:picLocks noChangeAspect="1" noChangeArrowheads="1"/>
          </p:cNvPicPr>
          <p:nvPr/>
        </p:nvPicPr>
        <p:blipFill>
          <a:blip r:embed="rId4" cstate="print"/>
          <a:srcRect/>
          <a:stretch>
            <a:fillRect/>
          </a:stretch>
        </p:blipFill>
        <p:spPr bwMode="auto">
          <a:xfrm>
            <a:off x="1" y="4876800"/>
            <a:ext cx="1981199" cy="330200"/>
          </a:xfrm>
          <a:prstGeom prst="rect">
            <a:avLst/>
          </a:prstGeom>
          <a:noFill/>
        </p:spPr>
      </p:pic>
      <p:sp>
        <p:nvSpPr>
          <p:cNvPr id="25" name="Rounded Rectangle 24"/>
          <p:cNvSpPr/>
          <p:nvPr/>
        </p:nvSpPr>
        <p:spPr>
          <a:xfrm>
            <a:off x="0" y="2590800"/>
            <a:ext cx="19050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3 </a:t>
            </a:r>
          </a:p>
          <a:p>
            <a:pPr algn="ctr"/>
            <a:endParaRPr lang="en-GB" b="1" dirty="0" smtClean="0">
              <a:solidFill>
                <a:schemeClr val="tx1"/>
              </a:solidFill>
            </a:endParaRPr>
          </a:p>
          <a:p>
            <a:pPr algn="ctr"/>
            <a:r>
              <a:rPr lang="en-GB" sz="1600" b="1" dirty="0" smtClean="0">
                <a:solidFill>
                  <a:schemeClr val="tx1"/>
                </a:solidFill>
              </a:rPr>
              <a:t>PSEA activities</a:t>
            </a:r>
            <a:endParaRPr lang="en-AU" sz="1600" dirty="0">
              <a:solidFill>
                <a:schemeClr val="tx1"/>
              </a:solidFill>
            </a:endParaRPr>
          </a:p>
        </p:txBody>
      </p:sp>
      <p:sp>
        <p:nvSpPr>
          <p:cNvPr id="20" name="Rectangle 19"/>
          <p:cNvSpPr/>
          <p:nvPr/>
        </p:nvSpPr>
        <p:spPr>
          <a:xfrm>
            <a:off x="2971800" y="533400"/>
            <a:ext cx="6096000" cy="3416320"/>
          </a:xfrm>
          <a:prstGeom prst="rect">
            <a:avLst/>
          </a:prstGeom>
        </p:spPr>
        <p:txBody>
          <a:bodyPr wrap="square">
            <a:spAutoFit/>
          </a:bodyPr>
          <a:lstStyle/>
          <a:p>
            <a:r>
              <a:rPr lang="en-US" b="1" dirty="0" smtClean="0"/>
              <a:t>PSEA Campaign :</a:t>
            </a:r>
            <a:r>
              <a:rPr lang="en-US" dirty="0" smtClean="0"/>
              <a:t> A global campaign on protection from sexual exploitation and abuse is being developed on a pro bono basis by an advertising and public relations agency, Leo Burnett based in Lausanne</a:t>
            </a:r>
            <a:r>
              <a:rPr lang="en-US" b="1" dirty="0" smtClean="0"/>
              <a:t> </a:t>
            </a:r>
            <a:r>
              <a:rPr lang="en-US" dirty="0" smtClean="0"/>
              <a:t>UN Department of Field Support, WFP, IOM, UNHCR and UNICEF have formed a group to move the PSEA campaign forward. </a:t>
            </a:r>
          </a:p>
          <a:p>
            <a:r>
              <a:rPr lang="en-US" b="1" dirty="0" smtClean="0"/>
              <a:t>PSEA Good practices for donors </a:t>
            </a:r>
            <a:r>
              <a:rPr lang="en-US" dirty="0" smtClean="0"/>
              <a:t>: Elizabeth Bellardo confirmed work had been done with Oxfam on how humanitarian donors looked at their implementing partners regarding PSEA, and the type of PSEA processes existing with implementing partners.</a:t>
            </a:r>
          </a:p>
          <a:p>
            <a:r>
              <a:rPr lang="en-US" b="1" dirty="0" smtClean="0"/>
              <a:t>PSEA webinar : </a:t>
            </a:r>
            <a:r>
              <a:rPr lang="en-US" dirty="0" smtClean="0"/>
              <a:t>TT coordinator presented at the Interaction webinar on PSEA with TT member</a:t>
            </a:r>
            <a:endParaRPr lang="en-US" dirty="0"/>
          </a:p>
        </p:txBody>
      </p:sp>
      <p:pic>
        <p:nvPicPr>
          <p:cNvPr id="26" name="Picture 4" descr="Unhcr_logo"/>
          <p:cNvPicPr>
            <a:picLocks noChangeAspect="1" noChangeArrowheads="1"/>
          </p:cNvPicPr>
          <p:nvPr/>
        </p:nvPicPr>
        <p:blipFill>
          <a:blip r:embed="rId5" cstate="print"/>
          <a:srcRect/>
          <a:stretch>
            <a:fillRect/>
          </a:stretch>
        </p:blipFill>
        <p:spPr bwMode="auto">
          <a:xfrm>
            <a:off x="0" y="5257800"/>
            <a:ext cx="696912" cy="703263"/>
          </a:xfrm>
          <a:prstGeom prst="rect">
            <a:avLst/>
          </a:prstGeom>
          <a:noFill/>
          <a:ln w="9525" algn="in">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257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3.2</a:t>
            </a:r>
          </a:p>
          <a:p>
            <a:pPr lvl="0" fontAlgn="base">
              <a:spcBef>
                <a:spcPct val="0"/>
              </a:spcBef>
            </a:pPr>
            <a:r>
              <a:rPr lang="en-GB" b="1" dirty="0" smtClean="0"/>
              <a:t>Community Based Complaints Mechanisms Pilots</a:t>
            </a:r>
            <a:endParaRPr lang="en-US" b="1" dirty="0" smtClean="0"/>
          </a:p>
        </p:txBody>
      </p:sp>
      <p:cxnSp>
        <p:nvCxnSpPr>
          <p:cNvPr id="11" name="Straight Connector 10"/>
          <p:cNvCxnSpPr/>
          <p:nvPr/>
        </p:nvCxnSpPr>
        <p:spPr>
          <a:xfrm>
            <a:off x="2057400" y="6858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707886"/>
          </a:xfrm>
          <a:prstGeom prst="rect">
            <a:avLst/>
          </a:prstGeom>
        </p:spPr>
        <p:txBody>
          <a:bodyPr wrap="square">
            <a:spAutoFit/>
          </a:bodyPr>
          <a:lstStyle/>
          <a:p>
            <a:r>
              <a:rPr lang="en-US" sz="2000" b="1" dirty="0" smtClean="0"/>
              <a:t>PSEA pilots implementation, lessons learning and recommendations for replications </a:t>
            </a:r>
            <a:endParaRPr lang="en-AU" sz="2000" dirty="0"/>
          </a:p>
        </p:txBody>
      </p:sp>
      <p:sp>
        <p:nvSpPr>
          <p:cNvPr id="16" name="Rectangle 15"/>
          <p:cNvSpPr/>
          <p:nvPr/>
        </p:nvSpPr>
        <p:spPr>
          <a:xfrm>
            <a:off x="3048000" y="1981200"/>
            <a:ext cx="5029200" cy="646331"/>
          </a:xfrm>
          <a:prstGeom prst="rect">
            <a:avLst/>
          </a:prstGeom>
        </p:spPr>
        <p:txBody>
          <a:bodyPr wrap="square">
            <a:spAutoFit/>
          </a:bodyPr>
          <a:lstStyle/>
          <a:p>
            <a:pPr>
              <a:buFont typeface="Arial" pitchFamily="34" charset="0"/>
              <a:buChar char="•"/>
            </a:pPr>
            <a:endParaRPr lang="en-GB" dirty="0" smtClean="0"/>
          </a:p>
          <a:p>
            <a:endParaRPr lang="en-AU" dirty="0"/>
          </a:p>
        </p:txBody>
      </p:sp>
      <p:sp>
        <p:nvSpPr>
          <p:cNvPr id="17" name="Rectangle 16"/>
          <p:cNvSpPr/>
          <p:nvPr/>
        </p:nvSpPr>
        <p:spPr>
          <a:xfrm>
            <a:off x="2057400" y="762000"/>
            <a:ext cx="76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9" name="Rectangle 18"/>
          <p:cNvSpPr/>
          <p:nvPr/>
        </p:nvSpPr>
        <p:spPr>
          <a:xfrm>
            <a:off x="2057400" y="4419600"/>
            <a:ext cx="838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0" y="2590800"/>
            <a:ext cx="19050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3 </a:t>
            </a:r>
          </a:p>
          <a:p>
            <a:pPr algn="ctr"/>
            <a:endParaRPr lang="en-GB" b="1" dirty="0" smtClean="0">
              <a:solidFill>
                <a:schemeClr val="tx1"/>
              </a:solidFill>
            </a:endParaRPr>
          </a:p>
          <a:p>
            <a:pPr algn="ctr"/>
            <a:r>
              <a:rPr lang="en-GB" sz="1600" b="1" dirty="0" smtClean="0">
                <a:solidFill>
                  <a:schemeClr val="tx1"/>
                </a:solidFill>
              </a:rPr>
              <a:t>PSEA activities</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Leads</a:t>
            </a:r>
            <a:endParaRPr lang="en-AU" dirty="0">
              <a:solidFill>
                <a:schemeClr val="bg1"/>
              </a:solidFill>
            </a:endParaRPr>
          </a:p>
        </p:txBody>
      </p:sp>
      <p:sp>
        <p:nvSpPr>
          <p:cNvPr id="22" name="TextBox 21"/>
          <p:cNvSpPr txBox="1"/>
          <p:nvPr/>
        </p:nvSpPr>
        <p:spPr>
          <a:xfrm>
            <a:off x="0" y="6096000"/>
            <a:ext cx="20574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Tristan Burnett</a:t>
            </a:r>
            <a:endParaRPr lang="en-AU" sz="1400" dirty="0">
              <a:solidFill>
                <a:schemeClr val="bg1"/>
              </a:solidFill>
            </a:endParaRPr>
          </a:p>
        </p:txBody>
      </p:sp>
      <p:pic>
        <p:nvPicPr>
          <p:cNvPr id="23" name="Picture 4" descr="Exclamation Mark, Round, Blue, White"/>
          <p:cNvPicPr>
            <a:picLocks noChangeAspect="1" noChangeArrowheads="1"/>
          </p:cNvPicPr>
          <p:nvPr/>
        </p:nvPicPr>
        <p:blipFill>
          <a:blip r:embed="rId3" cstate="print"/>
          <a:srcRect/>
          <a:stretch>
            <a:fillRect/>
          </a:stretch>
        </p:blipFill>
        <p:spPr bwMode="auto">
          <a:xfrm>
            <a:off x="2057400" y="5715000"/>
            <a:ext cx="1066800" cy="1066800"/>
          </a:xfrm>
          <a:prstGeom prst="rect">
            <a:avLst/>
          </a:prstGeom>
          <a:noFill/>
        </p:spPr>
      </p:pic>
      <p:sp>
        <p:nvSpPr>
          <p:cNvPr id="24" name="Rectangle 23"/>
          <p:cNvSpPr/>
          <p:nvPr/>
        </p:nvSpPr>
        <p:spPr>
          <a:xfrm>
            <a:off x="3200400" y="6027003"/>
            <a:ext cx="5943600" cy="830997"/>
          </a:xfrm>
          <a:prstGeom prst="rect">
            <a:avLst/>
          </a:prstGeom>
          <a:solidFill>
            <a:schemeClr val="accent1"/>
          </a:solidFill>
        </p:spPr>
        <p:txBody>
          <a:bodyPr wrap="square">
            <a:spAutoFit/>
          </a:bodyPr>
          <a:lstStyle/>
          <a:p>
            <a:pPr lvl="0"/>
            <a:r>
              <a:rPr lang="en-US" sz="1600" dirty="0" smtClean="0"/>
              <a:t>the essential linkages between AAP and PSEA were highlighted again during the mission in Eastern DRC, and </a:t>
            </a:r>
            <a:r>
              <a:rPr lang="en-US" sz="1600" dirty="0" err="1" smtClean="0"/>
              <a:t>connexion</a:t>
            </a:r>
            <a:r>
              <a:rPr lang="en-US" sz="1600" dirty="0" smtClean="0"/>
              <a:t> established between the CBCM and the RRMP </a:t>
            </a:r>
          </a:p>
        </p:txBody>
      </p:sp>
      <p:pic>
        <p:nvPicPr>
          <p:cNvPr id="26628" name="Picture 4" descr="Unhcr_logo"/>
          <p:cNvPicPr>
            <a:picLocks noChangeAspect="1" noChangeArrowheads="1"/>
          </p:cNvPicPr>
          <p:nvPr/>
        </p:nvPicPr>
        <p:blipFill>
          <a:blip r:embed="rId4" cstate="print"/>
          <a:srcRect/>
          <a:stretch>
            <a:fillRect/>
          </a:stretch>
        </p:blipFill>
        <p:spPr bwMode="auto">
          <a:xfrm>
            <a:off x="1143000" y="5257800"/>
            <a:ext cx="696912" cy="703263"/>
          </a:xfrm>
          <a:prstGeom prst="rect">
            <a:avLst/>
          </a:prstGeom>
          <a:noFill/>
          <a:ln w="9525" algn="in">
            <a:noFill/>
            <a:miter lim="800000"/>
            <a:headEnd/>
            <a:tailEnd/>
          </a:ln>
        </p:spPr>
      </p:pic>
      <p:pic>
        <p:nvPicPr>
          <p:cNvPr id="26630" name="Picture 6" descr="http://idcoalition.org/wp-content/uploads/2014/10/IOM-Logo-IOM-OIM-IOM-Blue.jpg"/>
          <p:cNvPicPr>
            <a:picLocks noChangeAspect="1" noChangeArrowheads="1"/>
          </p:cNvPicPr>
          <p:nvPr/>
        </p:nvPicPr>
        <p:blipFill>
          <a:blip r:embed="rId5" cstate="print"/>
          <a:srcRect/>
          <a:stretch>
            <a:fillRect/>
          </a:stretch>
        </p:blipFill>
        <p:spPr bwMode="auto">
          <a:xfrm>
            <a:off x="152401" y="5257800"/>
            <a:ext cx="685800" cy="739761"/>
          </a:xfrm>
          <a:prstGeom prst="rect">
            <a:avLst/>
          </a:prstGeom>
          <a:noFill/>
        </p:spPr>
      </p:pic>
      <p:sp>
        <p:nvSpPr>
          <p:cNvPr id="25" name="Rectangle 24"/>
          <p:cNvSpPr/>
          <p:nvPr/>
        </p:nvSpPr>
        <p:spPr>
          <a:xfrm>
            <a:off x="2819400" y="609600"/>
            <a:ext cx="6324600" cy="3785652"/>
          </a:xfrm>
          <a:prstGeom prst="rect">
            <a:avLst/>
          </a:prstGeom>
        </p:spPr>
        <p:txBody>
          <a:bodyPr wrap="square">
            <a:spAutoFit/>
          </a:bodyPr>
          <a:lstStyle/>
          <a:p>
            <a:r>
              <a:rPr lang="en-US" sz="1600" b="1" dirty="0" smtClean="0"/>
              <a:t>Ethiopia :</a:t>
            </a:r>
            <a:r>
              <a:rPr lang="en-US" sz="1600" dirty="0" smtClean="0"/>
              <a:t> Pilot through UNHCR and IMC in </a:t>
            </a:r>
            <a:r>
              <a:rPr lang="en-US" sz="1600" dirty="0" err="1" smtClean="0"/>
              <a:t>Melkadida</a:t>
            </a:r>
            <a:r>
              <a:rPr lang="en-US" sz="1600" dirty="0" smtClean="0"/>
              <a:t> refugee camp in </a:t>
            </a:r>
            <a:r>
              <a:rPr lang="en-US" sz="1600" dirty="0" err="1" smtClean="0"/>
              <a:t>Dollo</a:t>
            </a:r>
            <a:r>
              <a:rPr lang="en-US" sz="1600" dirty="0" smtClean="0"/>
              <a:t> Ado. (Somali refugees)</a:t>
            </a:r>
          </a:p>
          <a:p>
            <a:pPr>
              <a:buFont typeface="Arial" pitchFamily="34" charset="0"/>
              <a:buChar char="•"/>
            </a:pPr>
            <a:r>
              <a:rPr lang="en-US" sz="1600" dirty="0" smtClean="0"/>
              <a:t>Monitoring platform tracking complaints</a:t>
            </a:r>
          </a:p>
          <a:p>
            <a:pPr>
              <a:buFont typeface="Arial" pitchFamily="34" charset="0"/>
              <a:buChar char="•"/>
            </a:pPr>
            <a:r>
              <a:rPr lang="en-US" sz="1600" dirty="0" smtClean="0"/>
              <a:t>Multiple entry points for reporting complaints: 73 to date. (6 related to PSEA under investigation)</a:t>
            </a:r>
          </a:p>
          <a:p>
            <a:pPr>
              <a:buFont typeface="Arial" pitchFamily="34" charset="0"/>
              <a:buChar char="•"/>
            </a:pPr>
            <a:r>
              <a:rPr lang="en-US" sz="1600" dirty="0" smtClean="0"/>
              <a:t>Two-fold prevention, targeting : </a:t>
            </a:r>
          </a:p>
          <a:p>
            <a:pPr marL="800100" lvl="1" indent="-342900">
              <a:buFont typeface="+mj-lt"/>
              <a:buAutoNum type="arabicPeriod"/>
            </a:pPr>
            <a:r>
              <a:rPr lang="en-US" sz="1600" dirty="0" smtClean="0"/>
              <a:t>beneficiaries : “tea talks”+ large scale events</a:t>
            </a:r>
          </a:p>
          <a:p>
            <a:pPr marL="800100" lvl="1" indent="-342900">
              <a:buFont typeface="+mj-lt"/>
              <a:buAutoNum type="arabicPeriod"/>
            </a:pPr>
            <a:r>
              <a:rPr lang="en-US" sz="1600" dirty="0" smtClean="0"/>
              <a:t> humanitarian staff: code of conduct + training</a:t>
            </a:r>
          </a:p>
          <a:p>
            <a:r>
              <a:rPr lang="en-US" sz="1600" b="1" dirty="0" smtClean="0"/>
              <a:t>DRC: </a:t>
            </a:r>
            <a:r>
              <a:rPr lang="en-US" sz="1600" dirty="0" smtClean="0"/>
              <a:t>Save the Children is the lead agency implementing in North Kivu with10 member agencies, including 2 from the government, and CBOs. </a:t>
            </a:r>
          </a:p>
          <a:p>
            <a:pPr lvl="0"/>
            <a:r>
              <a:rPr lang="en-US" sz="1600" dirty="0" smtClean="0"/>
              <a:t>UN agencies are not involved to date. There is a need to push for UN participation to the CBCM, and not only as observers.  The investigation training will take place end of June 2015 for partners in DRC, while partners in </a:t>
            </a:r>
            <a:r>
              <a:rPr lang="en-US" sz="1600" dirty="0" err="1" smtClean="0"/>
              <a:t>Dolo</a:t>
            </a:r>
            <a:r>
              <a:rPr lang="en-US" sz="1600" dirty="0" smtClean="0"/>
              <a:t> </a:t>
            </a:r>
            <a:r>
              <a:rPr lang="en-US" sz="1600" dirty="0" err="1" smtClean="0"/>
              <a:t>Addo</a:t>
            </a:r>
            <a:r>
              <a:rPr lang="en-US" sz="1600" dirty="0" smtClean="0"/>
              <a:t> preferred to focus on in-depth case management training. </a:t>
            </a:r>
          </a:p>
        </p:txBody>
      </p:sp>
      <p:sp>
        <p:nvSpPr>
          <p:cNvPr id="26" name="Rectangle 25"/>
          <p:cNvSpPr/>
          <p:nvPr/>
        </p:nvSpPr>
        <p:spPr>
          <a:xfrm>
            <a:off x="2895600" y="4419600"/>
            <a:ext cx="6248400" cy="1323439"/>
          </a:xfrm>
          <a:prstGeom prst="rect">
            <a:avLst/>
          </a:prstGeom>
        </p:spPr>
        <p:txBody>
          <a:bodyPr wrap="square">
            <a:spAutoFit/>
          </a:bodyPr>
          <a:lstStyle/>
          <a:p>
            <a:r>
              <a:rPr lang="en-US" sz="1600" b="1" dirty="0" smtClean="0"/>
              <a:t>SOPs : </a:t>
            </a:r>
            <a:r>
              <a:rPr lang="en-US" sz="1600" dirty="0" smtClean="0"/>
              <a:t>IOM DG Swing presented the idea  of setting up a task team on SOPs during his update on PSEA at the latest IASC principals meeting. He stressed the need to develop a global SOP on interagency cooperation in CBCMs, that may require the involvement from agencies’ legal departments or Inspector Generals’ Offices. </a:t>
            </a:r>
          </a:p>
        </p:txBody>
      </p:sp>
      <p:cxnSp>
        <p:nvCxnSpPr>
          <p:cNvPr id="31" name="Straight Connector 30"/>
          <p:cNvCxnSpPr/>
          <p:nvPr/>
        </p:nvCxnSpPr>
        <p:spPr>
          <a:xfrm>
            <a:off x="2133600" y="4419600"/>
            <a:ext cx="701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20955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3.3</a:t>
            </a:r>
          </a:p>
          <a:p>
            <a:pPr lvl="0" fontAlgn="base">
              <a:spcBef>
                <a:spcPct val="0"/>
              </a:spcBef>
            </a:pPr>
            <a:r>
              <a:rPr lang="en-GB" b="1" dirty="0" smtClean="0"/>
              <a:t>PSEA included in organisation recruitment processes, policies and performance appraisals</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1015663"/>
          </a:xfrm>
          <a:prstGeom prst="rect">
            <a:avLst/>
          </a:prstGeom>
        </p:spPr>
        <p:txBody>
          <a:bodyPr wrap="square">
            <a:spAutoFit/>
          </a:bodyPr>
          <a:lstStyle/>
          <a:p>
            <a:r>
              <a:rPr lang="en-US" sz="2000" b="1" dirty="0" smtClean="0"/>
              <a:t>Key language developed and disseminated  for inclusion of AAP/PSEA responsibilities in staff performance appraisal+ partner training package+ </a:t>
            </a:r>
            <a:endParaRPr lang="en-AU" sz="2000" dirty="0"/>
          </a:p>
        </p:txBody>
      </p:sp>
      <p:sp>
        <p:nvSpPr>
          <p:cNvPr id="16" name="Rectangle 15"/>
          <p:cNvSpPr/>
          <p:nvPr/>
        </p:nvSpPr>
        <p:spPr>
          <a:xfrm>
            <a:off x="3124200" y="4267200"/>
            <a:ext cx="6019800" cy="2308324"/>
          </a:xfrm>
          <a:prstGeom prst="rect">
            <a:avLst/>
          </a:prstGeom>
        </p:spPr>
        <p:txBody>
          <a:bodyPr wrap="square">
            <a:spAutoFit/>
          </a:bodyPr>
          <a:lstStyle/>
          <a:p>
            <a:pPr lvl="0">
              <a:buFont typeface="Arial" pitchFamily="34" charset="0"/>
              <a:buChar char="•"/>
            </a:pPr>
            <a:r>
              <a:rPr lang="en-US" sz="1600" dirty="0" smtClean="0"/>
              <a:t>Ensure the work done on PSEA vocabulary, to develop indicators or specific paragraph in staff or implementing partners contract is shared as much as possible, to serve as an inspiration and therefore facilitate adoption of PSEA in many  organizations recruitment processes policies and performance appraisals </a:t>
            </a:r>
          </a:p>
          <a:p>
            <a:pPr lvl="0">
              <a:buFont typeface="Arial" pitchFamily="34" charset="0"/>
              <a:buChar char="•"/>
            </a:pPr>
            <a:r>
              <a:rPr lang="en-US" sz="1600" dirty="0" smtClean="0"/>
              <a:t>Review the documents regarding the recruitment policy for both the NGOs group and the UN group, and decide of the next steps at the next meeting of the PSEA related </a:t>
            </a:r>
            <a:r>
              <a:rPr lang="en-US" sz="1600" dirty="0" err="1" smtClean="0"/>
              <a:t>workstream</a:t>
            </a:r>
            <a:r>
              <a:rPr lang="en-US" sz="1600" dirty="0" smtClean="0"/>
              <a:t>, 8</a:t>
            </a:r>
            <a:r>
              <a:rPr lang="en-US" sz="1600" baseline="30000" dirty="0" smtClean="0"/>
              <a:t>th</a:t>
            </a:r>
            <a:r>
              <a:rPr lang="en-US" sz="1600" dirty="0" smtClean="0"/>
              <a:t> of </a:t>
            </a:r>
            <a:r>
              <a:rPr lang="en-US" sz="1600" dirty="0" err="1" smtClean="0"/>
              <a:t>Septembre</a:t>
            </a:r>
            <a:r>
              <a:rPr lang="en-US" sz="1600" dirty="0" smtClean="0"/>
              <a:t> </a:t>
            </a:r>
          </a:p>
          <a:p>
            <a:pPr>
              <a:buFont typeface="Arial" pitchFamily="34" charset="0"/>
              <a:buChar char="•"/>
            </a:pPr>
            <a:endParaRPr lang="en-AU" sz="1600" dirty="0"/>
          </a:p>
        </p:txBody>
      </p:sp>
      <p:sp>
        <p:nvSpPr>
          <p:cNvPr id="17" name="Rectangle 16"/>
          <p:cNvSpPr/>
          <p:nvPr/>
        </p:nvSpPr>
        <p:spPr>
          <a:xfrm>
            <a:off x="2057400" y="1066800"/>
            <a:ext cx="990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048000" y="990600"/>
            <a:ext cx="6248400" cy="3785652"/>
          </a:xfrm>
          <a:prstGeom prst="rect">
            <a:avLst/>
          </a:prstGeom>
        </p:spPr>
        <p:txBody>
          <a:bodyPr wrap="square">
            <a:spAutoFit/>
          </a:bodyPr>
          <a:lstStyle/>
          <a:p>
            <a:pPr>
              <a:buFont typeface="Arial" pitchFamily="34" charset="0"/>
              <a:buChar char="•"/>
            </a:pPr>
            <a:r>
              <a:rPr lang="en-AU" sz="1600" dirty="0" smtClean="0"/>
              <a:t>Several agencies (UNICEF/ UNDP/ WFP/ Care) have shared how they integrated AAP and PSEA in recruitment process, in partnership agreements at field level, in performance evaluations, into mandatory training. </a:t>
            </a:r>
          </a:p>
          <a:p>
            <a:pPr>
              <a:buFont typeface="Arial" pitchFamily="34" charset="0"/>
              <a:buChar char="•"/>
            </a:pPr>
            <a:r>
              <a:rPr lang="en-US" sz="1600" dirty="0" smtClean="0"/>
              <a:t>Work had been done on </a:t>
            </a:r>
            <a:r>
              <a:rPr lang="en-US" sz="1600" b="1" dirty="0" smtClean="0"/>
              <a:t>recruitment policy </a:t>
            </a:r>
            <a:r>
              <a:rPr lang="en-US" sz="1600" dirty="0" smtClean="0"/>
              <a:t>to examine best practices on sharing information on staff for which investigation on SEA allegations had turned out conclusive. Two groups had been formed, one grouping UN agencies, and another one NGOs.</a:t>
            </a:r>
          </a:p>
          <a:p>
            <a:pPr lvl="1">
              <a:buFont typeface="Arial" pitchFamily="34" charset="0"/>
              <a:buChar char="•"/>
            </a:pPr>
            <a:r>
              <a:rPr lang="en-US" sz="1600" dirty="0" smtClean="0"/>
              <a:t>The group of NGOs had already done work on the subject which should be taken forward,</a:t>
            </a:r>
          </a:p>
          <a:p>
            <a:pPr lvl="1">
              <a:buFont typeface="Arial" pitchFamily="34" charset="0"/>
              <a:buChar char="•"/>
            </a:pPr>
            <a:r>
              <a:rPr lang="en-US" sz="1600" dirty="0" smtClean="0"/>
              <a:t>The group of UN agencies was formed to explore how to </a:t>
            </a:r>
            <a:r>
              <a:rPr lang="en-US" sz="1600" dirty="0" err="1" smtClean="0"/>
              <a:t>operationalise</a:t>
            </a:r>
            <a:r>
              <a:rPr lang="en-US" sz="1600" dirty="0" smtClean="0"/>
              <a:t> the Dec 2013 recommendations presented and approved by the IASC . </a:t>
            </a:r>
          </a:p>
          <a:p>
            <a:pPr>
              <a:buFont typeface="Arial" pitchFamily="34" charset="0"/>
              <a:buChar char="•"/>
            </a:pPr>
            <a:endParaRPr lang="en-AU" sz="1600" dirty="0" smtClean="0"/>
          </a:p>
          <a:p>
            <a:pPr>
              <a:buFont typeface="Arial" pitchFamily="34" charset="0"/>
              <a:buChar char="•"/>
            </a:pPr>
            <a:endParaRPr lang="en-AU" sz="1600" dirty="0"/>
          </a:p>
        </p:txBody>
      </p:sp>
      <p:sp>
        <p:nvSpPr>
          <p:cNvPr id="19" name="Rectangle 18"/>
          <p:cNvSpPr/>
          <p:nvPr/>
        </p:nvSpPr>
        <p:spPr>
          <a:xfrm>
            <a:off x="2057400" y="43434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0" y="2590800"/>
            <a:ext cx="19050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3 </a:t>
            </a:r>
          </a:p>
          <a:p>
            <a:pPr algn="ctr"/>
            <a:endParaRPr lang="en-GB" b="1" dirty="0" smtClean="0">
              <a:solidFill>
                <a:schemeClr val="tx1"/>
              </a:solidFill>
            </a:endParaRPr>
          </a:p>
          <a:p>
            <a:pPr algn="ctr"/>
            <a:r>
              <a:rPr lang="en-GB" sz="1600" b="1" dirty="0" smtClean="0">
                <a:solidFill>
                  <a:schemeClr val="tx1"/>
                </a:solidFill>
              </a:rPr>
              <a:t>PSEA activities</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20574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Sibi Lawson Marriott</a:t>
            </a:r>
            <a:endParaRPr lang="en-AU" sz="1400" dirty="0">
              <a:solidFill>
                <a:schemeClr val="bg1"/>
              </a:solidFill>
            </a:endParaRPr>
          </a:p>
        </p:txBody>
      </p:sp>
      <p:pic>
        <p:nvPicPr>
          <p:cNvPr id="23" name="Picture 4" descr="Exclamation Mark, Round, Blue, White"/>
          <p:cNvPicPr>
            <a:picLocks noChangeAspect="1" noChangeArrowheads="1"/>
          </p:cNvPicPr>
          <p:nvPr/>
        </p:nvPicPr>
        <p:blipFill>
          <a:blip r:embed="rId3" cstate="print"/>
          <a:srcRect/>
          <a:stretch>
            <a:fillRect/>
          </a:stretch>
        </p:blipFill>
        <p:spPr bwMode="auto">
          <a:xfrm>
            <a:off x="2057400" y="6248400"/>
            <a:ext cx="609600" cy="609600"/>
          </a:xfrm>
          <a:prstGeom prst="rect">
            <a:avLst/>
          </a:prstGeom>
          <a:noFill/>
        </p:spPr>
      </p:pic>
      <p:sp>
        <p:nvSpPr>
          <p:cNvPr id="24" name="Rectangle 23"/>
          <p:cNvSpPr/>
          <p:nvPr/>
        </p:nvSpPr>
        <p:spPr>
          <a:xfrm>
            <a:off x="2895600" y="6336268"/>
            <a:ext cx="6248400" cy="584775"/>
          </a:xfrm>
          <a:prstGeom prst="rect">
            <a:avLst/>
          </a:prstGeom>
          <a:solidFill>
            <a:schemeClr val="accent1"/>
          </a:solidFill>
        </p:spPr>
        <p:txBody>
          <a:bodyPr wrap="square">
            <a:spAutoFit/>
          </a:bodyPr>
          <a:lstStyle/>
          <a:p>
            <a:pPr>
              <a:buFont typeface="Arial" pitchFamily="34" charset="0"/>
              <a:buChar char="•"/>
            </a:pPr>
            <a:r>
              <a:rPr lang="en-AU" sz="1600" dirty="0" err="1" smtClean="0"/>
              <a:t>Workstream</a:t>
            </a:r>
            <a:r>
              <a:rPr lang="en-AU" sz="1600" dirty="0" smtClean="0"/>
              <a:t> lead will resume in September due to staff turnover within UNICEF</a:t>
            </a:r>
          </a:p>
        </p:txBody>
      </p:sp>
      <p:pic>
        <p:nvPicPr>
          <p:cNvPr id="29698" name="Picture 2" descr="http://www.psi.org/wp-content/uploads/2014/10/UNICEF.jpeg"/>
          <p:cNvPicPr>
            <a:picLocks noChangeAspect="1" noChangeArrowheads="1"/>
          </p:cNvPicPr>
          <p:nvPr/>
        </p:nvPicPr>
        <p:blipFill>
          <a:blip r:embed="rId4" cstate="print"/>
          <a:srcRect/>
          <a:stretch>
            <a:fillRect/>
          </a:stretch>
        </p:blipFill>
        <p:spPr bwMode="auto">
          <a:xfrm>
            <a:off x="228600" y="5181600"/>
            <a:ext cx="1257300" cy="9304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876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1.1 </a:t>
            </a:r>
          </a:p>
          <a:p>
            <a:pPr lvl="0" fontAlgn="base">
              <a:spcBef>
                <a:spcPct val="0"/>
              </a:spcBef>
              <a:spcAft>
                <a:spcPts val="1400"/>
              </a:spcAft>
            </a:pPr>
            <a:r>
              <a:rPr lang="en-GB" b="1" dirty="0" smtClean="0"/>
              <a:t>Language Merger</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830997"/>
          </a:xfrm>
          <a:prstGeom prst="rect">
            <a:avLst/>
          </a:prstGeom>
        </p:spPr>
        <p:txBody>
          <a:bodyPr wrap="square">
            <a:spAutoFit/>
          </a:bodyPr>
          <a:lstStyle/>
          <a:p>
            <a:r>
              <a:rPr lang="en-GB" sz="2400" b="1" dirty="0" smtClean="0"/>
              <a:t>Establishing a common language for AAP and PSEA among organizations </a:t>
            </a:r>
            <a:endParaRPr lang="en-AU" sz="2400" dirty="0"/>
          </a:p>
        </p:txBody>
      </p:sp>
      <p:sp>
        <p:nvSpPr>
          <p:cNvPr id="16" name="Rectangle 15"/>
          <p:cNvSpPr/>
          <p:nvPr/>
        </p:nvSpPr>
        <p:spPr>
          <a:xfrm>
            <a:off x="3733800" y="990600"/>
            <a:ext cx="5410200" cy="3693319"/>
          </a:xfrm>
          <a:prstGeom prst="rect">
            <a:avLst/>
          </a:prstGeom>
        </p:spPr>
        <p:txBody>
          <a:bodyPr wrap="square">
            <a:spAutoFit/>
          </a:bodyPr>
          <a:lstStyle/>
          <a:p>
            <a:pPr>
              <a:buFont typeface="Arial" pitchFamily="34" charset="0"/>
              <a:buChar char="•"/>
            </a:pPr>
            <a:r>
              <a:rPr lang="en-GB" dirty="0" smtClean="0"/>
              <a:t>Two pager summarizing the essential linkages between AAP and  PSEA and included in the Helpdesk resources</a:t>
            </a:r>
          </a:p>
          <a:p>
            <a:pPr>
              <a:buFont typeface="Arial" pitchFamily="34" charset="0"/>
              <a:buChar char="•"/>
            </a:pPr>
            <a:r>
              <a:rPr lang="en-GB" dirty="0" smtClean="0"/>
              <a:t>Key messages sent  to highlight the linkages between AAP and PSEA during the Senior Focal Point meeting on PSEA 16 April 2015</a:t>
            </a:r>
          </a:p>
          <a:p>
            <a:pPr>
              <a:buFont typeface="Arial" pitchFamily="34" charset="0"/>
              <a:buChar char="•"/>
            </a:pPr>
            <a:r>
              <a:rPr lang="en-GB" dirty="0" smtClean="0"/>
              <a:t>The essential linkages between AAP and PSEA have been highlighted in messages to Task team members, during webinars (STAIT webinars in English and French, Interaction webinar) and in training modules being developed by Disasterready.org.</a:t>
            </a:r>
          </a:p>
          <a:p>
            <a:pPr>
              <a:buFont typeface="Arial" pitchFamily="34" charset="0"/>
              <a:buChar char="•"/>
            </a:pPr>
            <a:r>
              <a:rPr lang="en-GB" dirty="0" smtClean="0"/>
              <a:t>Essential linkages highlighted during the field mission in Eastern DRC.</a:t>
            </a:r>
          </a:p>
          <a:p>
            <a:endParaRPr lang="en-AU" dirty="0"/>
          </a:p>
        </p:txBody>
      </p:sp>
      <p:sp>
        <p:nvSpPr>
          <p:cNvPr id="17" name="Rectangle 16"/>
          <p:cNvSpPr/>
          <p:nvPr/>
        </p:nvSpPr>
        <p:spPr>
          <a:xfrm>
            <a:off x="2209800" y="10668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9" name="Rectangle 18"/>
          <p:cNvSpPr/>
          <p:nvPr/>
        </p:nvSpPr>
        <p:spPr>
          <a:xfrm>
            <a:off x="2209800" y="4419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1981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Work Stream 1</a:t>
            </a:r>
          </a:p>
          <a:p>
            <a:pPr algn="ctr"/>
            <a:endParaRPr lang="en-GB" b="1" dirty="0" smtClean="0">
              <a:solidFill>
                <a:schemeClr val="tx1"/>
              </a:solidFill>
            </a:endParaRPr>
          </a:p>
          <a:p>
            <a:pPr algn="ctr"/>
            <a:r>
              <a:rPr lang="en-GB" b="1" dirty="0" smtClean="0">
                <a:solidFill>
                  <a:schemeClr val="tx1"/>
                </a:solidFill>
              </a:rPr>
              <a:t>AAP/PSEA Advocacy </a:t>
            </a:r>
            <a:endParaRPr lang="en-AU" dirty="0" smtClean="0">
              <a:solidFill>
                <a:schemeClr val="tx1"/>
              </a:solidFill>
            </a:endParaRPr>
          </a:p>
          <a:p>
            <a:pPr algn="ctr"/>
            <a:endParaRPr lang="en-AU"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447800" cy="800219"/>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Rebecca </a:t>
            </a:r>
            <a:r>
              <a:rPr lang="en-AU" sz="1400" dirty="0" err="1" smtClean="0">
                <a:solidFill>
                  <a:schemeClr val="bg1"/>
                </a:solidFill>
              </a:rPr>
              <a:t>Skovbye</a:t>
            </a:r>
            <a:endParaRPr lang="en-AU" sz="1400" dirty="0" smtClean="0">
              <a:solidFill>
                <a:schemeClr val="bg1"/>
              </a:solidFill>
            </a:endParaRPr>
          </a:p>
          <a:p>
            <a:endParaRPr lang="en-AU" sz="1400" dirty="0">
              <a:solidFill>
                <a:schemeClr val="bg1"/>
              </a:solidFill>
            </a:endParaRPr>
          </a:p>
        </p:txBody>
      </p:sp>
      <p:pic>
        <p:nvPicPr>
          <p:cNvPr id="3074" name="Picture 2" descr="http://arabbrains.com/wp-content/uploads/2012/09/wfp-logo.gif"/>
          <p:cNvPicPr>
            <a:picLocks noChangeAspect="1" noChangeArrowheads="1"/>
          </p:cNvPicPr>
          <p:nvPr/>
        </p:nvPicPr>
        <p:blipFill>
          <a:blip r:embed="rId2" cstate="print"/>
          <a:srcRect l="17778" r="18518"/>
          <a:stretch>
            <a:fillRect/>
          </a:stretch>
        </p:blipFill>
        <p:spPr bwMode="auto">
          <a:xfrm>
            <a:off x="609600" y="5181600"/>
            <a:ext cx="914400" cy="903768"/>
          </a:xfrm>
          <a:prstGeom prst="rect">
            <a:avLst/>
          </a:prstGeom>
          <a:noFill/>
        </p:spPr>
      </p:pic>
      <p:pic>
        <p:nvPicPr>
          <p:cNvPr id="23" name="Picture 4" descr="Exclamation Mark, Round, Blue, White"/>
          <p:cNvPicPr>
            <a:picLocks noChangeAspect="1" noChangeArrowheads="1"/>
          </p:cNvPicPr>
          <p:nvPr/>
        </p:nvPicPr>
        <p:blipFill>
          <a:blip r:embed="rId3" cstate="print"/>
          <a:srcRect/>
          <a:stretch>
            <a:fillRect/>
          </a:stretch>
        </p:blipFill>
        <p:spPr bwMode="auto">
          <a:xfrm>
            <a:off x="2133600" y="5562600"/>
            <a:ext cx="1066800" cy="1066800"/>
          </a:xfrm>
          <a:prstGeom prst="rect">
            <a:avLst/>
          </a:prstGeom>
          <a:noFill/>
        </p:spPr>
      </p:pic>
      <p:sp>
        <p:nvSpPr>
          <p:cNvPr id="24" name="Rectangle 23"/>
          <p:cNvSpPr/>
          <p:nvPr/>
        </p:nvSpPr>
        <p:spPr>
          <a:xfrm>
            <a:off x="3200400" y="5867400"/>
            <a:ext cx="5943600" cy="646331"/>
          </a:xfrm>
          <a:prstGeom prst="rect">
            <a:avLst/>
          </a:prstGeom>
          <a:solidFill>
            <a:schemeClr val="accent1"/>
          </a:solidFill>
        </p:spPr>
        <p:txBody>
          <a:bodyPr wrap="square">
            <a:spAutoFit/>
          </a:bodyPr>
          <a:lstStyle/>
          <a:p>
            <a:r>
              <a:rPr lang="en-AU" dirty="0" smtClean="0"/>
              <a:t>Need to ensure individual agency and collective operational guidance on AAP refer to PSEA and vice versa</a:t>
            </a:r>
            <a:endParaRPr lang="en-AU" dirty="0"/>
          </a:p>
        </p:txBody>
      </p:sp>
      <p:sp>
        <p:nvSpPr>
          <p:cNvPr id="25" name="Rectangle 24"/>
          <p:cNvSpPr/>
          <p:nvPr/>
        </p:nvSpPr>
        <p:spPr>
          <a:xfrm>
            <a:off x="3810000" y="4343400"/>
            <a:ext cx="5334000" cy="1200329"/>
          </a:xfrm>
          <a:prstGeom prst="rect">
            <a:avLst/>
          </a:prstGeom>
        </p:spPr>
        <p:txBody>
          <a:bodyPr wrap="square">
            <a:spAutoFit/>
          </a:bodyPr>
          <a:lstStyle/>
          <a:p>
            <a:endParaRPr lang="en-GB" dirty="0" smtClean="0"/>
          </a:p>
          <a:p>
            <a:pPr>
              <a:buFont typeface="Arial" pitchFamily="34" charset="0"/>
              <a:buChar char="•"/>
            </a:pPr>
            <a:r>
              <a:rPr lang="en-GB" dirty="0" smtClean="0"/>
              <a:t>Ensure members highlight the essential linkages between AAP and  PSEA during field missions, advocacy and training.</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409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1.2 </a:t>
            </a:r>
          </a:p>
          <a:p>
            <a:pPr lvl="0" fontAlgn="base">
              <a:spcBef>
                <a:spcPct val="0"/>
              </a:spcBef>
              <a:spcAft>
                <a:spcPts val="1400"/>
              </a:spcAft>
            </a:pPr>
            <a:r>
              <a:rPr lang="en-GB" b="1" dirty="0" smtClean="0"/>
              <a:t>World Humanitarian Summit</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6248400" cy="954107"/>
          </a:xfrm>
          <a:prstGeom prst="rect">
            <a:avLst/>
          </a:prstGeom>
        </p:spPr>
        <p:txBody>
          <a:bodyPr wrap="square">
            <a:spAutoFit/>
          </a:bodyPr>
          <a:lstStyle/>
          <a:p>
            <a:r>
              <a:rPr lang="en-US" sz="2800" b="1" dirty="0" smtClean="0"/>
              <a:t>AAP and PSEA in the World Humanitarian Summit</a:t>
            </a:r>
            <a:endParaRPr lang="en-AU" sz="2800" dirty="0"/>
          </a:p>
        </p:txBody>
      </p:sp>
      <p:sp>
        <p:nvSpPr>
          <p:cNvPr id="17" name="Rectangle 16"/>
          <p:cNvSpPr/>
          <p:nvPr/>
        </p:nvSpPr>
        <p:spPr>
          <a:xfrm>
            <a:off x="2133600" y="10668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048000" y="914400"/>
            <a:ext cx="6096000" cy="2062103"/>
          </a:xfrm>
          <a:prstGeom prst="rect">
            <a:avLst/>
          </a:prstGeom>
        </p:spPr>
        <p:txBody>
          <a:bodyPr wrap="square">
            <a:spAutoFit/>
          </a:bodyPr>
          <a:lstStyle/>
          <a:p>
            <a:pPr>
              <a:buFont typeface="Arial" pitchFamily="34" charset="0"/>
              <a:buChar char="•"/>
            </a:pPr>
            <a:r>
              <a:rPr lang="en-GB" sz="1600" dirty="0" smtClean="0"/>
              <a:t>AAP emerging as a priority in the WHS consultations</a:t>
            </a:r>
          </a:p>
          <a:p>
            <a:pPr>
              <a:buFont typeface="Arial" pitchFamily="34" charset="0"/>
              <a:buChar char="•"/>
            </a:pPr>
            <a:r>
              <a:rPr lang="en-GB" sz="1600" dirty="0" smtClean="0"/>
              <a:t>Paper on CAAP has been sent to the WHS secretariat</a:t>
            </a:r>
          </a:p>
          <a:p>
            <a:pPr>
              <a:buFont typeface="Arial" pitchFamily="34" charset="0"/>
              <a:buChar char="•"/>
            </a:pPr>
            <a:r>
              <a:rPr lang="en-GB" sz="1600" dirty="0" smtClean="0"/>
              <a:t>WFP is a member of the effectiveness team of the summit secretariat , and pushing for AAP</a:t>
            </a:r>
          </a:p>
          <a:p>
            <a:pPr>
              <a:buFont typeface="Arial" pitchFamily="34" charset="0"/>
              <a:buChar char="•"/>
            </a:pPr>
            <a:r>
              <a:rPr lang="en-GB" sz="1600" dirty="0" smtClean="0"/>
              <a:t>Participation of Task Team co-chair to the WHS meeting on 4-5 June in NY convened by ALNAP and organized with USAID, OIC and the WHS secretariat, ensuring key messages  and comments from Task team members on the different papers are shared  during the forum</a:t>
            </a:r>
            <a:endParaRPr lang="en-AU" sz="1600" dirty="0"/>
          </a:p>
        </p:txBody>
      </p:sp>
      <p:sp>
        <p:nvSpPr>
          <p:cNvPr id="19" name="Rectangle 18"/>
          <p:cNvSpPr/>
          <p:nvPr/>
        </p:nvSpPr>
        <p:spPr>
          <a:xfrm>
            <a:off x="2133600" y="3048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1981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Work Stream 1</a:t>
            </a:r>
          </a:p>
          <a:p>
            <a:pPr algn="ctr"/>
            <a:endParaRPr lang="en-GB" b="1" dirty="0" smtClean="0">
              <a:solidFill>
                <a:schemeClr val="tx1"/>
              </a:solidFill>
            </a:endParaRPr>
          </a:p>
          <a:p>
            <a:pPr algn="ctr"/>
            <a:r>
              <a:rPr lang="en-GB" b="1" dirty="0" smtClean="0">
                <a:solidFill>
                  <a:schemeClr val="tx1"/>
                </a:solidFill>
              </a:rPr>
              <a:t>AAP/PSEA Advocacy </a:t>
            </a:r>
            <a:endParaRPr lang="en-AU" dirty="0" smtClean="0">
              <a:solidFill>
                <a:schemeClr val="tx1"/>
              </a:solidFill>
            </a:endParaRPr>
          </a:p>
          <a:p>
            <a:pPr algn="ctr"/>
            <a:endParaRPr lang="en-AU"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4478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Rebecca </a:t>
            </a:r>
            <a:r>
              <a:rPr lang="en-AU" sz="1400" dirty="0" err="1" smtClean="0">
                <a:solidFill>
                  <a:schemeClr val="bg1"/>
                </a:solidFill>
              </a:rPr>
              <a:t>Skovbye</a:t>
            </a:r>
            <a:endParaRPr lang="en-AU" sz="1400" dirty="0">
              <a:solidFill>
                <a:schemeClr val="bg1"/>
              </a:solidFill>
            </a:endParaRPr>
          </a:p>
        </p:txBody>
      </p:sp>
      <p:pic>
        <p:nvPicPr>
          <p:cNvPr id="23" name="Picture 2" descr="http://arabbrains.com/wp-content/uploads/2012/09/wfp-logo.gif"/>
          <p:cNvPicPr>
            <a:picLocks noChangeAspect="1" noChangeArrowheads="1"/>
          </p:cNvPicPr>
          <p:nvPr/>
        </p:nvPicPr>
        <p:blipFill>
          <a:blip r:embed="rId3" cstate="print"/>
          <a:srcRect l="17778" r="18518"/>
          <a:stretch>
            <a:fillRect/>
          </a:stretch>
        </p:blipFill>
        <p:spPr bwMode="auto">
          <a:xfrm>
            <a:off x="609600" y="5181600"/>
            <a:ext cx="914400" cy="903768"/>
          </a:xfrm>
          <a:prstGeom prst="rect">
            <a:avLst/>
          </a:prstGeom>
          <a:noFill/>
        </p:spPr>
      </p:pic>
      <p:pic>
        <p:nvPicPr>
          <p:cNvPr id="2050" name="Picture 2" descr="http://www.who.int/entity/hac/events/world_humanitarian_summit_logo.jpg"/>
          <p:cNvPicPr>
            <a:picLocks noChangeAspect="1" noChangeArrowheads="1"/>
          </p:cNvPicPr>
          <p:nvPr/>
        </p:nvPicPr>
        <p:blipFill>
          <a:blip r:embed="rId4" cstate="print"/>
          <a:srcRect/>
          <a:stretch>
            <a:fillRect/>
          </a:stretch>
        </p:blipFill>
        <p:spPr bwMode="auto">
          <a:xfrm>
            <a:off x="8229600" y="0"/>
            <a:ext cx="914400" cy="816429"/>
          </a:xfrm>
          <a:prstGeom prst="rect">
            <a:avLst/>
          </a:prstGeom>
          <a:noFill/>
        </p:spPr>
      </p:pic>
      <p:pic>
        <p:nvPicPr>
          <p:cNvPr id="24" name="Picture 4" descr="Exclamation Mark, Round, Blue, White"/>
          <p:cNvPicPr>
            <a:picLocks noChangeAspect="1" noChangeArrowheads="1"/>
          </p:cNvPicPr>
          <p:nvPr/>
        </p:nvPicPr>
        <p:blipFill>
          <a:blip r:embed="rId5" cstate="print"/>
          <a:srcRect/>
          <a:stretch>
            <a:fillRect/>
          </a:stretch>
        </p:blipFill>
        <p:spPr bwMode="auto">
          <a:xfrm>
            <a:off x="2133600" y="5791200"/>
            <a:ext cx="1066800" cy="1066800"/>
          </a:xfrm>
          <a:prstGeom prst="rect">
            <a:avLst/>
          </a:prstGeom>
          <a:noFill/>
        </p:spPr>
      </p:pic>
      <p:sp>
        <p:nvSpPr>
          <p:cNvPr id="25" name="Rectangle 24"/>
          <p:cNvSpPr/>
          <p:nvPr/>
        </p:nvSpPr>
        <p:spPr>
          <a:xfrm>
            <a:off x="3200400" y="5867400"/>
            <a:ext cx="5943600" cy="923330"/>
          </a:xfrm>
          <a:prstGeom prst="rect">
            <a:avLst/>
          </a:prstGeom>
          <a:solidFill>
            <a:schemeClr val="accent1"/>
          </a:solidFill>
        </p:spPr>
        <p:txBody>
          <a:bodyPr wrap="square">
            <a:spAutoFit/>
          </a:bodyPr>
          <a:lstStyle/>
          <a:p>
            <a:pPr lvl="0"/>
            <a:r>
              <a:rPr lang="en-GB" dirty="0" smtClean="0"/>
              <a:t>The WHS might have additional funding to support further community consultations and the task team could provide the operational support </a:t>
            </a:r>
            <a:endParaRPr lang="en-US" dirty="0" smtClean="0"/>
          </a:p>
        </p:txBody>
      </p:sp>
      <p:sp>
        <p:nvSpPr>
          <p:cNvPr id="26" name="Rectangle 25"/>
          <p:cNvSpPr/>
          <p:nvPr/>
        </p:nvSpPr>
        <p:spPr>
          <a:xfrm>
            <a:off x="3124200" y="3049012"/>
            <a:ext cx="6019800" cy="3046988"/>
          </a:xfrm>
          <a:prstGeom prst="rect">
            <a:avLst/>
          </a:prstGeom>
        </p:spPr>
        <p:txBody>
          <a:bodyPr wrap="square">
            <a:spAutoFit/>
          </a:bodyPr>
          <a:lstStyle/>
          <a:p>
            <a:pPr lvl="0">
              <a:buFont typeface="Arial" pitchFamily="34" charset="0"/>
              <a:buChar char="•"/>
            </a:pPr>
            <a:r>
              <a:rPr lang="en-GB" sz="1600" dirty="0" smtClean="0"/>
              <a:t>Provision of 10 Two-pagers illustrating the linkages between AAP and PSEA, as well as best practices from the field, lessons learned and key success factors focussing on collective approaches to AAP and PSEA, to be published in the upcoming blog related to the WHS website</a:t>
            </a:r>
          </a:p>
          <a:p>
            <a:pPr lvl="0">
              <a:buFont typeface="Arial" pitchFamily="34" charset="0"/>
              <a:buChar char="•"/>
            </a:pPr>
            <a:r>
              <a:rPr lang="en-GB" sz="1600" dirty="0" smtClean="0"/>
              <a:t>Ensure  AAP PSEA is featured in both the WHS June synthesis report and the October 2015 Geneva final report</a:t>
            </a:r>
          </a:p>
          <a:p>
            <a:pPr>
              <a:buFont typeface="Arial" pitchFamily="34" charset="0"/>
              <a:buChar char="•"/>
            </a:pPr>
            <a:r>
              <a:rPr lang="en-GB" sz="1600" dirty="0" smtClean="0"/>
              <a:t> Support to ensuring that the recommendations with regards to AAP PSEA are actually corresponding to what communities would need.</a:t>
            </a:r>
          </a:p>
          <a:p>
            <a:pPr>
              <a:buFont typeface="Arial" pitchFamily="34" charset="0"/>
              <a:buChar char="•"/>
            </a:pPr>
            <a:r>
              <a:rPr lang="en-GB" sz="1600" dirty="0" smtClean="0"/>
              <a:t>Organise working session with the TT members to derive concrete recommendations for actions from the various policy inputs to the WHS</a:t>
            </a:r>
          </a:p>
          <a:p>
            <a:pPr lvl="0">
              <a:buFont typeface="Arial" pitchFamily="34" charset="0"/>
              <a:buChar char="•"/>
            </a:pPr>
            <a:endParaRPr lang="en-GB"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409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2.1 </a:t>
            </a:r>
          </a:p>
          <a:p>
            <a:pPr lvl="0" fontAlgn="base">
              <a:spcBef>
                <a:spcPct val="0"/>
              </a:spcBef>
              <a:spcAft>
                <a:spcPts val="1400"/>
              </a:spcAft>
            </a:pPr>
            <a:r>
              <a:rPr lang="en-GB" b="1" dirty="0" smtClean="0"/>
              <a:t>Support to AAP and PSEA field operations</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954107"/>
          </a:xfrm>
          <a:prstGeom prst="rect">
            <a:avLst/>
          </a:prstGeom>
        </p:spPr>
        <p:txBody>
          <a:bodyPr wrap="square">
            <a:spAutoFit/>
          </a:bodyPr>
          <a:lstStyle/>
          <a:p>
            <a:r>
              <a:rPr lang="en-US" sz="2800" b="1" dirty="0" smtClean="0"/>
              <a:t>Field missions and in-country support+ feedback and lessons learning</a:t>
            </a:r>
            <a:endParaRPr lang="en-AU" sz="2800" dirty="0"/>
          </a:p>
        </p:txBody>
      </p:sp>
      <p:sp>
        <p:nvSpPr>
          <p:cNvPr id="18" name="Rectangle 17"/>
          <p:cNvSpPr/>
          <p:nvPr/>
        </p:nvSpPr>
        <p:spPr>
          <a:xfrm>
            <a:off x="2590800" y="914400"/>
            <a:ext cx="6553200" cy="4524315"/>
          </a:xfrm>
          <a:prstGeom prst="rect">
            <a:avLst/>
          </a:prstGeom>
        </p:spPr>
        <p:txBody>
          <a:bodyPr wrap="square">
            <a:spAutoFit/>
          </a:bodyPr>
          <a:lstStyle/>
          <a:p>
            <a:r>
              <a:rPr lang="en-GB" sz="1600" b="1" dirty="0" smtClean="0"/>
              <a:t>Somalia : </a:t>
            </a:r>
            <a:r>
              <a:rPr lang="en-US" sz="1600" dirty="0" smtClean="0"/>
              <a:t>HAP/CHS Alliance is providing support to </a:t>
            </a:r>
            <a:r>
              <a:rPr lang="en-US" sz="1600" dirty="0" err="1" smtClean="0"/>
              <a:t>SomRep</a:t>
            </a:r>
            <a:r>
              <a:rPr lang="en-US" sz="1600" dirty="0" smtClean="0"/>
              <a:t> consortium and  </a:t>
            </a:r>
            <a:r>
              <a:rPr lang="en-US" sz="1600" dirty="0" err="1" smtClean="0"/>
              <a:t>BRCiS</a:t>
            </a:r>
            <a:r>
              <a:rPr lang="en-US" sz="1600" dirty="0" smtClean="0"/>
              <a:t> consortia on capacity strengthening and </a:t>
            </a:r>
            <a:r>
              <a:rPr lang="en-US" sz="1600" dirty="0" err="1" smtClean="0"/>
              <a:t>operationalization</a:t>
            </a:r>
            <a:r>
              <a:rPr lang="en-US" sz="1600" dirty="0" smtClean="0"/>
              <a:t> of AAP (guidelines on information sharing, setting up CRMs and adaptation of participative evaluations to context)</a:t>
            </a:r>
          </a:p>
          <a:p>
            <a:r>
              <a:rPr lang="en-AU" sz="1600" b="1" dirty="0" smtClean="0"/>
              <a:t>Lebanon</a:t>
            </a:r>
            <a:r>
              <a:rPr lang="en-AU" sz="1600" dirty="0" smtClean="0"/>
              <a:t> Report from the w</a:t>
            </a:r>
            <a:r>
              <a:rPr lang="en-US" sz="1600" dirty="0" err="1" smtClean="0"/>
              <a:t>orkshop</a:t>
            </a:r>
            <a:r>
              <a:rPr lang="en-US" sz="1600" dirty="0" smtClean="0"/>
              <a:t> on the “implementation of AAP components of the LCRP” has been shared with the 51 participants from the Government, UN agencies and local and international NGOs, who identified seven priority areas to focus on which will be used by the LCRP management to design a collective  work plan on AAP PSEA.</a:t>
            </a:r>
            <a:endParaRPr lang="en-GB" sz="1600" dirty="0" smtClean="0"/>
          </a:p>
          <a:p>
            <a:r>
              <a:rPr lang="en-GB" sz="1600" b="1" dirty="0" smtClean="0"/>
              <a:t>East Africa : </a:t>
            </a:r>
            <a:r>
              <a:rPr lang="en-GB" sz="1600" dirty="0" smtClean="0"/>
              <a:t>Launch of the Core Humanitarian standard </a:t>
            </a:r>
            <a:r>
              <a:rPr lang="en-GB" sz="1600" b="1" dirty="0" smtClean="0"/>
              <a:t>in </a:t>
            </a:r>
            <a:r>
              <a:rPr lang="en-GB" sz="1600" dirty="0" smtClean="0"/>
              <a:t> collaboration with the Inter Agency Working Group and plan for dissemination to move from theory to practical implementation</a:t>
            </a:r>
          </a:p>
          <a:p>
            <a:r>
              <a:rPr lang="en-US" sz="1600" b="1" dirty="0" err="1" smtClean="0"/>
              <a:t>DRCongo</a:t>
            </a:r>
            <a:r>
              <a:rPr lang="en-US" sz="1600" b="1" dirty="0" smtClean="0"/>
              <a:t> </a:t>
            </a:r>
            <a:r>
              <a:rPr lang="en-US" sz="1600" dirty="0" smtClean="0"/>
              <a:t>: Provision of support to improve AAP and PSEA practices for each of the phases of  RRMP project cycle in Eastern DRC, on request of UNICEF and NRC teams + linkages with the CBCM project implemented by Save the Children</a:t>
            </a:r>
          </a:p>
          <a:p>
            <a:endParaRPr lang="en-GB" sz="1600" dirty="0" smtClean="0"/>
          </a:p>
          <a:p>
            <a:r>
              <a:rPr lang="en-GB" sz="1600" dirty="0" smtClean="0"/>
              <a:t> </a:t>
            </a:r>
            <a:endParaRPr lang="en-AU" sz="1600" dirty="0" smtClean="0"/>
          </a:p>
        </p:txBody>
      </p:sp>
      <p:sp>
        <p:nvSpPr>
          <p:cNvPr id="19" name="Rectangle 18"/>
          <p:cNvSpPr/>
          <p:nvPr/>
        </p:nvSpPr>
        <p:spPr>
          <a:xfrm>
            <a:off x="2133600" y="5181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Planned</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8288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Massimo Nicoletti  </a:t>
            </a:r>
            <a:r>
              <a:rPr lang="en-AU" sz="1400" dirty="0" err="1" smtClean="0">
                <a:solidFill>
                  <a:schemeClr val="bg1"/>
                </a:solidFill>
              </a:rPr>
              <a:t>Altimari</a:t>
            </a:r>
            <a:endParaRPr lang="en-AU" sz="1400" dirty="0">
              <a:solidFill>
                <a:schemeClr val="bg1"/>
              </a:solidFill>
            </a:endParaRPr>
          </a:p>
        </p:txBody>
      </p:sp>
      <p:pic>
        <p:nvPicPr>
          <p:cNvPr id="16386" name="Picture 2" descr="HAP logo_0"/>
          <p:cNvPicPr>
            <a:picLocks noChangeAspect="1" noChangeArrowheads="1"/>
          </p:cNvPicPr>
          <p:nvPr/>
        </p:nvPicPr>
        <p:blipFill>
          <a:blip r:embed="rId3" cstate="print"/>
          <a:srcRect/>
          <a:stretch>
            <a:fillRect/>
          </a:stretch>
        </p:blipFill>
        <p:spPr bwMode="auto">
          <a:xfrm>
            <a:off x="67340" y="5334001"/>
            <a:ext cx="1913860" cy="381000"/>
          </a:xfrm>
          <a:prstGeom prst="rect">
            <a:avLst/>
          </a:prstGeom>
          <a:noFill/>
          <a:ln w="9525" algn="in">
            <a:noFill/>
            <a:miter lim="800000"/>
            <a:headEnd/>
            <a:tailEnd/>
          </a:ln>
          <a:effectLst/>
        </p:spPr>
      </p:pic>
      <p:sp>
        <p:nvSpPr>
          <p:cNvPr id="24" name="Rectangle 23"/>
          <p:cNvSpPr/>
          <p:nvPr/>
        </p:nvSpPr>
        <p:spPr>
          <a:xfrm>
            <a:off x="3200400" y="5001161"/>
            <a:ext cx="5943600" cy="1323439"/>
          </a:xfrm>
          <a:prstGeom prst="rect">
            <a:avLst/>
          </a:prstGeom>
        </p:spPr>
        <p:txBody>
          <a:bodyPr wrap="square">
            <a:spAutoFit/>
          </a:bodyPr>
          <a:lstStyle/>
          <a:p>
            <a:r>
              <a:rPr lang="en-GB" sz="1600" b="1" dirty="0" smtClean="0"/>
              <a:t>Ukraine : </a:t>
            </a:r>
            <a:r>
              <a:rPr lang="en-GB" sz="1600" dirty="0" smtClean="0"/>
              <a:t>Mission planed from the 12</a:t>
            </a:r>
            <a:r>
              <a:rPr lang="en-GB" sz="1600" baseline="30000" dirty="0" smtClean="0"/>
              <a:t>th</a:t>
            </a:r>
            <a:r>
              <a:rPr lang="en-GB" sz="1600" dirty="0" smtClean="0"/>
              <a:t> to the 23</a:t>
            </a:r>
            <a:r>
              <a:rPr lang="en-GB" sz="1600" baseline="30000" dirty="0" smtClean="0"/>
              <a:t>rd</a:t>
            </a:r>
            <a:r>
              <a:rPr lang="en-GB" sz="1600" dirty="0" smtClean="0"/>
              <a:t>  July., on request of the NGO forum, including a 2 days training on the CHS</a:t>
            </a:r>
          </a:p>
          <a:p>
            <a:r>
              <a:rPr lang="en-GB" sz="1600" b="1" dirty="0" smtClean="0"/>
              <a:t>Niger : </a:t>
            </a:r>
            <a:r>
              <a:rPr lang="en-GB" sz="1600" dirty="0" smtClean="0"/>
              <a:t>possible support to the HCT as a follow up from the STAIT mission.</a:t>
            </a:r>
          </a:p>
          <a:p>
            <a:endParaRPr lang="en-AU" sz="1600" dirty="0"/>
          </a:p>
        </p:txBody>
      </p:sp>
      <p:pic>
        <p:nvPicPr>
          <p:cNvPr id="16388" name="Picture 4" descr="Exclamation Mark, Round, Blue, White"/>
          <p:cNvPicPr>
            <a:picLocks noChangeAspect="1" noChangeArrowheads="1"/>
          </p:cNvPicPr>
          <p:nvPr/>
        </p:nvPicPr>
        <p:blipFill>
          <a:blip r:embed="rId4" cstate="print"/>
          <a:srcRect/>
          <a:stretch>
            <a:fillRect/>
          </a:stretch>
        </p:blipFill>
        <p:spPr bwMode="auto">
          <a:xfrm>
            <a:off x="2057400" y="5715000"/>
            <a:ext cx="1066800" cy="1066800"/>
          </a:xfrm>
          <a:prstGeom prst="rect">
            <a:avLst/>
          </a:prstGeom>
          <a:noFill/>
        </p:spPr>
      </p:pic>
      <p:sp>
        <p:nvSpPr>
          <p:cNvPr id="26" name="Rectangle 25"/>
          <p:cNvSpPr/>
          <p:nvPr/>
        </p:nvSpPr>
        <p:spPr>
          <a:xfrm>
            <a:off x="3200400" y="6027003"/>
            <a:ext cx="5943600" cy="830997"/>
          </a:xfrm>
          <a:prstGeom prst="rect">
            <a:avLst/>
          </a:prstGeom>
          <a:solidFill>
            <a:schemeClr val="accent1"/>
          </a:solidFill>
        </p:spPr>
        <p:txBody>
          <a:bodyPr wrap="square">
            <a:spAutoFit/>
          </a:bodyPr>
          <a:lstStyle/>
          <a:p>
            <a:pPr>
              <a:buFont typeface="Arial" pitchFamily="34" charset="0"/>
              <a:buChar char="•"/>
            </a:pPr>
            <a:r>
              <a:rPr lang="en-AU" sz="1600" dirty="0" smtClean="0"/>
              <a:t>Need to capitalise on  best practices of </a:t>
            </a:r>
            <a:r>
              <a:rPr lang="en-AU" sz="1600" dirty="0" err="1" smtClean="0"/>
              <a:t>operationalisation</a:t>
            </a:r>
            <a:r>
              <a:rPr lang="en-AU" sz="1600" dirty="0" smtClean="0"/>
              <a:t> of AAP PSEA at collective level and demonstrate complementarity with individual agencies policies </a:t>
            </a:r>
            <a:endParaRPr lang="en-AU" sz="1600" dirty="0"/>
          </a:p>
        </p:txBody>
      </p:sp>
      <p:pic>
        <p:nvPicPr>
          <p:cNvPr id="16390" name="Picture 6" descr="Chick, Tick, Done, Sign, Good, Blue, Gray Frame"/>
          <p:cNvPicPr>
            <a:picLocks noChangeAspect="1" noChangeArrowheads="1"/>
          </p:cNvPicPr>
          <p:nvPr/>
        </p:nvPicPr>
        <p:blipFill>
          <a:blip r:embed="rId5" cstate="print"/>
          <a:srcRect/>
          <a:stretch>
            <a:fillRect/>
          </a:stretch>
        </p:blipFill>
        <p:spPr bwMode="auto">
          <a:xfrm>
            <a:off x="2133600" y="914400"/>
            <a:ext cx="559206" cy="546973"/>
          </a:xfrm>
          <a:prstGeom prst="rect">
            <a:avLst/>
          </a:prstGeom>
          <a:noFill/>
        </p:spPr>
      </p:pic>
      <p:pic>
        <p:nvPicPr>
          <p:cNvPr id="27" name="Picture 6" descr="Chick, Tick, Done, Sign, Good, Blue, Gray Frame"/>
          <p:cNvPicPr>
            <a:picLocks noChangeAspect="1" noChangeArrowheads="1"/>
          </p:cNvPicPr>
          <p:nvPr/>
        </p:nvPicPr>
        <p:blipFill>
          <a:blip r:embed="rId5" cstate="print"/>
          <a:srcRect/>
          <a:stretch>
            <a:fillRect/>
          </a:stretch>
        </p:blipFill>
        <p:spPr bwMode="auto">
          <a:xfrm>
            <a:off x="2057400" y="2057400"/>
            <a:ext cx="559206" cy="546973"/>
          </a:xfrm>
          <a:prstGeom prst="rect">
            <a:avLst/>
          </a:prstGeom>
          <a:noFill/>
        </p:spPr>
      </p:pic>
      <p:pic>
        <p:nvPicPr>
          <p:cNvPr id="25" name="Picture 6" descr="Chick, Tick, Done, Sign, Good, Blue, Gray Frame"/>
          <p:cNvPicPr>
            <a:picLocks noChangeAspect="1" noChangeArrowheads="1"/>
          </p:cNvPicPr>
          <p:nvPr/>
        </p:nvPicPr>
        <p:blipFill>
          <a:blip r:embed="rId5" cstate="print"/>
          <a:srcRect/>
          <a:stretch>
            <a:fillRect/>
          </a:stretch>
        </p:blipFill>
        <p:spPr bwMode="auto">
          <a:xfrm>
            <a:off x="2057400" y="3200400"/>
            <a:ext cx="559206" cy="546973"/>
          </a:xfrm>
          <a:prstGeom prst="rect">
            <a:avLst/>
          </a:prstGeom>
          <a:noFill/>
        </p:spPr>
      </p:pic>
      <p:pic>
        <p:nvPicPr>
          <p:cNvPr id="23" name="Picture 6" descr="Chick, Tick, Done, Sign, Good, Blue, Gray Frame"/>
          <p:cNvPicPr>
            <a:picLocks noChangeAspect="1" noChangeArrowheads="1"/>
          </p:cNvPicPr>
          <p:nvPr/>
        </p:nvPicPr>
        <p:blipFill>
          <a:blip r:embed="rId5" cstate="print"/>
          <a:srcRect/>
          <a:stretch>
            <a:fillRect/>
          </a:stretch>
        </p:blipFill>
        <p:spPr bwMode="auto">
          <a:xfrm>
            <a:off x="2057400" y="3962400"/>
            <a:ext cx="559206" cy="54697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790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2.2 </a:t>
            </a:r>
          </a:p>
          <a:p>
            <a:pPr lvl="0" fontAlgn="base">
              <a:spcBef>
                <a:spcPct val="0"/>
              </a:spcBef>
              <a:spcAft>
                <a:spcPts val="1400"/>
              </a:spcAft>
            </a:pPr>
            <a:r>
              <a:rPr lang="en-GB" b="1" dirty="0" smtClean="0"/>
              <a:t>Capitalizing on Protection and AAP/PSEA synergies </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954107"/>
          </a:xfrm>
          <a:prstGeom prst="rect">
            <a:avLst/>
          </a:prstGeom>
        </p:spPr>
        <p:txBody>
          <a:bodyPr wrap="square">
            <a:spAutoFit/>
          </a:bodyPr>
          <a:lstStyle/>
          <a:p>
            <a:r>
              <a:rPr lang="en-US" sz="2800" b="1" dirty="0" smtClean="0"/>
              <a:t>Capitalizing on Protection and AAP/PSEA synergies </a:t>
            </a:r>
            <a:endParaRPr lang="en-AU" sz="2800" dirty="0"/>
          </a:p>
        </p:txBody>
      </p:sp>
      <p:sp>
        <p:nvSpPr>
          <p:cNvPr id="17" name="Rectangle 16"/>
          <p:cNvSpPr/>
          <p:nvPr/>
        </p:nvSpPr>
        <p:spPr>
          <a:xfrm>
            <a:off x="2133600" y="10668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048000" y="914400"/>
            <a:ext cx="6096000" cy="1323439"/>
          </a:xfrm>
          <a:prstGeom prst="rect">
            <a:avLst/>
          </a:prstGeom>
        </p:spPr>
        <p:txBody>
          <a:bodyPr wrap="square">
            <a:spAutoFit/>
          </a:bodyPr>
          <a:lstStyle/>
          <a:p>
            <a:pPr>
              <a:buFont typeface="Arial" pitchFamily="34" charset="0"/>
              <a:buChar char="•"/>
            </a:pPr>
            <a:r>
              <a:rPr lang="en-GB" sz="1600" dirty="0" smtClean="0"/>
              <a:t> Accountability, as one of the pillar of Protection Mainstreaming, is explored in the Protection Mainstreaming training package being largely disseminated.</a:t>
            </a:r>
          </a:p>
          <a:p>
            <a:pPr>
              <a:buFont typeface="Arial" pitchFamily="34" charset="0"/>
              <a:buChar char="•"/>
            </a:pPr>
            <a:r>
              <a:rPr lang="en-GB" sz="1600" dirty="0" smtClean="0"/>
              <a:t>Inclusion of Protection Mainstreaming aspects in the AAP PSEA  training in Eastern DRC</a:t>
            </a:r>
            <a:endParaRPr lang="en-AU" sz="1600" dirty="0"/>
          </a:p>
        </p:txBody>
      </p:sp>
      <p:sp>
        <p:nvSpPr>
          <p:cNvPr id="19" name="Rectangle 18"/>
          <p:cNvSpPr/>
          <p:nvPr/>
        </p:nvSpPr>
        <p:spPr>
          <a:xfrm>
            <a:off x="2057400" y="27432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0" y="1905000"/>
            <a:ext cx="1905000" cy="2362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267200"/>
            <a:ext cx="1447800" cy="381000"/>
          </a:xfrm>
          <a:prstGeom prst="rect">
            <a:avLst/>
          </a:prstGeom>
          <a:noFill/>
        </p:spPr>
        <p:txBody>
          <a:bodyPr wrap="square" rtlCol="0">
            <a:spAutoFit/>
          </a:bodyPr>
          <a:lstStyle/>
          <a:p>
            <a:r>
              <a:rPr lang="en-AU" dirty="0" smtClean="0">
                <a:solidFill>
                  <a:schemeClr val="bg1"/>
                </a:solidFill>
              </a:rPr>
              <a:t>Leads</a:t>
            </a:r>
            <a:endParaRPr lang="en-AU" dirty="0">
              <a:solidFill>
                <a:schemeClr val="bg1"/>
              </a:solidFill>
            </a:endParaRPr>
          </a:p>
        </p:txBody>
      </p:sp>
      <p:sp>
        <p:nvSpPr>
          <p:cNvPr id="22" name="TextBox 21"/>
          <p:cNvSpPr txBox="1"/>
          <p:nvPr/>
        </p:nvSpPr>
        <p:spPr>
          <a:xfrm>
            <a:off x="0" y="5334000"/>
            <a:ext cx="1828800" cy="1600438"/>
          </a:xfrm>
          <a:prstGeom prst="rect">
            <a:avLst/>
          </a:prstGeom>
          <a:noFill/>
        </p:spPr>
        <p:txBody>
          <a:bodyPr wrap="square" rtlCol="0">
            <a:spAutoFit/>
          </a:bodyPr>
          <a:lstStyle/>
          <a:p>
            <a:r>
              <a:rPr lang="en-AU" sz="1400" dirty="0" smtClean="0">
                <a:solidFill>
                  <a:schemeClr val="bg1"/>
                </a:solidFill>
              </a:rPr>
              <a:t>Contact: Global Protection Cluster </a:t>
            </a:r>
            <a:r>
              <a:rPr lang="en-AU" sz="1400" dirty="0" smtClean="0">
                <a:solidFill>
                  <a:schemeClr val="bg1"/>
                </a:solidFill>
              </a:rPr>
              <a:t>/ TT </a:t>
            </a:r>
            <a:r>
              <a:rPr lang="en-AU" sz="1400" dirty="0" smtClean="0">
                <a:solidFill>
                  <a:schemeClr val="bg1"/>
                </a:solidFill>
              </a:rPr>
              <a:t>on Protection Mainstreaming, focal point for AAP </a:t>
            </a:r>
            <a:r>
              <a:rPr lang="en-AU" sz="1400" dirty="0" smtClean="0">
                <a:solidFill>
                  <a:schemeClr val="bg1"/>
                </a:solidFill>
              </a:rPr>
              <a:t>Adrien Muratet, Julien Marneffe, Cat </a:t>
            </a:r>
            <a:r>
              <a:rPr lang="en-AU" sz="1400" dirty="0" err="1" smtClean="0">
                <a:solidFill>
                  <a:schemeClr val="bg1"/>
                </a:solidFill>
              </a:rPr>
              <a:t>Collen</a:t>
            </a:r>
            <a:endParaRPr lang="en-AU" sz="1400" dirty="0">
              <a:solidFill>
                <a:schemeClr val="bg1"/>
              </a:solidFill>
            </a:endParaRPr>
          </a:p>
        </p:txBody>
      </p:sp>
      <p:pic>
        <p:nvPicPr>
          <p:cNvPr id="17410" name="Picture 2" descr="Unhcr_logo"/>
          <p:cNvPicPr>
            <a:picLocks noChangeAspect="1" noChangeArrowheads="1"/>
          </p:cNvPicPr>
          <p:nvPr/>
        </p:nvPicPr>
        <p:blipFill>
          <a:blip r:embed="rId3" cstate="print"/>
          <a:srcRect/>
          <a:stretch>
            <a:fillRect/>
          </a:stretch>
        </p:blipFill>
        <p:spPr bwMode="auto">
          <a:xfrm>
            <a:off x="0" y="4572000"/>
            <a:ext cx="696912" cy="703263"/>
          </a:xfrm>
          <a:prstGeom prst="rect">
            <a:avLst/>
          </a:prstGeom>
          <a:noFill/>
          <a:ln w="9525" algn="in">
            <a:noFill/>
            <a:miter lim="800000"/>
            <a:headEnd/>
            <a:tailEnd/>
          </a:ln>
        </p:spPr>
      </p:pic>
      <p:pic>
        <p:nvPicPr>
          <p:cNvPr id="24" name="Picture 4" descr="Exclamation Mark, Round, Blue, White"/>
          <p:cNvPicPr>
            <a:picLocks noChangeAspect="1" noChangeArrowheads="1"/>
          </p:cNvPicPr>
          <p:nvPr/>
        </p:nvPicPr>
        <p:blipFill>
          <a:blip r:embed="rId4" cstate="print"/>
          <a:srcRect/>
          <a:stretch>
            <a:fillRect/>
          </a:stretch>
        </p:blipFill>
        <p:spPr bwMode="auto">
          <a:xfrm>
            <a:off x="2133600" y="5867400"/>
            <a:ext cx="914400" cy="914400"/>
          </a:xfrm>
          <a:prstGeom prst="rect">
            <a:avLst/>
          </a:prstGeom>
          <a:noFill/>
        </p:spPr>
      </p:pic>
      <p:sp>
        <p:nvSpPr>
          <p:cNvPr id="25" name="Rectangle 24"/>
          <p:cNvSpPr/>
          <p:nvPr/>
        </p:nvSpPr>
        <p:spPr>
          <a:xfrm>
            <a:off x="3200400" y="6197025"/>
            <a:ext cx="5943600" cy="584775"/>
          </a:xfrm>
          <a:prstGeom prst="rect">
            <a:avLst/>
          </a:prstGeom>
          <a:solidFill>
            <a:schemeClr val="accent1"/>
          </a:solidFill>
        </p:spPr>
        <p:txBody>
          <a:bodyPr wrap="square">
            <a:spAutoFit/>
          </a:bodyPr>
          <a:lstStyle/>
          <a:p>
            <a:r>
              <a:rPr lang="en-AU" sz="1600" dirty="0" smtClean="0"/>
              <a:t>Upcoming person from the Protection Mainstreaming Task Team to join the AAP/ PSEA TT</a:t>
            </a:r>
            <a:endParaRPr lang="en-AU" sz="1600" dirty="0"/>
          </a:p>
        </p:txBody>
      </p:sp>
      <p:pic>
        <p:nvPicPr>
          <p:cNvPr id="17411" name="Picture 3"/>
          <p:cNvPicPr>
            <a:picLocks noChangeAspect="1" noChangeArrowheads="1"/>
          </p:cNvPicPr>
          <p:nvPr/>
        </p:nvPicPr>
        <p:blipFill>
          <a:blip r:embed="rId5" cstate="print"/>
          <a:srcRect/>
          <a:stretch>
            <a:fillRect/>
          </a:stretch>
        </p:blipFill>
        <p:spPr bwMode="auto">
          <a:xfrm>
            <a:off x="770466" y="4572000"/>
            <a:ext cx="1286934" cy="762000"/>
          </a:xfrm>
          <a:prstGeom prst="rect">
            <a:avLst/>
          </a:prstGeom>
          <a:noFill/>
          <a:ln w="9525">
            <a:noFill/>
            <a:miter lim="800000"/>
            <a:headEnd/>
            <a:tailEnd/>
          </a:ln>
        </p:spPr>
      </p:pic>
      <p:sp>
        <p:nvSpPr>
          <p:cNvPr id="23" name="Rectangle 22"/>
          <p:cNvSpPr/>
          <p:nvPr/>
        </p:nvSpPr>
        <p:spPr>
          <a:xfrm>
            <a:off x="3048000" y="2209800"/>
            <a:ext cx="6096000" cy="4031873"/>
          </a:xfrm>
          <a:prstGeom prst="rect">
            <a:avLst/>
          </a:prstGeom>
        </p:spPr>
        <p:txBody>
          <a:bodyPr wrap="square">
            <a:spAutoFit/>
          </a:bodyPr>
          <a:lstStyle/>
          <a:p>
            <a:pPr>
              <a:buFont typeface="Arial" pitchFamily="34" charset="0"/>
              <a:buChar char="•"/>
            </a:pPr>
            <a:r>
              <a:rPr lang="en-GB" sz="1600" dirty="0" smtClean="0"/>
              <a:t>Encourage participation of field-based AAP focal points to the upcoming 3 Regional </a:t>
            </a:r>
            <a:r>
              <a:rPr lang="en-GB" sz="1600" dirty="0" err="1" smtClean="0"/>
              <a:t>ToT</a:t>
            </a:r>
            <a:r>
              <a:rPr lang="en-GB" sz="1600" dirty="0" smtClean="0"/>
              <a:t> on Protection Mainstreaming, including possible joint facilitation</a:t>
            </a:r>
            <a:r>
              <a:rPr lang="en-GB" sz="1600" dirty="0" smtClean="0"/>
              <a:t>. Middle East, West and East Africa End 2015</a:t>
            </a:r>
            <a:endParaRPr lang="en-GB" sz="1600" dirty="0" smtClean="0"/>
          </a:p>
          <a:p>
            <a:pPr>
              <a:buFont typeface="Arial" pitchFamily="34" charset="0"/>
              <a:buChar char="•"/>
            </a:pPr>
            <a:r>
              <a:rPr lang="en-GB" sz="1600" dirty="0" smtClean="0"/>
              <a:t>Ensure the integration of AAP/ PSEA considerations into the checklists to be developed with global clusters, including in the work done with the CCCM</a:t>
            </a:r>
          </a:p>
          <a:p>
            <a:pPr>
              <a:buFont typeface="Arial" pitchFamily="34" charset="0"/>
              <a:buChar char="•"/>
            </a:pPr>
            <a:r>
              <a:rPr lang="en-GB" sz="1600" dirty="0" smtClean="0"/>
              <a:t>Ensure AAP/ PSEA is included into  the Inter Cluster Coordinators training in Berlin, into HC training material and into HCT country level protection strategies. </a:t>
            </a:r>
          </a:p>
          <a:p>
            <a:pPr>
              <a:buFont typeface="Arial" pitchFamily="34" charset="0"/>
              <a:buChar char="•"/>
            </a:pPr>
            <a:r>
              <a:rPr lang="en-GB" sz="1600" dirty="0" smtClean="0"/>
              <a:t>Add best practice and operational tools to illustrate the AAP part of the protection mainstreaming part.</a:t>
            </a:r>
          </a:p>
          <a:p>
            <a:pPr>
              <a:buFont typeface="Arial" pitchFamily="34" charset="0"/>
              <a:buChar char="•"/>
            </a:pPr>
            <a:r>
              <a:rPr lang="en-GB" sz="1600" dirty="0" smtClean="0"/>
              <a:t>Develop a two-pager on the links between the centrality of Protection, AAP, Protection Mainstreaming and document field examples demonstrating these essential linkages</a:t>
            </a:r>
          </a:p>
          <a:p>
            <a:pPr>
              <a:buFont typeface="Arial" pitchFamily="34" charset="0"/>
              <a:buChar char="•"/>
            </a:pPr>
            <a:r>
              <a:rPr lang="en-GB" sz="1600" dirty="0" smtClean="0"/>
              <a:t>Add protection mainstreaming aspects to the existing  AAP PSEA two-pager </a:t>
            </a:r>
          </a:p>
        </p:txBody>
      </p:sp>
      <p:cxnSp>
        <p:nvCxnSpPr>
          <p:cNvPr id="27" name="Straight Connector 26"/>
          <p:cNvCxnSpPr/>
          <p:nvPr/>
        </p:nvCxnSpPr>
        <p:spPr>
          <a:xfrm>
            <a:off x="3048000" y="22098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028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2.3 </a:t>
            </a:r>
          </a:p>
          <a:p>
            <a:pPr lvl="0" fontAlgn="base">
              <a:spcBef>
                <a:spcPct val="0"/>
              </a:spcBef>
              <a:spcAft>
                <a:spcPts val="1400"/>
              </a:spcAft>
            </a:pPr>
            <a:r>
              <a:rPr lang="en-GB" b="1" dirty="0" smtClean="0"/>
              <a:t>Help desk</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954107"/>
          </a:xfrm>
          <a:prstGeom prst="rect">
            <a:avLst/>
          </a:prstGeom>
        </p:spPr>
        <p:txBody>
          <a:bodyPr wrap="square">
            <a:spAutoFit/>
          </a:bodyPr>
          <a:lstStyle/>
          <a:p>
            <a:r>
              <a:rPr lang="en-US" sz="2800" b="1" dirty="0" smtClean="0"/>
              <a:t>Technical support/ helpdesk function on AAP/ PSEA : </a:t>
            </a:r>
            <a:r>
              <a:rPr lang="en-US" sz="2800" b="1" dirty="0" smtClean="0">
                <a:hlinkClick r:id="rId2"/>
              </a:rPr>
              <a:t>helpdesk-aap-psea@unhcr.org</a:t>
            </a:r>
            <a:r>
              <a:rPr lang="en-US" sz="2800" b="1" dirty="0" smtClean="0"/>
              <a:t> </a:t>
            </a:r>
            <a:endParaRPr lang="en-AU" sz="2800" dirty="0"/>
          </a:p>
        </p:txBody>
      </p:sp>
      <p:sp>
        <p:nvSpPr>
          <p:cNvPr id="16" name="Rectangle 15"/>
          <p:cNvSpPr/>
          <p:nvPr/>
        </p:nvSpPr>
        <p:spPr>
          <a:xfrm>
            <a:off x="3733800" y="3124200"/>
            <a:ext cx="5029200" cy="1754326"/>
          </a:xfrm>
          <a:prstGeom prst="rect">
            <a:avLst/>
          </a:prstGeom>
        </p:spPr>
        <p:txBody>
          <a:bodyPr wrap="square">
            <a:spAutoFit/>
          </a:bodyPr>
          <a:lstStyle/>
          <a:p>
            <a:pPr>
              <a:buFont typeface="Arial" pitchFamily="34" charset="0"/>
              <a:buChar char="•"/>
            </a:pPr>
            <a:r>
              <a:rPr lang="en-GB" dirty="0" smtClean="0"/>
              <a:t>Very low demand on helpdesk support despite the initial launch. </a:t>
            </a:r>
            <a:endParaRPr lang="en-AU" dirty="0" smtClean="0"/>
          </a:p>
          <a:p>
            <a:pPr>
              <a:buFont typeface="Arial" pitchFamily="34" charset="0"/>
              <a:buChar char="•"/>
            </a:pPr>
            <a:r>
              <a:rPr lang="en-AU" dirty="0" smtClean="0"/>
              <a:t>Help desk button to appear on the new IASC webpage</a:t>
            </a:r>
          </a:p>
          <a:p>
            <a:pPr>
              <a:buFont typeface="Arial" pitchFamily="34" charset="0"/>
              <a:buChar char="•"/>
            </a:pPr>
            <a:r>
              <a:rPr lang="en-AU" dirty="0" smtClean="0"/>
              <a:t>Brainstorming to understand how to adapt to offer to suit the needs of end users. </a:t>
            </a:r>
            <a:endParaRPr lang="en-GB" dirty="0" smtClean="0"/>
          </a:p>
        </p:txBody>
      </p:sp>
      <p:sp>
        <p:nvSpPr>
          <p:cNvPr id="17" name="Rectangle 16"/>
          <p:cNvSpPr/>
          <p:nvPr/>
        </p:nvSpPr>
        <p:spPr>
          <a:xfrm>
            <a:off x="2286000" y="1418272"/>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733800" y="961072"/>
            <a:ext cx="5029200" cy="2308324"/>
          </a:xfrm>
          <a:prstGeom prst="rect">
            <a:avLst/>
          </a:prstGeom>
        </p:spPr>
        <p:txBody>
          <a:bodyPr wrap="square">
            <a:spAutoFit/>
          </a:bodyPr>
          <a:lstStyle/>
          <a:p>
            <a:pPr>
              <a:buFont typeface="Arial" pitchFamily="34" charset="0"/>
              <a:buChar char="•"/>
            </a:pPr>
            <a:r>
              <a:rPr lang="en-AU" dirty="0" smtClean="0"/>
              <a:t>Concept paper</a:t>
            </a:r>
          </a:p>
          <a:p>
            <a:pPr>
              <a:buFont typeface="Arial" pitchFamily="34" charset="0"/>
              <a:buChar char="•"/>
            </a:pPr>
            <a:r>
              <a:rPr lang="en-AU" dirty="0" smtClean="0"/>
              <a:t>Flyer for dissemination</a:t>
            </a:r>
          </a:p>
          <a:p>
            <a:pPr>
              <a:buFont typeface="Arial" pitchFamily="34" charset="0"/>
              <a:buChar char="•"/>
            </a:pPr>
            <a:r>
              <a:rPr lang="en-AU" dirty="0" smtClean="0"/>
              <a:t>Preparation of the related pages on HAP website and link with PSEA FAQ</a:t>
            </a:r>
          </a:p>
          <a:p>
            <a:pPr>
              <a:buFont typeface="Arial" pitchFamily="34" charset="0"/>
              <a:buChar char="•"/>
            </a:pPr>
            <a:r>
              <a:rPr lang="en-AU" dirty="0" smtClean="0"/>
              <a:t>Informal contacts with AAP and PSEA experts</a:t>
            </a:r>
          </a:p>
          <a:p>
            <a:pPr>
              <a:buFont typeface="Arial" pitchFamily="34" charset="0"/>
              <a:buChar char="•"/>
            </a:pPr>
            <a:r>
              <a:rPr lang="en-GB" dirty="0" smtClean="0"/>
              <a:t>Presentation of helpdesk during the AAP webinar on April 16</a:t>
            </a:r>
            <a:r>
              <a:rPr lang="en-GB" baseline="30000" dirty="0" smtClean="0"/>
              <a:t>th</a:t>
            </a:r>
            <a:r>
              <a:rPr lang="en-GB" dirty="0" smtClean="0"/>
              <a:t> </a:t>
            </a:r>
          </a:p>
          <a:p>
            <a:pPr>
              <a:buFont typeface="Arial" pitchFamily="34" charset="0"/>
              <a:buChar char="•"/>
            </a:pPr>
            <a:endParaRPr lang="en-AU" dirty="0"/>
          </a:p>
        </p:txBody>
      </p:sp>
      <p:sp>
        <p:nvSpPr>
          <p:cNvPr id="19" name="Rectangle 18"/>
          <p:cNvSpPr/>
          <p:nvPr/>
        </p:nvSpPr>
        <p:spPr>
          <a:xfrm>
            <a:off x="2286000" y="31242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8288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David Loquercio</a:t>
            </a:r>
            <a:endParaRPr lang="en-AU" sz="1400" dirty="0">
              <a:solidFill>
                <a:schemeClr val="bg1"/>
              </a:solidFill>
            </a:endParaRPr>
          </a:p>
        </p:txBody>
      </p:sp>
      <p:pic>
        <p:nvPicPr>
          <p:cNvPr id="15" name="Picture 2" descr="HAP logo_0"/>
          <p:cNvPicPr>
            <a:picLocks noChangeAspect="1" noChangeArrowheads="1"/>
          </p:cNvPicPr>
          <p:nvPr/>
        </p:nvPicPr>
        <p:blipFill>
          <a:blip r:embed="rId3" cstate="print"/>
          <a:srcRect/>
          <a:stretch>
            <a:fillRect/>
          </a:stretch>
        </p:blipFill>
        <p:spPr bwMode="auto">
          <a:xfrm>
            <a:off x="67340" y="5334001"/>
            <a:ext cx="1913860" cy="381000"/>
          </a:xfrm>
          <a:prstGeom prst="rect">
            <a:avLst/>
          </a:prstGeom>
          <a:noFill/>
          <a:ln w="9525" algn="in">
            <a:noFill/>
            <a:miter lim="800000"/>
            <a:headEnd/>
            <a:tailEnd/>
          </a:ln>
          <a:effectLst/>
        </p:spPr>
      </p:pic>
      <p:pic>
        <p:nvPicPr>
          <p:cNvPr id="23" name="Picture 4" descr="Exclamation Mark, Round, Blue, White"/>
          <p:cNvPicPr>
            <a:picLocks noChangeAspect="1" noChangeArrowheads="1"/>
          </p:cNvPicPr>
          <p:nvPr/>
        </p:nvPicPr>
        <p:blipFill>
          <a:blip r:embed="rId4" cstate="print"/>
          <a:srcRect/>
          <a:stretch>
            <a:fillRect/>
          </a:stretch>
        </p:blipFill>
        <p:spPr bwMode="auto">
          <a:xfrm>
            <a:off x="2133600" y="5562600"/>
            <a:ext cx="1066800" cy="1066800"/>
          </a:xfrm>
          <a:prstGeom prst="rect">
            <a:avLst/>
          </a:prstGeom>
          <a:noFill/>
        </p:spPr>
      </p:pic>
      <p:sp>
        <p:nvSpPr>
          <p:cNvPr id="24" name="Rectangle 23"/>
          <p:cNvSpPr/>
          <p:nvPr/>
        </p:nvSpPr>
        <p:spPr>
          <a:xfrm>
            <a:off x="3200400" y="5715000"/>
            <a:ext cx="5943600" cy="923330"/>
          </a:xfrm>
          <a:prstGeom prst="rect">
            <a:avLst/>
          </a:prstGeom>
          <a:solidFill>
            <a:schemeClr val="accent1"/>
          </a:solidFill>
        </p:spPr>
        <p:txBody>
          <a:bodyPr wrap="square">
            <a:spAutoFit/>
          </a:bodyPr>
          <a:lstStyle/>
          <a:p>
            <a:pPr>
              <a:buFont typeface="Arial" pitchFamily="34" charset="0"/>
              <a:buChar char="•"/>
            </a:pPr>
            <a:r>
              <a:rPr lang="en-AU" dirty="0" smtClean="0"/>
              <a:t>Need to continue promoting the helpdesk through additional channels, and communicate better on the type of support that people can get from 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5621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2.4 </a:t>
            </a:r>
          </a:p>
          <a:p>
            <a:pPr lvl="0" fontAlgn="base">
              <a:spcBef>
                <a:spcPct val="0"/>
              </a:spcBef>
            </a:pPr>
            <a:r>
              <a:rPr lang="en-GB" b="1" dirty="0" smtClean="0"/>
              <a:t>Joint Preparedness</a:t>
            </a:r>
          </a:p>
          <a:p>
            <a:pPr lvl="0" fontAlgn="base">
              <a:spcBef>
                <a:spcPct val="0"/>
              </a:spcBef>
            </a:pPr>
            <a:r>
              <a:rPr lang="en-GB" b="1" dirty="0" smtClean="0"/>
              <a:t>Community awareness of AAP/ PSEA</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707886"/>
          </a:xfrm>
          <a:prstGeom prst="rect">
            <a:avLst/>
          </a:prstGeom>
        </p:spPr>
        <p:txBody>
          <a:bodyPr wrap="square">
            <a:spAutoFit/>
          </a:bodyPr>
          <a:lstStyle/>
          <a:p>
            <a:r>
              <a:rPr lang="en-US" sz="2000" b="1" dirty="0" smtClean="0"/>
              <a:t>Include AAP in Disaster Risk Reduction planning , joint preparedness and awareness raising of rights with communities</a:t>
            </a:r>
            <a:endParaRPr lang="en-AU" sz="2000" dirty="0"/>
          </a:p>
        </p:txBody>
      </p:sp>
      <p:sp>
        <p:nvSpPr>
          <p:cNvPr id="17" name="Rectangle 16"/>
          <p:cNvSpPr/>
          <p:nvPr/>
        </p:nvSpPr>
        <p:spPr>
          <a:xfrm>
            <a:off x="2133600" y="990600"/>
            <a:ext cx="914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048000" y="914400"/>
            <a:ext cx="6096000" cy="2308324"/>
          </a:xfrm>
          <a:prstGeom prst="rect">
            <a:avLst/>
          </a:prstGeom>
        </p:spPr>
        <p:txBody>
          <a:bodyPr wrap="square">
            <a:spAutoFit/>
          </a:bodyPr>
          <a:lstStyle/>
          <a:p>
            <a:pPr>
              <a:buFont typeface="Arial" pitchFamily="34" charset="0"/>
              <a:buChar char="•"/>
            </a:pPr>
            <a:r>
              <a:rPr lang="en-AU" dirty="0" smtClean="0"/>
              <a:t> </a:t>
            </a:r>
            <a:r>
              <a:rPr lang="en-AU" dirty="0" smtClean="0">
                <a:solidFill>
                  <a:schemeClr val="accent1">
                    <a:lumMod val="75000"/>
                  </a:schemeClr>
                </a:solidFill>
              </a:rPr>
              <a:t>Kenya /Pakistan : Action aid / local partners/ government and communities have developed Preparedness plans localised to fit specific communities needs through participatory consultative processes involving all stakeholders. </a:t>
            </a:r>
          </a:p>
          <a:p>
            <a:pPr>
              <a:buFont typeface="Arial" pitchFamily="34" charset="0"/>
              <a:buChar char="•"/>
            </a:pPr>
            <a:r>
              <a:rPr lang="en-AU" dirty="0" smtClean="0">
                <a:solidFill>
                  <a:schemeClr val="accent1">
                    <a:lumMod val="75000"/>
                  </a:schemeClr>
                </a:solidFill>
              </a:rPr>
              <a:t>Awareness raising on rights is done by participatory appraisal techniques at community level ( community/ local civil society/government stakeholders). The tool used is PVA (Participatory Vulnerability Analysis.) </a:t>
            </a:r>
            <a:endParaRPr lang="en-AU" dirty="0">
              <a:solidFill>
                <a:schemeClr val="accent1">
                  <a:lumMod val="75000"/>
                </a:schemeClr>
              </a:solidFill>
            </a:endParaRPr>
          </a:p>
        </p:txBody>
      </p:sp>
      <p:sp>
        <p:nvSpPr>
          <p:cNvPr id="19" name="Rectangle 18"/>
          <p:cNvSpPr/>
          <p:nvPr/>
        </p:nvSpPr>
        <p:spPr>
          <a:xfrm>
            <a:off x="2057400" y="3429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981200" cy="369332"/>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John </a:t>
            </a:r>
            <a:r>
              <a:rPr lang="en-AU" sz="1400" dirty="0" err="1" smtClean="0">
                <a:solidFill>
                  <a:schemeClr val="bg1"/>
                </a:solidFill>
              </a:rPr>
              <a:t>Abuya</a:t>
            </a:r>
            <a:endParaRPr lang="en-AU" sz="1400" dirty="0">
              <a:solidFill>
                <a:schemeClr val="bg1"/>
              </a:solidFill>
            </a:endParaRPr>
          </a:p>
        </p:txBody>
      </p:sp>
      <p:pic>
        <p:nvPicPr>
          <p:cNvPr id="23" name="Picture 4" descr="Exclamation Mark, Round, Blue, White"/>
          <p:cNvPicPr>
            <a:picLocks noChangeAspect="1" noChangeArrowheads="1"/>
          </p:cNvPicPr>
          <p:nvPr/>
        </p:nvPicPr>
        <p:blipFill>
          <a:blip r:embed="rId3" cstate="print"/>
          <a:srcRect/>
          <a:stretch>
            <a:fillRect/>
          </a:stretch>
        </p:blipFill>
        <p:spPr bwMode="auto">
          <a:xfrm>
            <a:off x="2133600" y="5562600"/>
            <a:ext cx="1066800" cy="1066800"/>
          </a:xfrm>
          <a:prstGeom prst="rect">
            <a:avLst/>
          </a:prstGeom>
          <a:noFill/>
        </p:spPr>
      </p:pic>
      <p:sp>
        <p:nvSpPr>
          <p:cNvPr id="24" name="Rectangle 23"/>
          <p:cNvSpPr/>
          <p:nvPr/>
        </p:nvSpPr>
        <p:spPr>
          <a:xfrm>
            <a:off x="3200400" y="5715000"/>
            <a:ext cx="5943600" cy="923330"/>
          </a:xfrm>
          <a:prstGeom prst="rect">
            <a:avLst/>
          </a:prstGeom>
          <a:solidFill>
            <a:schemeClr val="accent1"/>
          </a:solidFill>
        </p:spPr>
        <p:txBody>
          <a:bodyPr wrap="square">
            <a:spAutoFit/>
          </a:bodyPr>
          <a:lstStyle/>
          <a:p>
            <a:pPr>
              <a:buFont typeface="Arial" pitchFamily="34" charset="0"/>
              <a:buChar char="•"/>
            </a:pPr>
            <a:r>
              <a:rPr lang="en-AU" dirty="0" smtClean="0"/>
              <a:t>Challenges : AAP is  sensitive issue within Governments and therefore a challenge. Advocacy in this regard is a long process.</a:t>
            </a:r>
          </a:p>
        </p:txBody>
      </p:sp>
      <p:pic>
        <p:nvPicPr>
          <p:cNvPr id="21506" name="Picture 2" descr="http://www.worldcupsweepstake.org/images/ActionAid-Logo.jpg"/>
          <p:cNvPicPr>
            <a:picLocks noChangeAspect="1" noChangeArrowheads="1"/>
          </p:cNvPicPr>
          <p:nvPr/>
        </p:nvPicPr>
        <p:blipFill>
          <a:blip r:embed="rId4" cstate="print"/>
          <a:srcRect/>
          <a:stretch>
            <a:fillRect/>
          </a:stretch>
        </p:blipFill>
        <p:spPr bwMode="auto">
          <a:xfrm>
            <a:off x="152400" y="5410200"/>
            <a:ext cx="1819555" cy="381000"/>
          </a:xfrm>
          <a:prstGeom prst="rect">
            <a:avLst/>
          </a:prstGeom>
          <a:noFill/>
        </p:spPr>
      </p:pic>
      <p:sp>
        <p:nvSpPr>
          <p:cNvPr id="25" name="Rectangle 24"/>
          <p:cNvSpPr/>
          <p:nvPr/>
        </p:nvSpPr>
        <p:spPr>
          <a:xfrm>
            <a:off x="3048000" y="3200400"/>
            <a:ext cx="5791200" cy="2031325"/>
          </a:xfrm>
          <a:prstGeom prst="rect">
            <a:avLst/>
          </a:prstGeom>
        </p:spPr>
        <p:txBody>
          <a:bodyPr wrap="square">
            <a:spAutoFit/>
          </a:bodyPr>
          <a:lstStyle/>
          <a:p>
            <a:pPr>
              <a:buFont typeface="Arial" pitchFamily="34" charset="0"/>
              <a:buChar char="•"/>
            </a:pPr>
            <a:r>
              <a:rPr lang="en-US" dirty="0" smtClean="0"/>
              <a:t>Action Aid, CAFOD, Christian Aid, Concern, Oxfam and </a:t>
            </a:r>
            <a:r>
              <a:rPr lang="en-US" dirty="0" err="1" smtClean="0"/>
              <a:t>Tearfund</a:t>
            </a:r>
            <a:r>
              <a:rPr lang="en-US" dirty="0" smtClean="0"/>
              <a:t> have launched the “Shifting the Power” project : Bangladesh, DRC, Kenya, Pakistan and Ethiopia over 3 years</a:t>
            </a:r>
          </a:p>
          <a:p>
            <a:pPr>
              <a:buFont typeface="Arial" pitchFamily="34" charset="0"/>
              <a:buChar char="•"/>
            </a:pPr>
            <a:r>
              <a:rPr lang="en-US" dirty="0" smtClean="0"/>
              <a:t>The vision is to support local actors to take their place alongside international actors in order to create a balanced humanitarian system that is more responsive and accountable to disaster affected communities</a:t>
            </a:r>
            <a:r>
              <a:rPr lang="en-US" b="1" dirty="0" smtClean="0"/>
              <a:t>.</a:t>
            </a:r>
            <a:endParaRPr lang="en-US" dirty="0"/>
          </a:p>
        </p:txBody>
      </p:sp>
      <p:sp>
        <p:nvSpPr>
          <p:cNvPr id="16" name="TextBox 15"/>
          <p:cNvSpPr txBox="1"/>
          <p:nvPr/>
        </p:nvSpPr>
        <p:spPr>
          <a:xfrm rot="18858088">
            <a:off x="2765398" y="1987043"/>
            <a:ext cx="6019800" cy="1107996"/>
          </a:xfrm>
          <a:prstGeom prst="rect">
            <a:avLst/>
          </a:prstGeom>
          <a:noFill/>
        </p:spPr>
        <p:txBody>
          <a:bodyPr wrap="square" rtlCol="0">
            <a:spAutoFit/>
          </a:bodyPr>
          <a:lstStyle/>
          <a:p>
            <a:r>
              <a:rPr lang="en-AU" sz="6600" dirty="0" smtClean="0">
                <a:solidFill>
                  <a:srgbClr val="FF0000"/>
                </a:solidFill>
              </a:rPr>
              <a:t>DRAFT </a:t>
            </a:r>
            <a:endParaRPr lang="en-AU" sz="6600" dirty="0">
              <a:solidFill>
                <a:srgbClr val="FF0000"/>
              </a:solidFill>
            </a:endParaRPr>
          </a:p>
        </p:txBody>
      </p:sp>
    </p:spTree>
    <p:extLst>
      <p:ext uri="{BB962C8B-B14F-4D97-AF65-F5344CB8AC3E}">
        <p14:creationId xmlns="" xmlns:p14="http://schemas.microsoft.com/office/powerpoint/2010/main" val="76806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9431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2.5 </a:t>
            </a:r>
          </a:p>
          <a:p>
            <a:pPr lvl="0" fontAlgn="base">
              <a:spcBef>
                <a:spcPct val="0"/>
              </a:spcBef>
            </a:pPr>
            <a:r>
              <a:rPr lang="en-GB" b="1" dirty="0" smtClean="0"/>
              <a:t>Civil society, National NGOs and Implementing Partners’</a:t>
            </a:r>
          </a:p>
          <a:p>
            <a:pPr lvl="0" fontAlgn="base">
              <a:spcBef>
                <a:spcPct val="0"/>
              </a:spcBef>
            </a:pPr>
            <a:r>
              <a:rPr lang="en-GB" b="1" dirty="0" smtClean="0"/>
              <a:t>involvement in AAP/ PSEA</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707886"/>
          </a:xfrm>
          <a:prstGeom prst="rect">
            <a:avLst/>
          </a:prstGeom>
        </p:spPr>
        <p:txBody>
          <a:bodyPr wrap="square">
            <a:spAutoFit/>
          </a:bodyPr>
          <a:lstStyle/>
          <a:p>
            <a:r>
              <a:rPr lang="en-US" sz="2000" b="1" dirty="0" smtClean="0"/>
              <a:t>Raising awareness and Including civil society, National NGOs, Implementing partners in  the AAP/ PSEA discussion</a:t>
            </a:r>
            <a:endParaRPr lang="en-AU" sz="2000" dirty="0"/>
          </a:p>
        </p:txBody>
      </p:sp>
      <p:sp>
        <p:nvSpPr>
          <p:cNvPr id="16" name="Rectangle 15"/>
          <p:cNvSpPr/>
          <p:nvPr/>
        </p:nvSpPr>
        <p:spPr>
          <a:xfrm>
            <a:off x="3200400" y="3226475"/>
            <a:ext cx="5943600" cy="2585323"/>
          </a:xfrm>
          <a:prstGeom prst="rect">
            <a:avLst/>
          </a:prstGeom>
        </p:spPr>
        <p:txBody>
          <a:bodyPr wrap="square">
            <a:spAutoFit/>
          </a:bodyPr>
          <a:lstStyle/>
          <a:p>
            <a:pPr>
              <a:buFont typeface="Arial" pitchFamily="34" charset="0"/>
              <a:buChar char="•"/>
            </a:pPr>
            <a:r>
              <a:rPr lang="en-GB" dirty="0" smtClean="0"/>
              <a:t>Advocacy work with government and civil society in Pakistan / Haiti (Action aid and other members from forum  on PSEA/ and Protection and AAP)</a:t>
            </a:r>
          </a:p>
          <a:p>
            <a:pPr>
              <a:buFont typeface="Arial" pitchFamily="34" charset="0"/>
              <a:buChar char="•"/>
            </a:pPr>
            <a:r>
              <a:rPr lang="en-GB" dirty="0"/>
              <a:t> </a:t>
            </a:r>
            <a:r>
              <a:rPr lang="en-GB" dirty="0" smtClean="0"/>
              <a:t>AA Kenya to showcase work on AAP in Core Humanitarian Standards meeting to be held in Nairobi in June. </a:t>
            </a:r>
          </a:p>
          <a:p>
            <a:pPr>
              <a:buFont typeface="Arial" pitchFamily="34" charset="0"/>
              <a:buChar char="•"/>
            </a:pPr>
            <a:r>
              <a:rPr lang="en-GB" dirty="0" smtClean="0">
                <a:solidFill>
                  <a:srgbClr val="FF0000"/>
                </a:solidFill>
              </a:rPr>
              <a:t>Suggested paper to be developed with other stakeholders exploring “why can the resilience approach be an opportunity to promote AAP/ PSEA ? ( to be discussed )</a:t>
            </a:r>
          </a:p>
          <a:p>
            <a:endParaRPr lang="en-AU" dirty="0"/>
          </a:p>
        </p:txBody>
      </p:sp>
      <p:sp>
        <p:nvSpPr>
          <p:cNvPr id="17" name="Rectangle 16"/>
          <p:cNvSpPr/>
          <p:nvPr/>
        </p:nvSpPr>
        <p:spPr>
          <a:xfrm>
            <a:off x="2133600" y="9906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200400" y="838200"/>
            <a:ext cx="5943600" cy="2585323"/>
          </a:xfrm>
          <a:prstGeom prst="rect">
            <a:avLst/>
          </a:prstGeom>
        </p:spPr>
        <p:txBody>
          <a:bodyPr wrap="square">
            <a:spAutoFit/>
          </a:bodyPr>
          <a:lstStyle/>
          <a:p>
            <a:pPr>
              <a:buFont typeface="Arial" pitchFamily="34" charset="0"/>
              <a:buChar char="•"/>
            </a:pPr>
            <a:r>
              <a:rPr lang="en-AU" dirty="0" smtClean="0">
                <a:solidFill>
                  <a:schemeClr val="accent1">
                    <a:lumMod val="75000"/>
                  </a:schemeClr>
                </a:solidFill>
              </a:rPr>
              <a:t>Training on AAP conducted by Action Aid  in Palestine, Myanmar, Pakistan, Kenya for INGO communities and local partners.</a:t>
            </a:r>
          </a:p>
          <a:p>
            <a:pPr>
              <a:buFont typeface="Arial" pitchFamily="34" charset="0"/>
              <a:buChar char="•"/>
            </a:pPr>
            <a:r>
              <a:rPr lang="en-AU" dirty="0" smtClean="0">
                <a:solidFill>
                  <a:schemeClr val="accent1">
                    <a:lumMod val="75000"/>
                  </a:schemeClr>
                </a:solidFill>
              </a:rPr>
              <a:t>Development of People centred accountability framework and roll out in Pakistan</a:t>
            </a:r>
          </a:p>
          <a:p>
            <a:pPr>
              <a:buFont typeface="Arial" pitchFamily="34" charset="0"/>
              <a:buChar char="•"/>
            </a:pPr>
            <a:r>
              <a:rPr lang="en-AU" dirty="0" smtClean="0">
                <a:solidFill>
                  <a:schemeClr val="accent1">
                    <a:lumMod val="75000"/>
                  </a:schemeClr>
                </a:solidFill>
              </a:rPr>
              <a:t>AA Kenya sharing their work on Accountability at the Inter Agency working group .</a:t>
            </a:r>
          </a:p>
          <a:p>
            <a:pPr>
              <a:buFont typeface="Arial" pitchFamily="34" charset="0"/>
              <a:buChar char="•"/>
            </a:pPr>
            <a:r>
              <a:rPr lang="en-AU" dirty="0" smtClean="0">
                <a:solidFill>
                  <a:schemeClr val="accent1">
                    <a:lumMod val="75000"/>
                  </a:schemeClr>
                </a:solidFill>
              </a:rPr>
              <a:t>Resource book Guideline and tools on accountability for emergency response work  </a:t>
            </a:r>
            <a:endParaRPr lang="en-AU" dirty="0">
              <a:solidFill>
                <a:schemeClr val="accent1">
                  <a:lumMod val="75000"/>
                </a:schemeClr>
              </a:solidFill>
            </a:endParaRPr>
          </a:p>
        </p:txBody>
      </p:sp>
      <p:sp>
        <p:nvSpPr>
          <p:cNvPr id="19" name="Rectangle 18"/>
          <p:cNvSpPr/>
          <p:nvPr/>
        </p:nvSpPr>
        <p:spPr>
          <a:xfrm>
            <a:off x="2133600" y="3302675"/>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pic>
        <p:nvPicPr>
          <p:cNvPr id="23" name="Picture 4" descr="Exclamation Mark, Round, Blue, White"/>
          <p:cNvPicPr>
            <a:picLocks noChangeAspect="1" noChangeArrowheads="1"/>
          </p:cNvPicPr>
          <p:nvPr/>
        </p:nvPicPr>
        <p:blipFill>
          <a:blip r:embed="rId3" cstate="print"/>
          <a:srcRect/>
          <a:stretch>
            <a:fillRect/>
          </a:stretch>
        </p:blipFill>
        <p:spPr bwMode="auto">
          <a:xfrm>
            <a:off x="2057400" y="5486400"/>
            <a:ext cx="1066800" cy="1066800"/>
          </a:xfrm>
          <a:prstGeom prst="rect">
            <a:avLst/>
          </a:prstGeom>
          <a:noFill/>
        </p:spPr>
      </p:pic>
      <p:sp>
        <p:nvSpPr>
          <p:cNvPr id="24" name="Rectangle 23"/>
          <p:cNvSpPr/>
          <p:nvPr/>
        </p:nvSpPr>
        <p:spPr>
          <a:xfrm>
            <a:off x="3200400" y="5581471"/>
            <a:ext cx="5943600" cy="1200329"/>
          </a:xfrm>
          <a:prstGeom prst="rect">
            <a:avLst/>
          </a:prstGeom>
          <a:solidFill>
            <a:schemeClr val="accent1"/>
          </a:solidFill>
        </p:spPr>
        <p:txBody>
          <a:bodyPr wrap="square">
            <a:spAutoFit/>
          </a:bodyPr>
          <a:lstStyle/>
          <a:p>
            <a:pPr>
              <a:buFont typeface="Arial" pitchFamily="34" charset="0"/>
              <a:buChar char="•"/>
            </a:pPr>
            <a:r>
              <a:rPr lang="en-AU" dirty="0" smtClean="0"/>
              <a:t>Challenges: Lack of knowledge on the ground about Humanitarian standards/ Lack of resources for training. </a:t>
            </a:r>
          </a:p>
          <a:p>
            <a:pPr>
              <a:buFont typeface="Arial" pitchFamily="34" charset="0"/>
              <a:buChar char="•"/>
            </a:pPr>
            <a:r>
              <a:rPr lang="en-AU" dirty="0" smtClean="0"/>
              <a:t> Opportunities :The resilience building discussion is an opportunity to promote AAP.</a:t>
            </a:r>
          </a:p>
        </p:txBody>
      </p:sp>
      <p:pic>
        <p:nvPicPr>
          <p:cNvPr id="21506" name="Picture 2" descr="http://www.worldcupsweepstake.org/images/ActionAid-Logo.jpg"/>
          <p:cNvPicPr>
            <a:picLocks noChangeAspect="1" noChangeArrowheads="1"/>
          </p:cNvPicPr>
          <p:nvPr/>
        </p:nvPicPr>
        <p:blipFill>
          <a:blip r:embed="rId4" cstate="print"/>
          <a:srcRect/>
          <a:stretch>
            <a:fillRect/>
          </a:stretch>
        </p:blipFill>
        <p:spPr bwMode="auto">
          <a:xfrm>
            <a:off x="152400" y="5410200"/>
            <a:ext cx="1819555" cy="381000"/>
          </a:xfrm>
          <a:prstGeom prst="rect">
            <a:avLst/>
          </a:prstGeom>
          <a:noFill/>
        </p:spPr>
      </p:pic>
      <p:sp>
        <p:nvSpPr>
          <p:cNvPr id="26" name="TextBox 25"/>
          <p:cNvSpPr txBox="1"/>
          <p:nvPr/>
        </p:nvSpPr>
        <p:spPr>
          <a:xfrm>
            <a:off x="0" y="6096000"/>
            <a:ext cx="1981200" cy="369332"/>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John </a:t>
            </a:r>
            <a:r>
              <a:rPr lang="en-AU" sz="1400" dirty="0" err="1" smtClean="0">
                <a:solidFill>
                  <a:schemeClr val="bg1"/>
                </a:solidFill>
              </a:rPr>
              <a:t>Abuya</a:t>
            </a:r>
            <a:endParaRPr lang="en-AU" sz="1400" dirty="0">
              <a:solidFill>
                <a:schemeClr val="bg1"/>
              </a:solidFill>
            </a:endParaRPr>
          </a:p>
        </p:txBody>
      </p:sp>
      <p:sp>
        <p:nvSpPr>
          <p:cNvPr id="22" name="TextBox 21"/>
          <p:cNvSpPr txBox="1"/>
          <p:nvPr/>
        </p:nvSpPr>
        <p:spPr>
          <a:xfrm rot="18858088">
            <a:off x="2765398" y="1987043"/>
            <a:ext cx="6019800" cy="1107996"/>
          </a:xfrm>
          <a:prstGeom prst="rect">
            <a:avLst/>
          </a:prstGeom>
          <a:noFill/>
        </p:spPr>
        <p:txBody>
          <a:bodyPr wrap="square" rtlCol="0">
            <a:spAutoFit/>
          </a:bodyPr>
          <a:lstStyle/>
          <a:p>
            <a:r>
              <a:rPr lang="en-AU" sz="6600" dirty="0" smtClean="0">
                <a:solidFill>
                  <a:srgbClr val="FF0000"/>
                </a:solidFill>
              </a:rPr>
              <a:t>DRAFT </a:t>
            </a:r>
            <a:endParaRPr lang="en-AU" sz="6600" dirty="0">
              <a:solidFill>
                <a:srgbClr val="FF0000"/>
              </a:solidFill>
            </a:endParaRPr>
          </a:p>
        </p:txBody>
      </p:sp>
    </p:spTree>
    <p:extLst>
      <p:ext uri="{BB962C8B-B14F-4D97-AF65-F5344CB8AC3E}">
        <p14:creationId xmlns="" xmlns:p14="http://schemas.microsoft.com/office/powerpoint/2010/main" val="47824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257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2.6 </a:t>
            </a:r>
          </a:p>
          <a:p>
            <a:pPr lvl="0" fontAlgn="base">
              <a:spcBef>
                <a:spcPct val="0"/>
              </a:spcBef>
            </a:pPr>
            <a:r>
              <a:rPr lang="en-GB" b="1" dirty="0" smtClean="0"/>
              <a:t>Clusters participation/ support to clusters</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1015663"/>
          </a:xfrm>
          <a:prstGeom prst="rect">
            <a:avLst/>
          </a:prstGeom>
        </p:spPr>
        <p:txBody>
          <a:bodyPr wrap="square">
            <a:spAutoFit/>
          </a:bodyPr>
          <a:lstStyle/>
          <a:p>
            <a:r>
              <a:rPr lang="en-US" sz="2000" b="1" dirty="0" smtClean="0"/>
              <a:t>Increase engagement of clusters in the Task team+ provision of operational support to clusters for implementation of AAP/ PSEA in their work</a:t>
            </a:r>
            <a:endParaRPr lang="en-AU" sz="2000" dirty="0"/>
          </a:p>
        </p:txBody>
      </p:sp>
      <p:sp>
        <p:nvSpPr>
          <p:cNvPr id="16" name="Rectangle 15"/>
          <p:cNvSpPr/>
          <p:nvPr/>
        </p:nvSpPr>
        <p:spPr>
          <a:xfrm>
            <a:off x="3276600" y="2970074"/>
            <a:ext cx="5486400" cy="2308324"/>
          </a:xfrm>
          <a:prstGeom prst="rect">
            <a:avLst/>
          </a:prstGeom>
        </p:spPr>
        <p:txBody>
          <a:bodyPr wrap="square">
            <a:spAutoFit/>
          </a:bodyPr>
          <a:lstStyle/>
          <a:p>
            <a:pPr>
              <a:buFont typeface="Arial" pitchFamily="34" charset="0"/>
              <a:buChar char="•"/>
            </a:pPr>
            <a:r>
              <a:rPr lang="en-GB" dirty="0" smtClean="0"/>
              <a:t>Finalise draft checklist for clusters and pilot them.</a:t>
            </a:r>
          </a:p>
          <a:p>
            <a:pPr>
              <a:buFont typeface="Arial" pitchFamily="34" charset="0"/>
              <a:buChar char="•"/>
            </a:pPr>
            <a:r>
              <a:rPr lang="en-GB" dirty="0" smtClean="0"/>
              <a:t>Provide support to clusters to </a:t>
            </a:r>
            <a:r>
              <a:rPr lang="en-GB" dirty="0" err="1" smtClean="0"/>
              <a:t>operationalise</a:t>
            </a:r>
            <a:r>
              <a:rPr lang="en-GB" dirty="0" smtClean="0"/>
              <a:t> AAP in specific emergencies, relying on already deployed staff, </a:t>
            </a:r>
          </a:p>
          <a:p>
            <a:pPr>
              <a:buFont typeface="Arial" pitchFamily="34" charset="0"/>
              <a:buChar char="•"/>
            </a:pPr>
            <a:r>
              <a:rPr lang="en-GB" dirty="0" smtClean="0"/>
              <a:t>Run a workshop with Global Cluster Coordinator focussing on AAP/PSEA</a:t>
            </a:r>
          </a:p>
          <a:p>
            <a:pPr>
              <a:buFont typeface="Arial" pitchFamily="34" charset="0"/>
              <a:buChar char="•"/>
            </a:pPr>
            <a:r>
              <a:rPr lang="en-GB" dirty="0" smtClean="0"/>
              <a:t>Ensure AAP PSEA is considered throughout the Berlin training for Inter Cluster Coordinators</a:t>
            </a:r>
          </a:p>
          <a:p>
            <a:endParaRPr lang="en-AU" dirty="0"/>
          </a:p>
        </p:txBody>
      </p:sp>
      <p:sp>
        <p:nvSpPr>
          <p:cNvPr id="17" name="Rectangle 16"/>
          <p:cNvSpPr/>
          <p:nvPr/>
        </p:nvSpPr>
        <p:spPr>
          <a:xfrm>
            <a:off x="2057400" y="9906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352800" y="990600"/>
            <a:ext cx="5486400" cy="2031325"/>
          </a:xfrm>
          <a:prstGeom prst="rect">
            <a:avLst/>
          </a:prstGeom>
        </p:spPr>
        <p:txBody>
          <a:bodyPr wrap="square">
            <a:spAutoFit/>
          </a:bodyPr>
          <a:lstStyle/>
          <a:p>
            <a:pPr>
              <a:buFont typeface="Arial" pitchFamily="34" charset="0"/>
              <a:buChar char="•"/>
            </a:pPr>
            <a:r>
              <a:rPr lang="en-AU" dirty="0" smtClean="0"/>
              <a:t>Global Cluster Coordinators draft </a:t>
            </a:r>
            <a:r>
              <a:rPr lang="en-AU" dirty="0" err="1" smtClean="0"/>
              <a:t>workplan</a:t>
            </a:r>
            <a:r>
              <a:rPr lang="en-AU" dirty="0" smtClean="0"/>
              <a:t> includes an objective on collective AAP</a:t>
            </a:r>
          </a:p>
          <a:p>
            <a:pPr>
              <a:buFont typeface="Arial" pitchFamily="34" charset="0"/>
              <a:buChar char="•"/>
            </a:pPr>
            <a:r>
              <a:rPr lang="en-AU" dirty="0" smtClean="0"/>
              <a:t>TT presentation on collective accountability to the Early Recovery Technical Working Group on AAP, and links with field best practice</a:t>
            </a:r>
          </a:p>
          <a:p>
            <a:pPr>
              <a:buFont typeface="Arial" pitchFamily="34" charset="0"/>
              <a:buChar char="•"/>
            </a:pPr>
            <a:r>
              <a:rPr lang="en-AU" dirty="0" smtClean="0"/>
              <a:t>Set of draft checklists to include AAP in clusters work </a:t>
            </a:r>
            <a:endParaRPr lang="en-US" dirty="0" smtClean="0"/>
          </a:p>
          <a:p>
            <a:pPr>
              <a:buFont typeface="Arial" pitchFamily="34" charset="0"/>
              <a:buChar char="•"/>
            </a:pPr>
            <a:endParaRPr lang="en-AU" dirty="0"/>
          </a:p>
        </p:txBody>
      </p:sp>
      <p:sp>
        <p:nvSpPr>
          <p:cNvPr id="19" name="Rectangle 18"/>
          <p:cNvSpPr/>
          <p:nvPr/>
        </p:nvSpPr>
        <p:spPr>
          <a:xfrm>
            <a:off x="2133600" y="30480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20574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Francesca   </a:t>
            </a:r>
            <a:r>
              <a:rPr lang="en-AU" sz="1400" dirty="0" err="1" smtClean="0">
                <a:solidFill>
                  <a:schemeClr val="bg1"/>
                </a:solidFill>
              </a:rPr>
              <a:t>Fraccaroli</a:t>
            </a:r>
            <a:endParaRPr lang="en-AU" sz="1400" dirty="0">
              <a:solidFill>
                <a:schemeClr val="bg1"/>
              </a:solidFill>
            </a:endParaRPr>
          </a:p>
        </p:txBody>
      </p:sp>
      <p:pic>
        <p:nvPicPr>
          <p:cNvPr id="23" name="Picture 4" descr="Exclamation Mark, Round, Blue, White"/>
          <p:cNvPicPr>
            <a:picLocks noChangeAspect="1" noChangeArrowheads="1"/>
          </p:cNvPicPr>
          <p:nvPr/>
        </p:nvPicPr>
        <p:blipFill>
          <a:blip r:embed="rId2" cstate="print"/>
          <a:srcRect/>
          <a:stretch>
            <a:fillRect/>
          </a:stretch>
        </p:blipFill>
        <p:spPr bwMode="auto">
          <a:xfrm>
            <a:off x="2133600" y="5562600"/>
            <a:ext cx="1066800" cy="1066800"/>
          </a:xfrm>
          <a:prstGeom prst="rect">
            <a:avLst/>
          </a:prstGeom>
          <a:noFill/>
        </p:spPr>
      </p:pic>
      <p:sp>
        <p:nvSpPr>
          <p:cNvPr id="24" name="Rectangle 23"/>
          <p:cNvSpPr/>
          <p:nvPr/>
        </p:nvSpPr>
        <p:spPr>
          <a:xfrm>
            <a:off x="3200400" y="5754469"/>
            <a:ext cx="5943600" cy="646331"/>
          </a:xfrm>
          <a:prstGeom prst="rect">
            <a:avLst/>
          </a:prstGeom>
          <a:solidFill>
            <a:schemeClr val="accent1"/>
          </a:solidFill>
        </p:spPr>
        <p:txBody>
          <a:bodyPr wrap="square">
            <a:spAutoFit/>
          </a:bodyPr>
          <a:lstStyle/>
          <a:p>
            <a:pPr>
              <a:buFont typeface="Arial" pitchFamily="34" charset="0"/>
              <a:buChar char="•"/>
            </a:pPr>
            <a:r>
              <a:rPr lang="en-AU" dirty="0" smtClean="0"/>
              <a:t>Working group to develop the checklists, ensuring coherence with IASC CAAP tools+ CHS </a:t>
            </a:r>
          </a:p>
        </p:txBody>
      </p:sp>
      <p:pic>
        <p:nvPicPr>
          <p:cNvPr id="23554" name="Picture 2" descr="UN-OCHA-Logo_hor-blu660_withtext"/>
          <p:cNvPicPr>
            <a:picLocks noChangeAspect="1" noChangeArrowheads="1"/>
          </p:cNvPicPr>
          <p:nvPr/>
        </p:nvPicPr>
        <p:blipFill>
          <a:blip r:embed="rId3" cstate="print"/>
          <a:srcRect/>
          <a:stretch>
            <a:fillRect/>
          </a:stretch>
        </p:blipFill>
        <p:spPr bwMode="auto">
          <a:xfrm>
            <a:off x="0" y="5334000"/>
            <a:ext cx="1981200" cy="402454"/>
          </a:xfrm>
          <a:prstGeom prst="rect">
            <a:avLst/>
          </a:prstGeom>
          <a:noFill/>
          <a:ln w="9525" algn="in">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3667</TotalTime>
  <Words>2914</Words>
  <Application>Microsoft Office PowerPoint</Application>
  <PresentationFormat>On-screen Show (4:3)</PresentationFormat>
  <Paragraphs>252</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Astrid de Valon</dc:creator>
  <cp:lastModifiedBy>Astrid de Valon</cp:lastModifiedBy>
  <cp:revision>192</cp:revision>
  <dcterms:created xsi:type="dcterms:W3CDTF">2015-04-08T04:13:31Z</dcterms:created>
  <dcterms:modified xsi:type="dcterms:W3CDTF">2015-06-23T13:03:16Z</dcterms:modified>
</cp:coreProperties>
</file>