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9" r:id="rId3"/>
    <p:sldId id="276" r:id="rId4"/>
    <p:sldId id="27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6380" autoAdjust="0"/>
  </p:normalViewPr>
  <p:slideViewPr>
    <p:cSldViewPr>
      <p:cViewPr>
        <p:scale>
          <a:sx n="80" d="100"/>
          <a:sy n="80" d="100"/>
        </p:scale>
        <p:origin x="-76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E39958-E114-4282-BAF7-DEAFD8E2AC71}" type="datetimeFigureOut">
              <a:rPr lang="en-AU" smtClean="0"/>
              <a:pPr/>
              <a:t>3/10/2015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6BCD2-3E28-458E-AE91-28C64FE0B648}" type="slidenum">
              <a:rPr lang="en-AU" smtClean="0"/>
              <a:pPr/>
              <a:t>‹#›</a:t>
            </a:fld>
            <a:endParaRPr lang="en-AU"/>
          </a:p>
        </p:txBody>
      </p:sp>
    </p:spTree>
    <p:extLst>
      <p:ext uri="{BB962C8B-B14F-4D97-AF65-F5344CB8AC3E}">
        <p14:creationId xmlns:p14="http://schemas.microsoft.com/office/powerpoint/2010/main" xmlns="" val="99834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global campaign on protection from sexual exploitation and abuse is being developed on a pro bono basis by an advertising and public relations agency, Leo Burnett based in Lausanne. While the conceptual work is without costs, there will be financial implications for printing and disseminating materials. The work with Leo Burnett began in late 2013 with UNDP as lead, and DFS has been the lead since March 2014 in coordinating the campaign. As of May 2015, a new core group of IASC Task Team on PSEA/AAP members joined DFS to proceed with the campaign. DFS, IOM, UNHCR, UNICEF and WFP comprise the core group and have been meeting to finalize a way forward. On 30 June, Leo Burnett will meet with the core group to discuss the final concept to be produced and disseminated, costs and pilot locations. The campaign is to be launched no later than Fall 2015 under the auspices of the IASC Task team on PSEA/AAP. </a:t>
            </a:r>
            <a:br>
              <a:rPr lang="en-US" sz="1200" kern="1200" dirty="0" smtClean="0">
                <a:solidFill>
                  <a:schemeClr val="tx1"/>
                </a:solidFill>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E9C6BCD2-3E28-458E-AE91-28C64FE0B648}" type="slidenum">
              <a:rPr lang="en-AU" smtClean="0"/>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9C6BCD2-3E28-458E-AE91-28C64FE0B648}" type="slidenum">
              <a:rPr lang="en-AU" smtClean="0"/>
              <a:pPr/>
              <a:t>4</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3805FB6-B025-4014-8B18-9E8F85A59951}" type="datetimeFigureOut">
              <a:rPr lang="en-AU" smtClean="0"/>
              <a:pPr/>
              <a:t>3/10/2015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805FB6-B025-4014-8B18-9E8F85A59951}" type="datetimeFigureOut">
              <a:rPr lang="en-AU" smtClean="0"/>
              <a:pPr/>
              <a:t>3/10/2015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805FB6-B025-4014-8B18-9E8F85A59951}" type="datetimeFigureOut">
              <a:rPr lang="en-AU" smtClean="0"/>
              <a:pPr/>
              <a:t>3/10/2015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805FB6-B025-4014-8B18-9E8F85A59951}" type="datetimeFigureOut">
              <a:rPr lang="en-AU" smtClean="0"/>
              <a:pPr/>
              <a:t>3/10/2015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805FB6-B025-4014-8B18-9E8F85A59951}" type="datetimeFigureOut">
              <a:rPr lang="en-AU" smtClean="0"/>
              <a:pPr/>
              <a:t>3/10/2015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3805FB6-B025-4014-8B18-9E8F85A59951}" type="datetimeFigureOut">
              <a:rPr lang="en-AU" smtClean="0"/>
              <a:pPr/>
              <a:t>3/10/2015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3805FB6-B025-4014-8B18-9E8F85A59951}" type="datetimeFigureOut">
              <a:rPr lang="en-AU" smtClean="0"/>
              <a:pPr/>
              <a:t>3/10/2015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3805FB6-B025-4014-8B18-9E8F85A59951}" type="datetimeFigureOut">
              <a:rPr lang="en-AU" smtClean="0"/>
              <a:pPr/>
              <a:t>3/10/2015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05FB6-B025-4014-8B18-9E8F85A59951}" type="datetimeFigureOut">
              <a:rPr lang="en-AU" smtClean="0"/>
              <a:pPr/>
              <a:t>3/10/2015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05FB6-B025-4014-8B18-9E8F85A59951}" type="datetimeFigureOut">
              <a:rPr lang="en-AU" smtClean="0"/>
              <a:pPr/>
              <a:t>3/10/2015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05FB6-B025-4014-8B18-9E8F85A59951}" type="datetimeFigureOut">
              <a:rPr lang="en-AU" smtClean="0"/>
              <a:pPr/>
              <a:t>3/10/2015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5F5417-9E1D-4E12-BDB4-9FDCF572B311}"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05FB6-B025-4014-8B18-9E8F85A59951}" type="datetimeFigureOut">
              <a:rPr lang="en-AU" smtClean="0"/>
              <a:pPr/>
              <a:t>3/10/2015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F5417-9E1D-4E12-BDB4-9FDCF572B311}"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057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2" descr="1794_1261576775_iasc"/>
          <p:cNvPicPr>
            <a:picLocks noChangeAspect="1" noChangeArrowheads="1"/>
          </p:cNvPicPr>
          <p:nvPr/>
        </p:nvPicPr>
        <p:blipFill>
          <a:blip r:embed="rId2" cstate="print"/>
          <a:srcRect/>
          <a:stretch>
            <a:fillRect/>
          </a:stretch>
        </p:blipFill>
        <p:spPr bwMode="auto">
          <a:xfrm>
            <a:off x="0" y="0"/>
            <a:ext cx="2057400" cy="492125"/>
          </a:xfrm>
          <a:prstGeom prst="rect">
            <a:avLst/>
          </a:prstGeom>
          <a:noFill/>
          <a:ln w="9525" algn="in">
            <a:noFill/>
            <a:miter lim="800000"/>
            <a:headEnd/>
            <a:tailEnd/>
          </a:ln>
        </p:spPr>
      </p:pic>
      <p:sp>
        <p:nvSpPr>
          <p:cNvPr id="1027" name="Text Box 3"/>
          <p:cNvSpPr txBox="1">
            <a:spLocks noChangeArrowheads="1"/>
          </p:cNvSpPr>
          <p:nvPr/>
        </p:nvSpPr>
        <p:spPr bwMode="auto">
          <a:xfrm>
            <a:off x="0" y="571500"/>
            <a:ext cx="2057400" cy="2286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400"/>
              </a:spcAft>
              <a:buClrTx/>
              <a:buSzTx/>
              <a:buFontTx/>
              <a:buNone/>
              <a:tabLst/>
            </a:pPr>
            <a:r>
              <a:rPr kumimoji="0" lang="en-US" sz="1600" b="0" i="0" u="none" strike="noStrike" cap="none" normalizeH="0" baseline="0" dirty="0" smtClean="0">
                <a:ln>
                  <a:noFill/>
                </a:ln>
                <a:solidFill>
                  <a:srgbClr val="FFFFFF"/>
                </a:solidFill>
                <a:effectLst/>
                <a:latin typeface="Calibri" pitchFamily="34" charset="0"/>
                <a:cs typeface="Arial" pitchFamily="34" charset="0"/>
              </a:rPr>
              <a:t>IASC Task Team on Accountability to Affected Populations and Protection from  sexual Exploitation and Abuse (AAP/PSEA)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ounded Rectangle 6"/>
          <p:cNvSpPr/>
          <p:nvPr/>
        </p:nvSpPr>
        <p:spPr>
          <a:xfrm>
            <a:off x="1143000" y="2438400"/>
            <a:ext cx="4648200" cy="1524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smtClean="0">
                <a:solidFill>
                  <a:schemeClr val="tx1"/>
                </a:solidFill>
              </a:rPr>
              <a:t>TASK Team Meeting/ PSEA</a:t>
            </a:r>
          </a:p>
          <a:p>
            <a:pPr algn="ctr"/>
            <a:r>
              <a:rPr lang="en-AU" sz="3200" dirty="0" smtClean="0">
                <a:solidFill>
                  <a:schemeClr val="tx1"/>
                </a:solidFill>
              </a:rPr>
              <a:t>21 Sept 2015</a:t>
            </a:r>
            <a:endParaRPr lang="en-AU" sz="3200" dirty="0">
              <a:solidFill>
                <a:schemeClr val="tx1"/>
              </a:solidFill>
            </a:endParaRPr>
          </a:p>
        </p:txBody>
      </p:sp>
      <p:sp>
        <p:nvSpPr>
          <p:cNvPr id="8" name="Rounded Rectangle 7"/>
          <p:cNvSpPr/>
          <p:nvPr/>
        </p:nvSpPr>
        <p:spPr>
          <a:xfrm>
            <a:off x="2057400" y="3962400"/>
            <a:ext cx="5715000" cy="19812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3200" dirty="0" smtClean="0">
                <a:solidFill>
                  <a:schemeClr val="tx1"/>
                </a:solidFill>
              </a:rPr>
              <a:t>Update on the </a:t>
            </a:r>
            <a:r>
              <a:rPr lang="en-AU" sz="3200" dirty="0" err="1" smtClean="0">
                <a:solidFill>
                  <a:schemeClr val="tx1"/>
                </a:solidFill>
              </a:rPr>
              <a:t>workplan</a:t>
            </a:r>
            <a:r>
              <a:rPr lang="en-AU" sz="3200" dirty="0" smtClean="0">
                <a:solidFill>
                  <a:schemeClr val="tx1"/>
                </a:solidFill>
              </a:rPr>
              <a:t>:</a:t>
            </a:r>
          </a:p>
          <a:p>
            <a:pPr>
              <a:buFont typeface="Arial" pitchFamily="34" charset="0"/>
              <a:buChar char="•"/>
            </a:pPr>
            <a:r>
              <a:rPr lang="en-AU" sz="2400" dirty="0" smtClean="0">
                <a:solidFill>
                  <a:schemeClr val="tx1"/>
                </a:solidFill>
              </a:rPr>
              <a:t>What have we achieved ?</a:t>
            </a:r>
          </a:p>
          <a:p>
            <a:pPr>
              <a:buFont typeface="Arial" pitchFamily="34" charset="0"/>
              <a:buChar char="•"/>
            </a:pPr>
            <a:r>
              <a:rPr lang="en-AU" sz="2400" dirty="0" smtClean="0">
                <a:solidFill>
                  <a:schemeClr val="tx1"/>
                </a:solidFill>
              </a:rPr>
              <a:t>What remains to be done?  </a:t>
            </a:r>
          </a:p>
          <a:p>
            <a:pPr>
              <a:buFont typeface="Arial" pitchFamily="34" charset="0"/>
              <a:buChar char="•"/>
            </a:pPr>
            <a:r>
              <a:rPr lang="en-AU" sz="2400" dirty="0" smtClean="0">
                <a:solidFill>
                  <a:schemeClr val="tx1"/>
                </a:solidFill>
              </a:rPr>
              <a:t>What are the challenges/ opportunities ?</a:t>
            </a:r>
            <a:endParaRPr lang="en-AU"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057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27" name="Text Box 3"/>
          <p:cNvSpPr txBox="1">
            <a:spLocks noChangeArrowheads="1"/>
          </p:cNvSpPr>
          <p:nvPr/>
        </p:nvSpPr>
        <p:spPr bwMode="auto">
          <a:xfrm>
            <a:off x="76200" y="38100"/>
            <a:ext cx="1981200" cy="1257300"/>
          </a:xfrm>
          <a:prstGeom prst="rect">
            <a:avLst/>
          </a:prstGeom>
          <a:solidFill>
            <a:schemeClr val="accent4">
              <a:lumMod val="40000"/>
              <a:lumOff val="60000"/>
            </a:schemeClr>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fontAlgn="base">
              <a:spcBef>
                <a:spcPct val="0"/>
              </a:spcBef>
            </a:pPr>
            <a:r>
              <a:rPr lang="en-GB" b="1" dirty="0" smtClean="0"/>
              <a:t>Objective 3.1</a:t>
            </a:r>
          </a:p>
          <a:p>
            <a:pPr lvl="0" fontAlgn="base">
              <a:spcBef>
                <a:spcPct val="0"/>
              </a:spcBef>
            </a:pPr>
            <a:r>
              <a:rPr lang="en-GB" b="1" dirty="0" smtClean="0"/>
              <a:t>Advocacy Awareness raising</a:t>
            </a:r>
            <a:endParaRPr lang="en-US" b="1" dirty="0" smtClean="0"/>
          </a:p>
        </p:txBody>
      </p:sp>
      <p:cxnSp>
        <p:nvCxnSpPr>
          <p:cNvPr id="11" name="Straight Connector 10"/>
          <p:cNvCxnSpPr/>
          <p:nvPr/>
        </p:nvCxnSpPr>
        <p:spPr>
          <a:xfrm>
            <a:off x="2057400" y="5334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057400" y="0"/>
            <a:ext cx="7086600" cy="400110"/>
          </a:xfrm>
          <a:prstGeom prst="rect">
            <a:avLst/>
          </a:prstGeom>
        </p:spPr>
        <p:txBody>
          <a:bodyPr wrap="square">
            <a:spAutoFit/>
          </a:bodyPr>
          <a:lstStyle/>
          <a:p>
            <a:r>
              <a:rPr lang="en-US" sz="2000" b="1" dirty="0" smtClean="0"/>
              <a:t>Advocacy/ Awareness raising</a:t>
            </a:r>
            <a:endParaRPr lang="en-AU" sz="2000" dirty="0"/>
          </a:p>
        </p:txBody>
      </p:sp>
      <p:sp>
        <p:nvSpPr>
          <p:cNvPr id="16" name="Rectangle 15"/>
          <p:cNvSpPr/>
          <p:nvPr/>
        </p:nvSpPr>
        <p:spPr>
          <a:xfrm>
            <a:off x="2971800" y="5105400"/>
            <a:ext cx="6172200" cy="1569660"/>
          </a:xfrm>
          <a:prstGeom prst="rect">
            <a:avLst/>
          </a:prstGeom>
        </p:spPr>
        <p:txBody>
          <a:bodyPr wrap="square">
            <a:spAutoFit/>
          </a:bodyPr>
          <a:lstStyle/>
          <a:p>
            <a:pPr marL="69850" indent="-6350">
              <a:buFont typeface="Arial" pitchFamily="34" charset="0"/>
              <a:buChar char="•"/>
            </a:pPr>
            <a:r>
              <a:rPr lang="en-US" sz="1600" dirty="0" smtClean="0"/>
              <a:t> Update the Q&amp;A questions from the PSEA website</a:t>
            </a:r>
          </a:p>
          <a:p>
            <a:pPr marL="69850" indent="-6350">
              <a:buFont typeface="Arial" pitchFamily="34" charset="0"/>
              <a:buChar char="•"/>
            </a:pPr>
            <a:r>
              <a:rPr lang="en-US" sz="1600" dirty="0" smtClean="0"/>
              <a:t> Group effort to </a:t>
            </a:r>
            <a:r>
              <a:rPr lang="en-US" sz="1600" dirty="0" err="1" smtClean="0"/>
              <a:t>capitalise</a:t>
            </a:r>
            <a:r>
              <a:rPr lang="en-US" sz="1600" dirty="0" smtClean="0"/>
              <a:t> on the work started with donors</a:t>
            </a:r>
            <a:endParaRPr lang="en-AU" sz="1600" dirty="0" smtClean="0"/>
          </a:p>
          <a:p>
            <a:pPr marL="69850" indent="-6350">
              <a:buFont typeface="Arial" pitchFamily="34" charset="0"/>
              <a:buChar char="•"/>
            </a:pPr>
            <a:r>
              <a:rPr lang="en-AU" sz="1600" dirty="0" smtClean="0"/>
              <a:t> Inclusion of PSEA related questions during the 18</a:t>
            </a:r>
            <a:r>
              <a:rPr lang="en-AU" sz="1600" baseline="30000" dirty="0" smtClean="0"/>
              <a:t>th</a:t>
            </a:r>
            <a:r>
              <a:rPr lang="en-AU" sz="1600" dirty="0" smtClean="0"/>
              <a:t> of September brown bag with donors.</a:t>
            </a:r>
          </a:p>
          <a:p>
            <a:pPr marL="69850" indent="-6350">
              <a:buFont typeface="Arial" pitchFamily="34" charset="0"/>
              <a:buChar char="•"/>
            </a:pPr>
            <a:r>
              <a:rPr lang="en-AU" sz="1600" dirty="0" smtClean="0"/>
              <a:t>Support the STAIT team develop a webinar on PSEA</a:t>
            </a:r>
          </a:p>
          <a:p>
            <a:pPr marL="69850" indent="-6350">
              <a:buFont typeface="Arial" pitchFamily="34" charset="0"/>
              <a:buChar char="•"/>
            </a:pPr>
            <a:endParaRPr lang="en-US" sz="1600" dirty="0" smtClean="0"/>
          </a:p>
        </p:txBody>
      </p:sp>
      <p:sp>
        <p:nvSpPr>
          <p:cNvPr id="17" name="Rectangle 16"/>
          <p:cNvSpPr/>
          <p:nvPr/>
        </p:nvSpPr>
        <p:spPr>
          <a:xfrm>
            <a:off x="2057400" y="609600"/>
            <a:ext cx="914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Done to date?</a:t>
            </a:r>
            <a:endParaRPr lang="en-AU" dirty="0"/>
          </a:p>
        </p:txBody>
      </p:sp>
      <p:sp>
        <p:nvSpPr>
          <p:cNvPr id="19" name="Rectangle 18"/>
          <p:cNvSpPr/>
          <p:nvPr/>
        </p:nvSpPr>
        <p:spPr>
          <a:xfrm>
            <a:off x="2057400" y="49530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t>Still to be done? </a:t>
            </a:r>
            <a:endParaRPr lang="en-AU" sz="1400" dirty="0"/>
          </a:p>
        </p:txBody>
      </p:sp>
      <p:sp>
        <p:nvSpPr>
          <p:cNvPr id="21" name="TextBox 20"/>
          <p:cNvSpPr txBox="1"/>
          <p:nvPr/>
        </p:nvSpPr>
        <p:spPr>
          <a:xfrm>
            <a:off x="0" y="4495800"/>
            <a:ext cx="1447800" cy="381000"/>
          </a:xfrm>
          <a:prstGeom prst="rect">
            <a:avLst/>
          </a:prstGeom>
          <a:noFill/>
        </p:spPr>
        <p:txBody>
          <a:bodyPr wrap="square" rtlCol="0">
            <a:spAutoFit/>
          </a:bodyPr>
          <a:lstStyle/>
          <a:p>
            <a:r>
              <a:rPr lang="en-AU" dirty="0" smtClean="0">
                <a:solidFill>
                  <a:schemeClr val="bg1"/>
                </a:solidFill>
              </a:rPr>
              <a:t>Leads</a:t>
            </a:r>
            <a:endParaRPr lang="en-AU" dirty="0">
              <a:solidFill>
                <a:schemeClr val="bg1"/>
              </a:solidFill>
            </a:endParaRPr>
          </a:p>
        </p:txBody>
      </p:sp>
      <p:sp>
        <p:nvSpPr>
          <p:cNvPr id="22" name="TextBox 21"/>
          <p:cNvSpPr txBox="1"/>
          <p:nvPr/>
        </p:nvSpPr>
        <p:spPr>
          <a:xfrm>
            <a:off x="0" y="6019800"/>
            <a:ext cx="2057400" cy="738664"/>
          </a:xfrm>
          <a:prstGeom prst="rect">
            <a:avLst/>
          </a:prstGeom>
          <a:noFill/>
        </p:spPr>
        <p:txBody>
          <a:bodyPr wrap="square" rtlCol="0">
            <a:spAutoFit/>
          </a:bodyPr>
          <a:lstStyle/>
          <a:p>
            <a:r>
              <a:rPr lang="en-AU" sz="1400" dirty="0" smtClean="0">
                <a:solidFill>
                  <a:schemeClr val="bg1"/>
                </a:solidFill>
              </a:rPr>
              <a:t>Contact: Yasna Uberoi</a:t>
            </a:r>
          </a:p>
          <a:p>
            <a:r>
              <a:rPr lang="en-AU" sz="1400" dirty="0" smtClean="0">
                <a:solidFill>
                  <a:schemeClr val="bg1"/>
                </a:solidFill>
              </a:rPr>
              <a:t>Coralie Colson/ Aurelie Martin</a:t>
            </a:r>
            <a:endParaRPr lang="en-AU" sz="1400" dirty="0">
              <a:solidFill>
                <a:schemeClr val="bg1"/>
              </a:solidFill>
            </a:endParaRPr>
          </a:p>
        </p:txBody>
      </p:sp>
      <p:pic>
        <p:nvPicPr>
          <p:cNvPr id="26626" name="Picture 2" descr="https://cdu.unlb.org/Portals/_default/Skins/CDU_Default/images/HomePage-Logo.gif"/>
          <p:cNvPicPr>
            <a:picLocks noChangeAspect="1" noChangeArrowheads="1"/>
          </p:cNvPicPr>
          <p:nvPr/>
        </p:nvPicPr>
        <p:blipFill>
          <a:blip r:embed="rId3" cstate="print"/>
          <a:srcRect/>
          <a:stretch>
            <a:fillRect/>
          </a:stretch>
        </p:blipFill>
        <p:spPr bwMode="auto">
          <a:xfrm>
            <a:off x="1" y="4876800"/>
            <a:ext cx="1981199" cy="330200"/>
          </a:xfrm>
          <a:prstGeom prst="rect">
            <a:avLst/>
          </a:prstGeom>
          <a:noFill/>
        </p:spPr>
      </p:pic>
      <p:sp>
        <p:nvSpPr>
          <p:cNvPr id="25" name="Rounded Rectangle 24"/>
          <p:cNvSpPr/>
          <p:nvPr/>
        </p:nvSpPr>
        <p:spPr>
          <a:xfrm>
            <a:off x="0" y="2590800"/>
            <a:ext cx="1905000" cy="137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b="1" dirty="0" smtClean="0">
              <a:solidFill>
                <a:schemeClr val="tx1"/>
              </a:solidFill>
            </a:endParaRPr>
          </a:p>
          <a:p>
            <a:pPr algn="ctr"/>
            <a:r>
              <a:rPr lang="en-GB" b="1" dirty="0" smtClean="0">
                <a:solidFill>
                  <a:schemeClr val="tx1"/>
                </a:solidFill>
              </a:rPr>
              <a:t>Work Stream 3 </a:t>
            </a:r>
          </a:p>
          <a:p>
            <a:pPr algn="ctr"/>
            <a:endParaRPr lang="en-GB" b="1" dirty="0" smtClean="0">
              <a:solidFill>
                <a:schemeClr val="tx1"/>
              </a:solidFill>
            </a:endParaRPr>
          </a:p>
          <a:p>
            <a:pPr algn="ctr"/>
            <a:r>
              <a:rPr lang="en-GB" sz="1600" b="1" dirty="0" smtClean="0">
                <a:solidFill>
                  <a:schemeClr val="tx1"/>
                </a:solidFill>
              </a:rPr>
              <a:t>PSEA activities</a:t>
            </a:r>
            <a:endParaRPr lang="en-AU" sz="1600" dirty="0">
              <a:solidFill>
                <a:schemeClr val="tx1"/>
              </a:solidFill>
            </a:endParaRPr>
          </a:p>
        </p:txBody>
      </p:sp>
      <p:sp>
        <p:nvSpPr>
          <p:cNvPr id="20" name="Rectangle 19"/>
          <p:cNvSpPr/>
          <p:nvPr/>
        </p:nvSpPr>
        <p:spPr>
          <a:xfrm>
            <a:off x="2971800" y="533400"/>
            <a:ext cx="6096000" cy="4278094"/>
          </a:xfrm>
          <a:prstGeom prst="rect">
            <a:avLst/>
          </a:prstGeom>
        </p:spPr>
        <p:txBody>
          <a:bodyPr wrap="square">
            <a:spAutoFit/>
          </a:bodyPr>
          <a:lstStyle/>
          <a:p>
            <a:r>
              <a:rPr lang="en-US" sz="1600" b="1" dirty="0" smtClean="0"/>
              <a:t>PSEA Campaign :</a:t>
            </a:r>
            <a:r>
              <a:rPr lang="en-US" sz="1600" dirty="0" smtClean="0"/>
              <a:t> Leo Burnett will send new creative version of the  global campaign on protection from sexual exploitation and abuse by end of August. </a:t>
            </a:r>
            <a:r>
              <a:rPr lang="en-US" sz="1600" b="1" dirty="0" smtClean="0"/>
              <a:t> </a:t>
            </a:r>
            <a:r>
              <a:rPr lang="en-US" sz="1600" dirty="0" smtClean="0"/>
              <a:t>UN Department of Field Support, WFP, IOM, UNHCR and UNICEF have formed a group to move the PSEA campaign forward. </a:t>
            </a:r>
          </a:p>
          <a:p>
            <a:endParaRPr lang="en-US" sz="1600" dirty="0" smtClean="0"/>
          </a:p>
          <a:p>
            <a:r>
              <a:rPr lang="en-US" sz="1600" b="1" dirty="0" smtClean="0"/>
              <a:t>PSEA Good practices for donors </a:t>
            </a:r>
            <a:r>
              <a:rPr lang="en-US" sz="1600" dirty="0" smtClean="0"/>
              <a:t>: “</a:t>
            </a:r>
            <a:r>
              <a:rPr lang="en-GB" sz="1600" i="1" dirty="0" smtClean="0"/>
              <a:t>To work in collaboration with donors to enhance their commitment to and engagement with PSEA activities carried out by implementing partners, their own staff and the wider aid community </a:t>
            </a:r>
          </a:p>
          <a:p>
            <a:r>
              <a:rPr lang="en-US" sz="1600" dirty="0" smtClean="0"/>
              <a:t>Need to update the 2013 work transmitted by Elizabeth, and decide to pursue (or not) the work on  mapping donors requirements on PSEA including in audits, or the suggestion to invite donors to the PSEA senior focal point groups, and to raise PSEA at a Good Humanitarian </a:t>
            </a:r>
            <a:r>
              <a:rPr lang="en-US" sz="1600" dirty="0" err="1" smtClean="0"/>
              <a:t>Donorship</a:t>
            </a:r>
            <a:r>
              <a:rPr lang="en-US" sz="1600" dirty="0" smtClean="0"/>
              <a:t> meeting</a:t>
            </a:r>
          </a:p>
          <a:p>
            <a:endParaRPr lang="en-US" sz="1600" b="1" dirty="0" smtClean="0"/>
          </a:p>
          <a:p>
            <a:r>
              <a:rPr lang="en-US" sz="1600" b="1" dirty="0" smtClean="0"/>
              <a:t>PSEA webinar : </a:t>
            </a:r>
            <a:r>
              <a:rPr lang="en-US" sz="1600" dirty="0" smtClean="0"/>
              <a:t>TT coordinator presented at the Interaction webinar on PSEA with TT member</a:t>
            </a:r>
            <a:endParaRPr lang="en-US" sz="1600" dirty="0"/>
          </a:p>
        </p:txBody>
      </p:sp>
      <p:pic>
        <p:nvPicPr>
          <p:cNvPr id="26" name="Picture 4" descr="Unhcr_logo"/>
          <p:cNvPicPr>
            <a:picLocks noChangeAspect="1" noChangeArrowheads="1"/>
          </p:cNvPicPr>
          <p:nvPr/>
        </p:nvPicPr>
        <p:blipFill>
          <a:blip r:embed="rId4" cstate="print"/>
          <a:srcRect/>
          <a:stretch>
            <a:fillRect/>
          </a:stretch>
        </p:blipFill>
        <p:spPr bwMode="auto">
          <a:xfrm>
            <a:off x="0" y="5257800"/>
            <a:ext cx="696912" cy="703263"/>
          </a:xfrm>
          <a:prstGeom prst="rect">
            <a:avLst/>
          </a:prstGeom>
          <a:noFill/>
          <a:ln w="9525" algn="in">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0" y="0"/>
            <a:ext cx="2070100" cy="6858000"/>
          </a:xfrm>
          <a:prstGeom prst="rect">
            <a:avLst/>
          </a:prstGeom>
          <a:solidFill>
            <a:schemeClr val="accent1"/>
          </a:solidFill>
          <a:ln w="25400" cap="flat">
            <a:solidFill>
              <a:srgbClr val="395E89"/>
            </a:solidFill>
            <a:prstDash val="solid"/>
            <a:round/>
            <a:headEnd type="none" w="med" len="med"/>
            <a:tailEnd type="none" w="med" len="med"/>
          </a:ln>
        </p:spPr>
        <p:txBody>
          <a:bodyPr lIns="0" tIns="0" rIns="0" bIns="0"/>
          <a:lstStyle/>
          <a:p>
            <a:endParaRPr lang="en-AU"/>
          </a:p>
        </p:txBody>
      </p:sp>
      <p:sp>
        <p:nvSpPr>
          <p:cNvPr id="16386" name="Rectangle 2"/>
          <p:cNvSpPr>
            <a:spLocks/>
          </p:cNvSpPr>
          <p:nvPr/>
        </p:nvSpPr>
        <p:spPr bwMode="auto">
          <a:xfrm>
            <a:off x="76200" y="38100"/>
            <a:ext cx="1993900" cy="1257300"/>
          </a:xfrm>
          <a:prstGeom prst="rect">
            <a:avLst/>
          </a:prstGeom>
          <a:solidFill>
            <a:srgbClr val="CCC1D9"/>
          </a:solidFill>
          <a:ln w="9525" cap="flat">
            <a:noFill/>
            <a:miter lim="800000"/>
            <a:headEnd type="none" w="med" len="med"/>
            <a:tailEnd type="none" w="med" len="med"/>
          </a:ln>
        </p:spPr>
        <p:txBody>
          <a:bodyPr lIns="25400" tIns="25400" rIns="25400" bIns="25400"/>
          <a:lstStyle/>
          <a:p>
            <a:pPr algn="l"/>
            <a:r>
              <a:rPr lang="en-US" sz="1800" b="1">
                <a:solidFill>
                  <a:schemeClr val="tx1"/>
                </a:solidFill>
                <a:latin typeface="Tipo de letra del sistema Fina" charset="0"/>
                <a:ea typeface="Tipo de letra del sistema Fina" charset="0"/>
                <a:cs typeface="Tipo de letra del sistema Fina" charset="0"/>
                <a:sym typeface="Tipo de letra del sistema Fina" charset="0"/>
              </a:rPr>
              <a:t>Objective 3.2</a:t>
            </a:r>
            <a:endParaRPr lang="en-US" sz="1800">
              <a:solidFill>
                <a:schemeClr val="tx1"/>
              </a:solidFill>
              <a:latin typeface="System Font Regular" charset="0"/>
              <a:ea typeface="System Font Regular" charset="0"/>
              <a:cs typeface="System Font Regular" charset="0"/>
              <a:sym typeface="System Font Regular" charset="0"/>
            </a:endParaRPr>
          </a:p>
          <a:p>
            <a:pPr algn="l"/>
            <a:r>
              <a:rPr lang="en-US" sz="1800" b="1">
                <a:solidFill>
                  <a:schemeClr val="tx1"/>
                </a:solidFill>
                <a:latin typeface="Tipo de letra del sistema Fina" charset="0"/>
                <a:ea typeface="Tipo de letra del sistema Fina" charset="0"/>
                <a:cs typeface="Tipo de letra del sistema Fina" charset="0"/>
                <a:sym typeface="Tipo de letra del sistema Fina" charset="0"/>
              </a:rPr>
              <a:t>Community Based Complaints Mechanisms Pilots</a:t>
            </a:r>
          </a:p>
        </p:txBody>
      </p:sp>
      <p:sp>
        <p:nvSpPr>
          <p:cNvPr id="16387" name="Line 3"/>
          <p:cNvSpPr>
            <a:spLocks noChangeShapeType="1"/>
          </p:cNvSpPr>
          <p:nvPr/>
        </p:nvSpPr>
        <p:spPr bwMode="auto">
          <a:xfrm>
            <a:off x="2057400" y="685800"/>
            <a:ext cx="7086600" cy="0"/>
          </a:xfrm>
          <a:prstGeom prst="line">
            <a:avLst/>
          </a:prstGeom>
          <a:noFill/>
          <a:ln w="9525" cap="flat">
            <a:solidFill>
              <a:srgbClr val="4A7DBB"/>
            </a:solidFill>
            <a:prstDash val="solid"/>
            <a:round/>
            <a:headEnd type="none" w="med" len="med"/>
            <a:tailEnd type="none" w="med" len="med"/>
          </a:ln>
        </p:spPr>
        <p:txBody>
          <a:bodyPr lIns="0" tIns="0" rIns="0" bIns="0"/>
          <a:lstStyle/>
          <a:p>
            <a:endParaRPr lang="en-AU"/>
          </a:p>
        </p:txBody>
      </p:sp>
      <p:sp>
        <p:nvSpPr>
          <p:cNvPr id="16388" name="Rectangle 4"/>
          <p:cNvSpPr>
            <a:spLocks/>
          </p:cNvSpPr>
          <p:nvPr/>
        </p:nvSpPr>
        <p:spPr bwMode="auto">
          <a:xfrm>
            <a:off x="2057400" y="0"/>
            <a:ext cx="7099300" cy="660400"/>
          </a:xfrm>
          <a:prstGeom prst="rect">
            <a:avLst/>
          </a:prstGeom>
          <a:noFill/>
          <a:ln w="12700" cap="rnd">
            <a:noFill/>
            <a:round/>
            <a:headEnd type="none" w="med" len="med"/>
            <a:tailEnd type="none" w="med" len="med"/>
          </a:ln>
        </p:spPr>
        <p:txBody>
          <a:bodyPr lIns="38100" tIns="38100" rIns="38100" bIns="38100"/>
          <a:lstStyle/>
          <a:p>
            <a:pPr algn="l"/>
            <a:r>
              <a:rPr lang="en-US" sz="2000" b="1">
                <a:solidFill>
                  <a:schemeClr val="tx1"/>
                </a:solidFill>
                <a:latin typeface="Tipo de letra del sistema Fina" charset="0"/>
                <a:ea typeface="Tipo de letra del sistema Fina" charset="0"/>
                <a:cs typeface="Tipo de letra del sistema Fina" charset="0"/>
                <a:sym typeface="Tipo de letra del sistema Fina" charset="0"/>
              </a:rPr>
              <a:t>PSEA pilots implementation, lessons learning and recommendations for replications </a:t>
            </a:r>
          </a:p>
        </p:txBody>
      </p:sp>
      <p:grpSp>
        <p:nvGrpSpPr>
          <p:cNvPr id="2" name="Group 9"/>
          <p:cNvGrpSpPr>
            <a:grpSpLocks/>
          </p:cNvGrpSpPr>
          <p:nvPr/>
        </p:nvGrpSpPr>
        <p:grpSpPr bwMode="auto">
          <a:xfrm>
            <a:off x="0" y="2590800"/>
            <a:ext cx="1905000" cy="1371600"/>
            <a:chOff x="0" y="0"/>
            <a:chExt cx="1200" cy="864"/>
          </a:xfrm>
        </p:grpSpPr>
        <p:sp>
          <p:nvSpPr>
            <p:cNvPr id="16391" name="AutoShape 7"/>
            <p:cNvSpPr>
              <a:spLocks/>
            </p:cNvSpPr>
            <p:nvPr/>
          </p:nvSpPr>
          <p:spPr bwMode="auto">
            <a:xfrm>
              <a:off x="0" y="0"/>
              <a:ext cx="1200" cy="864"/>
            </a:xfrm>
            <a:prstGeom prst="roundRect">
              <a:avLst>
                <a:gd name="adj" fmla="val 16667"/>
              </a:avLst>
            </a:prstGeom>
            <a:gradFill rotWithShape="0">
              <a:gsLst>
                <a:gs pos="0">
                  <a:srgbClr val="F9FFEE"/>
                </a:gs>
                <a:gs pos="65001">
                  <a:srgbClr val="F0FFD2"/>
                </a:gs>
                <a:gs pos="100000">
                  <a:srgbClr val="EAFFBF"/>
                </a:gs>
              </a:gsLst>
              <a:lin ang="5400000" scaled="1"/>
            </a:gradFill>
            <a:ln w="9525" cap="flat">
              <a:solidFill>
                <a:srgbClr val="98B954"/>
              </a:solidFill>
              <a:prstDash val="solid"/>
              <a:round/>
              <a:headEnd type="none" w="med" len="med"/>
              <a:tailEnd type="none" w="med" len="med"/>
            </a:ln>
            <a:effectLst>
              <a:outerShdw dist="19999" dir="5400000" algn="ctr" rotWithShape="0">
                <a:schemeClr val="bg2">
                  <a:alpha val="37999"/>
                </a:schemeClr>
              </a:outerShdw>
            </a:effectLst>
          </p:spPr>
          <p:txBody>
            <a:bodyPr lIns="0" tIns="0" rIns="0" bIns="0"/>
            <a:lstStyle/>
            <a:p>
              <a:endParaRPr lang="en-AU"/>
            </a:p>
          </p:txBody>
        </p:sp>
        <p:sp>
          <p:nvSpPr>
            <p:cNvPr id="16392" name="Rectangle 8"/>
            <p:cNvSpPr>
              <a:spLocks/>
            </p:cNvSpPr>
            <p:nvPr/>
          </p:nvSpPr>
          <p:spPr bwMode="auto">
            <a:xfrm>
              <a:off x="44" y="84"/>
              <a:ext cx="1112" cy="696"/>
            </a:xfrm>
            <a:prstGeom prst="rect">
              <a:avLst/>
            </a:prstGeom>
            <a:noFill/>
            <a:ln w="12700" cap="flat">
              <a:noFill/>
              <a:miter lim="800000"/>
              <a:headEnd type="none" w="med" len="med"/>
              <a:tailEnd type="none" w="med" len="med"/>
            </a:ln>
          </p:spPr>
          <p:txBody>
            <a:bodyPr lIns="38100" tIns="38100" rIns="38100" bIns="38100" anchor="ctr"/>
            <a:lstStyle/>
            <a:p>
              <a:endParaRPr lang="en-US" sz="1800" b="1">
                <a:solidFill>
                  <a:schemeClr val="tx1"/>
                </a:solidFill>
                <a:latin typeface="Tipo de letra del sistema Fina" charset="0"/>
                <a:ea typeface="Tipo de letra del sistema Fina" charset="0"/>
                <a:cs typeface="Tipo de letra del sistema Fina" charset="0"/>
                <a:sym typeface="Tipo de letra del sistema Fina" charset="0"/>
              </a:endParaRPr>
            </a:p>
            <a:p>
              <a:r>
                <a:rPr lang="en-US" sz="1800" b="1">
                  <a:solidFill>
                    <a:schemeClr val="tx1"/>
                  </a:solidFill>
                  <a:latin typeface="Tipo de letra del sistema Fina" charset="0"/>
                  <a:ea typeface="Tipo de letra del sistema Fina" charset="0"/>
                  <a:cs typeface="Tipo de letra del sistema Fina" charset="0"/>
                  <a:sym typeface="Tipo de letra del sistema Fina" charset="0"/>
                </a:rPr>
                <a:t>Work Stream 3 </a:t>
              </a:r>
              <a:endParaRPr lang="en-US" sz="1800">
                <a:solidFill>
                  <a:schemeClr val="tx1"/>
                </a:solidFill>
                <a:latin typeface="System Font Regular" charset="0"/>
                <a:ea typeface="System Font Regular" charset="0"/>
                <a:cs typeface="System Font Regular" charset="0"/>
                <a:sym typeface="System Font Regular" charset="0"/>
              </a:endParaRPr>
            </a:p>
            <a:p>
              <a:endParaRPr lang="en-US" sz="1800" b="1">
                <a:solidFill>
                  <a:schemeClr val="tx1"/>
                </a:solidFill>
                <a:latin typeface="Tipo de letra del sistema Fina" charset="0"/>
                <a:ea typeface="Tipo de letra del sistema Fina" charset="0"/>
                <a:cs typeface="Tipo de letra del sistema Fina" charset="0"/>
                <a:sym typeface="Tipo de letra del sistema Fina" charset="0"/>
              </a:endParaRPr>
            </a:p>
            <a:p>
              <a:r>
                <a:rPr lang="en-US" sz="1600" b="1">
                  <a:solidFill>
                    <a:schemeClr val="tx1"/>
                  </a:solidFill>
                  <a:latin typeface="Tipo de letra del sistema Fina" charset="0"/>
                  <a:ea typeface="Tipo de letra del sistema Fina" charset="0"/>
                  <a:cs typeface="Tipo de letra del sistema Fina" charset="0"/>
                  <a:sym typeface="Tipo de letra del sistema Fina" charset="0"/>
                </a:rPr>
                <a:t>PSEA activities</a:t>
              </a:r>
            </a:p>
          </p:txBody>
        </p:sp>
      </p:grpSp>
      <p:sp>
        <p:nvSpPr>
          <p:cNvPr id="16394" name="Rectangle 10"/>
          <p:cNvSpPr>
            <a:spLocks/>
          </p:cNvSpPr>
          <p:nvPr/>
        </p:nvSpPr>
        <p:spPr bwMode="auto">
          <a:xfrm>
            <a:off x="0" y="4800600"/>
            <a:ext cx="1460500" cy="342900"/>
          </a:xfrm>
          <a:prstGeom prst="rect">
            <a:avLst/>
          </a:prstGeom>
          <a:noFill/>
          <a:ln w="12700" cap="rnd">
            <a:noFill/>
            <a:round/>
            <a:headEnd type="none" w="med" len="med"/>
            <a:tailEnd type="none" w="med" len="med"/>
          </a:ln>
        </p:spPr>
        <p:txBody>
          <a:bodyPr lIns="38100" tIns="38100" rIns="38100" bIns="38100"/>
          <a:lstStyle/>
          <a:p>
            <a:pPr algn="l"/>
            <a:r>
              <a:rPr lang="en-US" sz="1800">
                <a:solidFill>
                  <a:srgbClr val="FFFFFF"/>
                </a:solidFill>
                <a:latin typeface="System Font Regular" charset="0"/>
                <a:ea typeface="System Font Regular" charset="0"/>
                <a:cs typeface="System Font Regular" charset="0"/>
                <a:sym typeface="System Font Regular" charset="0"/>
              </a:rPr>
              <a:t>Leads</a:t>
            </a:r>
          </a:p>
        </p:txBody>
      </p:sp>
      <p:sp>
        <p:nvSpPr>
          <p:cNvPr id="16395" name="Rectangle 11"/>
          <p:cNvSpPr>
            <a:spLocks/>
          </p:cNvSpPr>
          <p:nvPr/>
        </p:nvSpPr>
        <p:spPr bwMode="auto">
          <a:xfrm>
            <a:off x="0" y="6096000"/>
            <a:ext cx="2070100" cy="558800"/>
          </a:xfrm>
          <a:prstGeom prst="rect">
            <a:avLst/>
          </a:prstGeom>
          <a:noFill/>
          <a:ln w="12700" cap="rnd">
            <a:noFill/>
            <a:round/>
            <a:headEnd type="none" w="med" len="med"/>
            <a:tailEnd type="none" w="med" len="med"/>
          </a:ln>
        </p:spPr>
        <p:txBody>
          <a:bodyPr lIns="38100" tIns="38100" rIns="38100" bIns="38100"/>
          <a:lstStyle/>
          <a:p>
            <a:pPr algn="l"/>
            <a:r>
              <a:rPr lang="en-US" sz="1800">
                <a:solidFill>
                  <a:srgbClr val="FFFFFF"/>
                </a:solidFill>
                <a:latin typeface="System Font Regular" charset="0"/>
                <a:ea typeface="System Font Regular" charset="0"/>
                <a:cs typeface="System Font Regular" charset="0"/>
                <a:sym typeface="System Font Regular" charset="0"/>
              </a:rPr>
              <a:t>Contact: </a:t>
            </a:r>
            <a:r>
              <a:rPr lang="en-US" sz="1400">
                <a:solidFill>
                  <a:srgbClr val="FFFFFF"/>
                </a:solidFill>
                <a:latin typeface="System Font Regular" charset="0"/>
                <a:ea typeface="System Font Regular" charset="0"/>
                <a:cs typeface="System Font Regular" charset="0"/>
                <a:sym typeface="System Font Regular" charset="0"/>
              </a:rPr>
              <a:t>Tristan Burnett</a:t>
            </a:r>
          </a:p>
        </p:txBody>
      </p:sp>
      <p:pic>
        <p:nvPicPr>
          <p:cNvPr id="16396" name="Picture 12"/>
          <p:cNvPicPr>
            <a:picLocks noChangeAspect="1" noChangeArrowheads="1"/>
          </p:cNvPicPr>
          <p:nvPr/>
        </p:nvPicPr>
        <p:blipFill>
          <a:blip r:embed="rId2" cstate="print"/>
          <a:srcRect/>
          <a:stretch>
            <a:fillRect/>
          </a:stretch>
        </p:blipFill>
        <p:spPr bwMode="auto">
          <a:xfrm>
            <a:off x="1143000" y="5257800"/>
            <a:ext cx="695325" cy="703263"/>
          </a:xfrm>
          <a:prstGeom prst="rect">
            <a:avLst/>
          </a:prstGeom>
          <a:noFill/>
          <a:ln w="9525" cap="flat">
            <a:noFill/>
            <a:miter lim="800000"/>
            <a:headEnd/>
            <a:tailEnd/>
          </a:ln>
        </p:spPr>
      </p:pic>
      <p:pic>
        <p:nvPicPr>
          <p:cNvPr id="16397" name="Picture 13"/>
          <p:cNvPicPr>
            <a:picLocks noChangeAspect="1" noChangeArrowheads="1"/>
          </p:cNvPicPr>
          <p:nvPr/>
        </p:nvPicPr>
        <p:blipFill>
          <a:blip r:embed="rId3" cstate="print"/>
          <a:srcRect/>
          <a:stretch>
            <a:fillRect/>
          </a:stretch>
        </p:blipFill>
        <p:spPr bwMode="auto">
          <a:xfrm>
            <a:off x="152400" y="5257800"/>
            <a:ext cx="685800" cy="738188"/>
          </a:xfrm>
          <a:prstGeom prst="rect">
            <a:avLst/>
          </a:prstGeom>
          <a:noFill/>
          <a:ln w="12700" cap="rnd">
            <a:noFill/>
            <a:round/>
            <a:headEnd/>
            <a:tailEnd/>
          </a:ln>
        </p:spPr>
      </p:pic>
      <p:sp>
        <p:nvSpPr>
          <p:cNvPr id="16398" name="Rectangle 14"/>
          <p:cNvSpPr>
            <a:spLocks/>
          </p:cNvSpPr>
          <p:nvPr/>
        </p:nvSpPr>
        <p:spPr bwMode="auto">
          <a:xfrm>
            <a:off x="2819400" y="698499"/>
            <a:ext cx="6337300" cy="5956301"/>
          </a:xfrm>
          <a:prstGeom prst="rect">
            <a:avLst/>
          </a:prstGeom>
          <a:noFill/>
          <a:ln w="12700" cap="rnd">
            <a:noFill/>
            <a:round/>
            <a:headEnd type="none" w="med" len="med"/>
            <a:tailEnd type="none" w="med" len="med"/>
          </a:ln>
        </p:spPr>
        <p:txBody>
          <a:bodyPr lIns="38100" tIns="38100" rIns="38100" bIns="38100"/>
          <a:lstStyle/>
          <a:p>
            <a:r>
              <a:rPr lang="en-US" sz="1600" b="1" dirty="0" smtClean="0">
                <a:latin typeface="+mj-lt"/>
                <a:ea typeface="System Font Regular" charset="0"/>
                <a:cs typeface="System Font Regular" charset="0"/>
                <a:sym typeface="Tipo de letra del sistema Fina" charset="0"/>
              </a:rPr>
              <a:t>Workshop: </a:t>
            </a:r>
            <a:r>
              <a:rPr lang="en-US" sz="1600" dirty="0" smtClean="0"/>
              <a:t>CBCM </a:t>
            </a:r>
            <a:r>
              <a:rPr lang="en-US" sz="1600" dirty="0"/>
              <a:t>representative from both </a:t>
            </a:r>
            <a:r>
              <a:rPr lang="en-US" sz="1600" dirty="0" smtClean="0"/>
              <a:t>pilot sites</a:t>
            </a:r>
            <a:r>
              <a:rPr lang="en-US" sz="1600" dirty="0"/>
              <a:t>, along with global experts on PSEA, </a:t>
            </a:r>
            <a:r>
              <a:rPr lang="en-US" sz="1600" dirty="0" smtClean="0"/>
              <a:t>will meet in Kigali on 02-06 Nov. to </a:t>
            </a:r>
            <a:r>
              <a:rPr lang="en-US" sz="1600" dirty="0"/>
              <a:t>discuss lessons learned during the </a:t>
            </a:r>
            <a:r>
              <a:rPr lang="en-US" sz="1600" dirty="0" smtClean="0"/>
              <a:t>pilot, which will feed </a:t>
            </a:r>
            <a:r>
              <a:rPr lang="en-US" sz="1600" dirty="0"/>
              <a:t>into the CBCM Best Practice </a:t>
            </a:r>
            <a:r>
              <a:rPr lang="en-US" sz="1600" dirty="0" smtClean="0"/>
              <a:t>Guide. The </a:t>
            </a:r>
            <a:r>
              <a:rPr lang="en-US" sz="1600" dirty="0"/>
              <a:t>fifth day </a:t>
            </a:r>
            <a:r>
              <a:rPr lang="en-US" sz="1600" dirty="0" smtClean="0"/>
              <a:t>will </a:t>
            </a:r>
            <a:r>
              <a:rPr lang="en-US" sz="1600" dirty="0"/>
              <a:t>be open to other interested stakeholders </a:t>
            </a:r>
            <a:r>
              <a:rPr lang="en-US" sz="1600" dirty="0" smtClean="0"/>
              <a:t>in order </a:t>
            </a:r>
            <a:r>
              <a:rPr lang="en-US" sz="1600" dirty="0"/>
              <a:t>to gain a better understanding of </a:t>
            </a:r>
            <a:r>
              <a:rPr lang="en-US" sz="1600" dirty="0" smtClean="0"/>
              <a:t>issues </a:t>
            </a:r>
            <a:r>
              <a:rPr lang="en-US" sz="1600" dirty="0"/>
              <a:t>and challenges </a:t>
            </a:r>
            <a:r>
              <a:rPr lang="en-US" sz="1600" dirty="0" smtClean="0"/>
              <a:t>faced </a:t>
            </a:r>
            <a:r>
              <a:rPr lang="en-US" sz="1600" dirty="0"/>
              <a:t>in addressing </a:t>
            </a:r>
            <a:r>
              <a:rPr lang="en-US" sz="1600" dirty="0" smtClean="0"/>
              <a:t>SEA in other countries. </a:t>
            </a:r>
          </a:p>
          <a:p>
            <a:endParaRPr lang="en-US" sz="1600" dirty="0" smtClean="0"/>
          </a:p>
          <a:p>
            <a:r>
              <a:rPr lang="en-US" sz="1600" b="1" dirty="0" smtClean="0">
                <a:latin typeface="+mj-lt"/>
                <a:ea typeface="System Font Regular" charset="0"/>
                <a:cs typeface="System Font Regular" charset="0"/>
                <a:sym typeface="Tipo de letra del sistema Fina" charset="0"/>
              </a:rPr>
              <a:t>Best Practice Guide: </a:t>
            </a:r>
            <a:r>
              <a:rPr lang="en-US" sz="1600" dirty="0">
                <a:sym typeface="Tipo de letra del sistema Fina" charset="0"/>
              </a:rPr>
              <a:t>A</a:t>
            </a:r>
            <a:r>
              <a:rPr lang="en-US" sz="1600" dirty="0" smtClean="0"/>
              <a:t> Best Practice </a:t>
            </a:r>
            <a:r>
              <a:rPr lang="en-US" sz="1600" dirty="0"/>
              <a:t>Guide for establishing interagency CBCMs will be </a:t>
            </a:r>
            <a:r>
              <a:rPr lang="en-US" sz="1600" dirty="0" smtClean="0"/>
              <a:t>produced and </a:t>
            </a:r>
            <a:r>
              <a:rPr lang="en-US" sz="1600" dirty="0"/>
              <a:t>broadly </a:t>
            </a:r>
            <a:r>
              <a:rPr lang="en-US" sz="1600" dirty="0" smtClean="0"/>
              <a:t>disseminated by 31 Dec. This </a:t>
            </a:r>
            <a:r>
              <a:rPr lang="en-US" sz="1600" dirty="0"/>
              <a:t>is envisioned to be a </a:t>
            </a:r>
            <a:r>
              <a:rPr lang="en-US" sz="1600" dirty="0" smtClean="0"/>
              <a:t>living document</a:t>
            </a:r>
            <a:r>
              <a:rPr lang="en-US" sz="1600" dirty="0"/>
              <a:t>, </a:t>
            </a:r>
            <a:r>
              <a:rPr lang="en-US" sz="1600" dirty="0" smtClean="0"/>
              <a:t>and placed </a:t>
            </a:r>
            <a:r>
              <a:rPr lang="en-US" sz="1600" dirty="0"/>
              <a:t>online so that it can be periodically updated.</a:t>
            </a:r>
          </a:p>
          <a:p>
            <a:pPr algn="l"/>
            <a:endParaRPr lang="en-US" sz="1600" b="1" dirty="0">
              <a:latin typeface="+mj-lt"/>
              <a:ea typeface="System Font Regular" charset="0"/>
              <a:cs typeface="System Font Regular" charset="0"/>
              <a:sym typeface="Tipo de letra del sistema Fina" charset="0"/>
            </a:endParaRPr>
          </a:p>
          <a:p>
            <a:r>
              <a:rPr lang="en-US" sz="1600" b="1" dirty="0" smtClean="0">
                <a:latin typeface="+mj-lt"/>
                <a:ea typeface="System Font Regular" charset="0"/>
                <a:cs typeface="System Font Regular" charset="0"/>
                <a:sym typeface="Tipo de letra del sistema Fina" charset="0"/>
              </a:rPr>
              <a:t>Global SOPs: </a:t>
            </a:r>
            <a:r>
              <a:rPr lang="en-US" sz="1600" dirty="0" smtClean="0">
                <a:latin typeface="+mj-lt"/>
                <a:ea typeface="System Font Regular" charset="0"/>
                <a:cs typeface="System Font Regular" charset="0"/>
                <a:sym typeface="Tipo de letra del sistema Fina" charset="0"/>
              </a:rPr>
              <a:t>To date, 12 agencies have committed to </a:t>
            </a:r>
            <a:r>
              <a:rPr lang="en-US" sz="1600" dirty="0" smtClean="0"/>
              <a:t>participate </a:t>
            </a:r>
            <a:r>
              <a:rPr lang="en-US" sz="1600" dirty="0"/>
              <a:t>in </a:t>
            </a:r>
            <a:r>
              <a:rPr lang="en-US" sz="1600" dirty="0" smtClean="0"/>
              <a:t>an effort to </a:t>
            </a:r>
            <a:r>
              <a:rPr lang="en-US" sz="1600" dirty="0"/>
              <a:t>draft Standard Operating Procedures (SOPs) on inter-agency cooperation in handling SEA-related complaints.</a:t>
            </a:r>
            <a:r>
              <a:rPr lang="en-US" sz="1600" dirty="0" smtClean="0">
                <a:latin typeface="+mj-lt"/>
                <a:ea typeface="System Font Regular" charset="0"/>
                <a:cs typeface="System Font Regular" charset="0"/>
                <a:sym typeface="Tipo de letra del sistema Fina" charset="0"/>
              </a:rPr>
              <a:t> </a:t>
            </a:r>
            <a:r>
              <a:rPr lang="en-US" sz="1600" dirty="0" smtClean="0"/>
              <a:t>The first meeting is scheduled for 23 Oct.   </a:t>
            </a:r>
          </a:p>
          <a:p>
            <a:endParaRPr lang="en-US" sz="1600" dirty="0"/>
          </a:p>
          <a:p>
            <a:r>
              <a:rPr lang="en-US" sz="1600" b="1" dirty="0" smtClean="0">
                <a:ea typeface="Tipo de letra del sistema Fina" charset="0"/>
                <a:cs typeface="Tipo de letra del sistema Fina" charset="0"/>
                <a:sym typeface="Tipo de letra del sistema Fina" charset="0"/>
              </a:rPr>
              <a:t>CBCM </a:t>
            </a:r>
            <a:r>
              <a:rPr lang="en-US" sz="1600" b="1" dirty="0">
                <a:ea typeface="Tipo de letra del sistema Fina" charset="0"/>
                <a:cs typeface="Tipo de letra del sistema Fina" charset="0"/>
                <a:sym typeface="Tipo de letra del sistema Fina" charset="0"/>
              </a:rPr>
              <a:t>External Evaluation:</a:t>
            </a:r>
            <a:r>
              <a:rPr lang="en-US" sz="1600" dirty="0">
                <a:ea typeface="System Font Regular" charset="0"/>
                <a:cs typeface="System Font Regular" charset="0"/>
                <a:sym typeface="System Font Regular" charset="0"/>
              </a:rPr>
              <a:t> The applicants have been shortlisted, and interviews are scheduled for 01-05 Oct</a:t>
            </a:r>
            <a:r>
              <a:rPr lang="en-US" sz="1600" dirty="0" smtClean="0">
                <a:ea typeface="System Font Regular" charset="0"/>
                <a:cs typeface="System Font Regular" charset="0"/>
                <a:sym typeface="System Font Regular" charset="0"/>
              </a:rPr>
              <a:t>.</a:t>
            </a:r>
          </a:p>
          <a:p>
            <a:endParaRPr lang="en-US" sz="1600" dirty="0">
              <a:ea typeface="System Font Regular" charset="0"/>
              <a:cs typeface="System Font Regular" charset="0"/>
              <a:sym typeface="System Font Regular" charset="0"/>
            </a:endParaRPr>
          </a:p>
          <a:p>
            <a:r>
              <a:rPr lang="en-US" sz="1600" b="1" dirty="0"/>
              <a:t>Common Reporting Format: </a:t>
            </a:r>
            <a:r>
              <a:rPr lang="en-US" sz="1600" dirty="0"/>
              <a:t>A cloud-based database for both pilot sites has been developed to track and monitor SEA case handling, and to measure the effectiveness of awareness-raising activities. The database will be launched in both sites in </a:t>
            </a:r>
            <a:r>
              <a:rPr lang="en-US" sz="1600" dirty="0" smtClean="0"/>
              <a:t>Oct.</a:t>
            </a:r>
            <a:endParaRPr lang="en-US" sz="1600" dirty="0">
              <a:ea typeface="System Font Regular" charset="0"/>
              <a:cs typeface="System Font Regular" charset="0"/>
              <a:sym typeface="System Font Regular" charset="0"/>
            </a:endParaRPr>
          </a:p>
          <a:p>
            <a:endParaRPr lang="en-US" sz="1600" dirty="0">
              <a:latin typeface="+mj-lt"/>
              <a:ea typeface="System Font Regular" charset="0"/>
              <a:cs typeface="System Font Regular" charset="0"/>
              <a:sym typeface="System Font Regular"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057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27" name="Text Box 3"/>
          <p:cNvSpPr txBox="1">
            <a:spLocks noChangeArrowheads="1"/>
          </p:cNvSpPr>
          <p:nvPr/>
        </p:nvSpPr>
        <p:spPr bwMode="auto">
          <a:xfrm>
            <a:off x="76200" y="38100"/>
            <a:ext cx="1981200" cy="2095500"/>
          </a:xfrm>
          <a:prstGeom prst="rect">
            <a:avLst/>
          </a:prstGeom>
          <a:solidFill>
            <a:schemeClr val="accent4">
              <a:lumMod val="40000"/>
              <a:lumOff val="60000"/>
            </a:schemeClr>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fontAlgn="base">
              <a:spcBef>
                <a:spcPct val="0"/>
              </a:spcBef>
            </a:pPr>
            <a:r>
              <a:rPr lang="en-GB" b="1" dirty="0" smtClean="0"/>
              <a:t>Objective 3.3</a:t>
            </a:r>
          </a:p>
          <a:p>
            <a:pPr lvl="0" fontAlgn="base">
              <a:spcBef>
                <a:spcPct val="0"/>
              </a:spcBef>
            </a:pPr>
            <a:r>
              <a:rPr lang="en-GB" b="1" dirty="0" smtClean="0"/>
              <a:t>PSEA included in organisation recruitment processes, policies and performance appraisals</a:t>
            </a:r>
            <a:endParaRPr lang="en-US" b="1" dirty="0" smtClean="0"/>
          </a:p>
        </p:txBody>
      </p:sp>
      <p:cxnSp>
        <p:nvCxnSpPr>
          <p:cNvPr id="11" name="Straight Connector 10"/>
          <p:cNvCxnSpPr/>
          <p:nvPr/>
        </p:nvCxnSpPr>
        <p:spPr>
          <a:xfrm>
            <a:off x="2057400" y="9144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057400" y="0"/>
            <a:ext cx="7086600" cy="1015663"/>
          </a:xfrm>
          <a:prstGeom prst="rect">
            <a:avLst/>
          </a:prstGeom>
        </p:spPr>
        <p:txBody>
          <a:bodyPr wrap="square">
            <a:spAutoFit/>
          </a:bodyPr>
          <a:lstStyle/>
          <a:p>
            <a:r>
              <a:rPr lang="en-US" sz="2000" b="1" dirty="0" smtClean="0"/>
              <a:t>Key language developed and disseminated  for inclusion of AAP/PSEA responsibilities in staff performance appraisal+ partner training package+ </a:t>
            </a:r>
            <a:endParaRPr lang="en-AU" sz="2000" dirty="0"/>
          </a:p>
        </p:txBody>
      </p:sp>
      <p:sp>
        <p:nvSpPr>
          <p:cNvPr id="16" name="Rectangle 15"/>
          <p:cNvSpPr/>
          <p:nvPr/>
        </p:nvSpPr>
        <p:spPr>
          <a:xfrm>
            <a:off x="3124200" y="4267200"/>
            <a:ext cx="6019800" cy="2308324"/>
          </a:xfrm>
          <a:prstGeom prst="rect">
            <a:avLst/>
          </a:prstGeom>
        </p:spPr>
        <p:txBody>
          <a:bodyPr wrap="square">
            <a:spAutoFit/>
          </a:bodyPr>
          <a:lstStyle/>
          <a:p>
            <a:pPr lvl="0">
              <a:buFont typeface="Arial" pitchFamily="34" charset="0"/>
              <a:buChar char="•"/>
            </a:pPr>
            <a:r>
              <a:rPr lang="en-US" sz="1600" dirty="0" smtClean="0"/>
              <a:t>Ensure the work done on PSEA vocabulary, to develop indicators or specific paragraph in staff or implementing partners contract is shared as much as possible, to serve as an inspiration and therefore facilitate adoption of PSEA in many  organizations recruitment processes policies and performance appraisals </a:t>
            </a:r>
          </a:p>
          <a:p>
            <a:pPr lvl="0">
              <a:buFont typeface="Arial" pitchFamily="34" charset="0"/>
              <a:buChar char="•"/>
            </a:pPr>
            <a:r>
              <a:rPr lang="en-US" sz="1600" dirty="0" smtClean="0"/>
              <a:t>Review the documents regarding the recruitment policy for both the NGOs group and the UN group, and decide of the next steps at the next meeting of the PSEA related </a:t>
            </a:r>
            <a:r>
              <a:rPr lang="en-US" sz="1600" dirty="0" err="1" smtClean="0"/>
              <a:t>workstream</a:t>
            </a:r>
            <a:r>
              <a:rPr lang="en-US" sz="1600" dirty="0" smtClean="0"/>
              <a:t>, 8</a:t>
            </a:r>
            <a:r>
              <a:rPr lang="en-US" sz="1600" baseline="30000" dirty="0" smtClean="0"/>
              <a:t>th</a:t>
            </a:r>
            <a:r>
              <a:rPr lang="en-US" sz="1600" dirty="0" smtClean="0"/>
              <a:t> of </a:t>
            </a:r>
            <a:r>
              <a:rPr lang="en-US" sz="1600" dirty="0" err="1" smtClean="0"/>
              <a:t>Septembre</a:t>
            </a:r>
            <a:r>
              <a:rPr lang="en-US" sz="1600" dirty="0" smtClean="0"/>
              <a:t> </a:t>
            </a:r>
          </a:p>
          <a:p>
            <a:pPr>
              <a:buFont typeface="Arial" pitchFamily="34" charset="0"/>
              <a:buChar char="•"/>
            </a:pPr>
            <a:endParaRPr lang="en-AU" sz="1600" dirty="0"/>
          </a:p>
        </p:txBody>
      </p:sp>
      <p:sp>
        <p:nvSpPr>
          <p:cNvPr id="17" name="Rectangle 16"/>
          <p:cNvSpPr/>
          <p:nvPr/>
        </p:nvSpPr>
        <p:spPr>
          <a:xfrm>
            <a:off x="2057400" y="1066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Done to date?</a:t>
            </a:r>
            <a:endParaRPr lang="en-AU" dirty="0"/>
          </a:p>
        </p:txBody>
      </p:sp>
      <p:sp>
        <p:nvSpPr>
          <p:cNvPr id="18" name="Rectangle 17"/>
          <p:cNvSpPr/>
          <p:nvPr/>
        </p:nvSpPr>
        <p:spPr>
          <a:xfrm>
            <a:off x="3048000" y="990600"/>
            <a:ext cx="6248400" cy="3785652"/>
          </a:xfrm>
          <a:prstGeom prst="rect">
            <a:avLst/>
          </a:prstGeom>
        </p:spPr>
        <p:txBody>
          <a:bodyPr wrap="square">
            <a:spAutoFit/>
          </a:bodyPr>
          <a:lstStyle/>
          <a:p>
            <a:pPr>
              <a:buFont typeface="Arial" pitchFamily="34" charset="0"/>
              <a:buChar char="•"/>
            </a:pPr>
            <a:r>
              <a:rPr lang="en-AU" sz="1600" dirty="0" smtClean="0"/>
              <a:t>Several agencies (UNICEF/ UNDP/ WFP/ Care) have shared how they integrated AAP and PSEA in recruitment process, in partnership agreements at field level, in performance evaluations, into mandatory training. </a:t>
            </a:r>
          </a:p>
          <a:p>
            <a:pPr>
              <a:buFont typeface="Arial" pitchFamily="34" charset="0"/>
              <a:buChar char="•"/>
            </a:pPr>
            <a:r>
              <a:rPr lang="en-US" sz="1600" dirty="0" smtClean="0"/>
              <a:t>Work had been done on </a:t>
            </a:r>
            <a:r>
              <a:rPr lang="en-US" sz="1600" b="1" dirty="0" smtClean="0"/>
              <a:t>recruitment policy </a:t>
            </a:r>
            <a:r>
              <a:rPr lang="en-US" sz="1600" dirty="0" smtClean="0"/>
              <a:t>to examine best practices on sharing information on staff for which investigation on SEA allegations had turned out conclusive. Two groups had been formed, one grouping UN agencies, and another one NGOs.</a:t>
            </a:r>
          </a:p>
          <a:p>
            <a:pPr lvl="1">
              <a:buFont typeface="Arial" pitchFamily="34" charset="0"/>
              <a:buChar char="•"/>
            </a:pPr>
            <a:r>
              <a:rPr lang="en-US" sz="1600" dirty="0" smtClean="0"/>
              <a:t>The group of NGOs had already done work on the subject which should be taken forward,</a:t>
            </a:r>
          </a:p>
          <a:p>
            <a:pPr lvl="1">
              <a:buFont typeface="Arial" pitchFamily="34" charset="0"/>
              <a:buChar char="•"/>
            </a:pPr>
            <a:r>
              <a:rPr lang="en-US" sz="1600" dirty="0" smtClean="0"/>
              <a:t>The group of UN agencies was formed to explore how to </a:t>
            </a:r>
            <a:r>
              <a:rPr lang="en-US" sz="1600" dirty="0" err="1" smtClean="0"/>
              <a:t>operationalise</a:t>
            </a:r>
            <a:r>
              <a:rPr lang="en-US" sz="1600" dirty="0" smtClean="0"/>
              <a:t> the Dec 2013 recommendations presented and approved by the IASC . </a:t>
            </a:r>
          </a:p>
          <a:p>
            <a:pPr>
              <a:buFont typeface="Arial" pitchFamily="34" charset="0"/>
              <a:buChar char="•"/>
            </a:pPr>
            <a:endParaRPr lang="en-AU" sz="1600" dirty="0" smtClean="0"/>
          </a:p>
          <a:p>
            <a:pPr>
              <a:buFont typeface="Arial" pitchFamily="34" charset="0"/>
              <a:buChar char="•"/>
            </a:pPr>
            <a:endParaRPr lang="en-AU" sz="1600" dirty="0"/>
          </a:p>
        </p:txBody>
      </p:sp>
      <p:sp>
        <p:nvSpPr>
          <p:cNvPr id="19" name="Rectangle 18"/>
          <p:cNvSpPr/>
          <p:nvPr/>
        </p:nvSpPr>
        <p:spPr>
          <a:xfrm>
            <a:off x="2057400" y="43434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Still to be done? </a:t>
            </a:r>
            <a:endParaRPr lang="en-AU" dirty="0"/>
          </a:p>
        </p:txBody>
      </p:sp>
      <p:sp>
        <p:nvSpPr>
          <p:cNvPr id="20" name="Rounded Rectangle 19"/>
          <p:cNvSpPr/>
          <p:nvPr/>
        </p:nvSpPr>
        <p:spPr>
          <a:xfrm>
            <a:off x="0" y="2590800"/>
            <a:ext cx="1905000" cy="137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b="1" dirty="0" smtClean="0">
              <a:solidFill>
                <a:schemeClr val="tx1"/>
              </a:solidFill>
            </a:endParaRPr>
          </a:p>
          <a:p>
            <a:pPr algn="ctr"/>
            <a:r>
              <a:rPr lang="en-GB" b="1" dirty="0" smtClean="0">
                <a:solidFill>
                  <a:schemeClr val="tx1"/>
                </a:solidFill>
              </a:rPr>
              <a:t>Work Stream 3 </a:t>
            </a:r>
          </a:p>
          <a:p>
            <a:pPr algn="ctr"/>
            <a:endParaRPr lang="en-GB" b="1" dirty="0" smtClean="0">
              <a:solidFill>
                <a:schemeClr val="tx1"/>
              </a:solidFill>
            </a:endParaRPr>
          </a:p>
          <a:p>
            <a:pPr algn="ctr"/>
            <a:r>
              <a:rPr lang="en-GB" sz="1600" b="1" dirty="0" smtClean="0">
                <a:solidFill>
                  <a:schemeClr val="tx1"/>
                </a:solidFill>
              </a:rPr>
              <a:t>PSEA activities</a:t>
            </a:r>
            <a:endParaRPr lang="en-AU" sz="1600" dirty="0">
              <a:solidFill>
                <a:schemeClr val="tx1"/>
              </a:solidFill>
            </a:endParaRPr>
          </a:p>
        </p:txBody>
      </p:sp>
      <p:sp>
        <p:nvSpPr>
          <p:cNvPr id="21" name="TextBox 20"/>
          <p:cNvSpPr txBox="1"/>
          <p:nvPr/>
        </p:nvSpPr>
        <p:spPr>
          <a:xfrm>
            <a:off x="0" y="4800600"/>
            <a:ext cx="1447800" cy="381000"/>
          </a:xfrm>
          <a:prstGeom prst="rect">
            <a:avLst/>
          </a:prstGeom>
          <a:noFill/>
        </p:spPr>
        <p:txBody>
          <a:bodyPr wrap="square" rtlCol="0">
            <a:spAutoFit/>
          </a:bodyPr>
          <a:lstStyle/>
          <a:p>
            <a:r>
              <a:rPr lang="en-AU" dirty="0" smtClean="0">
                <a:solidFill>
                  <a:schemeClr val="bg1"/>
                </a:solidFill>
              </a:rPr>
              <a:t>Lead</a:t>
            </a:r>
            <a:endParaRPr lang="en-AU" dirty="0">
              <a:solidFill>
                <a:schemeClr val="bg1"/>
              </a:solidFill>
            </a:endParaRPr>
          </a:p>
        </p:txBody>
      </p:sp>
      <p:sp>
        <p:nvSpPr>
          <p:cNvPr id="22" name="TextBox 21"/>
          <p:cNvSpPr txBox="1"/>
          <p:nvPr/>
        </p:nvSpPr>
        <p:spPr>
          <a:xfrm>
            <a:off x="0" y="6096000"/>
            <a:ext cx="2057400" cy="584775"/>
          </a:xfrm>
          <a:prstGeom prst="rect">
            <a:avLst/>
          </a:prstGeom>
          <a:noFill/>
        </p:spPr>
        <p:txBody>
          <a:bodyPr wrap="square" rtlCol="0">
            <a:spAutoFit/>
          </a:bodyPr>
          <a:lstStyle/>
          <a:p>
            <a:r>
              <a:rPr lang="en-AU" dirty="0" smtClean="0">
                <a:solidFill>
                  <a:schemeClr val="bg1"/>
                </a:solidFill>
              </a:rPr>
              <a:t>Contact: </a:t>
            </a:r>
            <a:r>
              <a:rPr lang="en-AU" sz="1400" dirty="0" smtClean="0">
                <a:solidFill>
                  <a:schemeClr val="bg1"/>
                </a:solidFill>
              </a:rPr>
              <a:t>Sibi Lawson Marriott</a:t>
            </a:r>
            <a:endParaRPr lang="en-AU" sz="1400" dirty="0">
              <a:solidFill>
                <a:schemeClr val="bg1"/>
              </a:solidFill>
            </a:endParaRPr>
          </a:p>
        </p:txBody>
      </p:sp>
      <p:pic>
        <p:nvPicPr>
          <p:cNvPr id="23" name="Picture 4" descr="Exclamation Mark, Round, Blue, White"/>
          <p:cNvPicPr>
            <a:picLocks noChangeAspect="1" noChangeArrowheads="1"/>
          </p:cNvPicPr>
          <p:nvPr/>
        </p:nvPicPr>
        <p:blipFill>
          <a:blip r:embed="rId3" cstate="print"/>
          <a:srcRect/>
          <a:stretch>
            <a:fillRect/>
          </a:stretch>
        </p:blipFill>
        <p:spPr bwMode="auto">
          <a:xfrm>
            <a:off x="2057400" y="6248400"/>
            <a:ext cx="609600" cy="609600"/>
          </a:xfrm>
          <a:prstGeom prst="rect">
            <a:avLst/>
          </a:prstGeom>
          <a:noFill/>
        </p:spPr>
      </p:pic>
      <p:sp>
        <p:nvSpPr>
          <p:cNvPr id="24" name="Rectangle 23"/>
          <p:cNvSpPr/>
          <p:nvPr/>
        </p:nvSpPr>
        <p:spPr>
          <a:xfrm>
            <a:off x="2895600" y="6336268"/>
            <a:ext cx="6248400" cy="584775"/>
          </a:xfrm>
          <a:prstGeom prst="rect">
            <a:avLst/>
          </a:prstGeom>
          <a:solidFill>
            <a:schemeClr val="accent1"/>
          </a:solidFill>
        </p:spPr>
        <p:txBody>
          <a:bodyPr wrap="square">
            <a:spAutoFit/>
          </a:bodyPr>
          <a:lstStyle/>
          <a:p>
            <a:pPr>
              <a:buFont typeface="Arial" pitchFamily="34" charset="0"/>
              <a:buChar char="•"/>
            </a:pPr>
            <a:r>
              <a:rPr lang="en-AU" sz="1600" dirty="0" err="1" smtClean="0"/>
              <a:t>Workstream</a:t>
            </a:r>
            <a:r>
              <a:rPr lang="en-AU" sz="1600" dirty="0" smtClean="0"/>
              <a:t> lead will resume in September due to staff turnover within UNICEF</a:t>
            </a:r>
          </a:p>
        </p:txBody>
      </p:sp>
      <p:pic>
        <p:nvPicPr>
          <p:cNvPr id="29698" name="Picture 2" descr="http://www.psi.org/wp-content/uploads/2014/10/UNICEF.jpeg"/>
          <p:cNvPicPr>
            <a:picLocks noChangeAspect="1" noChangeArrowheads="1"/>
          </p:cNvPicPr>
          <p:nvPr/>
        </p:nvPicPr>
        <p:blipFill>
          <a:blip r:embed="rId4" cstate="print"/>
          <a:srcRect/>
          <a:stretch>
            <a:fillRect/>
          </a:stretch>
        </p:blipFill>
        <p:spPr bwMode="auto">
          <a:xfrm>
            <a:off x="228600" y="5181600"/>
            <a:ext cx="1257300" cy="93040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5050</TotalTime>
  <Words>915</Words>
  <Application>Microsoft Office PowerPoint</Application>
  <PresentationFormat>On-screen Show (4:3)</PresentationFormat>
  <Paragraphs>68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Astrid de Valon</dc:creator>
  <cp:lastModifiedBy>Astrid de Valon</cp:lastModifiedBy>
  <cp:revision>271</cp:revision>
  <dcterms:created xsi:type="dcterms:W3CDTF">2015-04-08T04:13:31Z</dcterms:created>
  <dcterms:modified xsi:type="dcterms:W3CDTF">2015-10-03T14:09:02Z</dcterms:modified>
</cp:coreProperties>
</file>