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6" r:id="rId7"/>
    <p:sldId id="261" r:id="rId8"/>
    <p:sldId id="262" r:id="rId9"/>
    <p:sldId id="263" r:id="rId10"/>
    <p:sldId id="265" r:id="rId11"/>
    <p:sldId id="267"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AAA429C2-6299-9B49-9105-F8D26CD87675}" type="datetimeFigureOut">
              <a:rPr lang="en-US" smtClean="0"/>
              <a:pPr/>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BE0A-2F6C-CA41-A134-F367DF18086E}" type="slidenum">
              <a:rPr lang="en-US" smtClean="0"/>
              <a:pPr/>
              <a:t>‹#›</a:t>
            </a:fld>
            <a:endParaRPr lang="en-US"/>
          </a:p>
        </p:txBody>
      </p:sp>
    </p:spTree>
    <p:extLst>
      <p:ext uri="{BB962C8B-B14F-4D97-AF65-F5344CB8AC3E}">
        <p14:creationId xmlns:p14="http://schemas.microsoft.com/office/powerpoint/2010/main" xmlns="" val="27527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AA429C2-6299-9B49-9105-F8D26CD87675}" type="datetimeFigureOut">
              <a:rPr lang="en-US" smtClean="0"/>
              <a:pPr/>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BE0A-2F6C-CA41-A134-F367DF18086E}" type="slidenum">
              <a:rPr lang="en-US" smtClean="0"/>
              <a:pPr/>
              <a:t>‹#›</a:t>
            </a:fld>
            <a:endParaRPr lang="en-US"/>
          </a:p>
        </p:txBody>
      </p:sp>
    </p:spTree>
    <p:extLst>
      <p:ext uri="{BB962C8B-B14F-4D97-AF65-F5344CB8AC3E}">
        <p14:creationId xmlns:p14="http://schemas.microsoft.com/office/powerpoint/2010/main" xmlns="" val="3791832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AA429C2-6299-9B49-9105-F8D26CD87675}" type="datetimeFigureOut">
              <a:rPr lang="en-US" smtClean="0"/>
              <a:pPr/>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BE0A-2F6C-CA41-A134-F367DF18086E}" type="slidenum">
              <a:rPr lang="en-US" smtClean="0"/>
              <a:pPr/>
              <a:t>‹#›</a:t>
            </a:fld>
            <a:endParaRPr lang="en-US"/>
          </a:p>
        </p:txBody>
      </p:sp>
    </p:spTree>
    <p:extLst>
      <p:ext uri="{BB962C8B-B14F-4D97-AF65-F5344CB8AC3E}">
        <p14:creationId xmlns:p14="http://schemas.microsoft.com/office/powerpoint/2010/main" xmlns="" val="293619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AA429C2-6299-9B49-9105-F8D26CD87675}" type="datetimeFigureOut">
              <a:rPr lang="en-US" smtClean="0"/>
              <a:pPr/>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BE0A-2F6C-CA41-A134-F367DF18086E}" type="slidenum">
              <a:rPr lang="en-US" smtClean="0"/>
              <a:pPr/>
              <a:t>‹#›</a:t>
            </a:fld>
            <a:endParaRPr lang="en-US"/>
          </a:p>
        </p:txBody>
      </p:sp>
    </p:spTree>
    <p:extLst>
      <p:ext uri="{BB962C8B-B14F-4D97-AF65-F5344CB8AC3E}">
        <p14:creationId xmlns:p14="http://schemas.microsoft.com/office/powerpoint/2010/main" xmlns="" val="1891993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AAA429C2-6299-9B49-9105-F8D26CD87675}" type="datetimeFigureOut">
              <a:rPr lang="en-US" smtClean="0"/>
              <a:pPr/>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BE0A-2F6C-CA41-A134-F367DF18086E}" type="slidenum">
              <a:rPr lang="en-US" smtClean="0"/>
              <a:pPr/>
              <a:t>‹#›</a:t>
            </a:fld>
            <a:endParaRPr lang="en-US"/>
          </a:p>
        </p:txBody>
      </p:sp>
    </p:spTree>
    <p:extLst>
      <p:ext uri="{BB962C8B-B14F-4D97-AF65-F5344CB8AC3E}">
        <p14:creationId xmlns:p14="http://schemas.microsoft.com/office/powerpoint/2010/main" xmlns="" val="2270578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AAA429C2-6299-9B49-9105-F8D26CD87675}" type="datetimeFigureOut">
              <a:rPr lang="en-US" smtClean="0"/>
              <a:pPr/>
              <a:t>8/7/2015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2BE0A-2F6C-CA41-A134-F367DF18086E}" type="slidenum">
              <a:rPr lang="en-US" smtClean="0"/>
              <a:pPr/>
              <a:t>‹#›</a:t>
            </a:fld>
            <a:endParaRPr lang="en-US"/>
          </a:p>
        </p:txBody>
      </p:sp>
    </p:spTree>
    <p:extLst>
      <p:ext uri="{BB962C8B-B14F-4D97-AF65-F5344CB8AC3E}">
        <p14:creationId xmlns:p14="http://schemas.microsoft.com/office/powerpoint/2010/main" xmlns="" val="937430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AAA429C2-6299-9B49-9105-F8D26CD87675}" type="datetimeFigureOut">
              <a:rPr lang="en-US" smtClean="0"/>
              <a:pPr/>
              <a:t>8/7/2015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32BE0A-2F6C-CA41-A134-F367DF18086E}" type="slidenum">
              <a:rPr lang="en-US" smtClean="0"/>
              <a:pPr/>
              <a:t>‹#›</a:t>
            </a:fld>
            <a:endParaRPr lang="en-US"/>
          </a:p>
        </p:txBody>
      </p:sp>
    </p:spTree>
    <p:extLst>
      <p:ext uri="{BB962C8B-B14F-4D97-AF65-F5344CB8AC3E}">
        <p14:creationId xmlns:p14="http://schemas.microsoft.com/office/powerpoint/2010/main" xmlns="" val="60547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AAA429C2-6299-9B49-9105-F8D26CD87675}" type="datetimeFigureOut">
              <a:rPr lang="en-US" smtClean="0"/>
              <a:pPr/>
              <a:t>8/7/2015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2BE0A-2F6C-CA41-A134-F367DF18086E}" type="slidenum">
              <a:rPr lang="en-US" smtClean="0"/>
              <a:pPr/>
              <a:t>‹#›</a:t>
            </a:fld>
            <a:endParaRPr lang="en-US"/>
          </a:p>
        </p:txBody>
      </p:sp>
    </p:spTree>
    <p:extLst>
      <p:ext uri="{BB962C8B-B14F-4D97-AF65-F5344CB8AC3E}">
        <p14:creationId xmlns:p14="http://schemas.microsoft.com/office/powerpoint/2010/main" xmlns="" val="2851716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429C2-6299-9B49-9105-F8D26CD87675}" type="datetimeFigureOut">
              <a:rPr lang="en-US" smtClean="0"/>
              <a:pPr/>
              <a:t>8/7/2015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32BE0A-2F6C-CA41-A134-F367DF18086E}" type="slidenum">
              <a:rPr lang="en-US" smtClean="0"/>
              <a:pPr/>
              <a:t>‹#›</a:t>
            </a:fld>
            <a:endParaRPr lang="en-US"/>
          </a:p>
        </p:txBody>
      </p:sp>
    </p:spTree>
    <p:extLst>
      <p:ext uri="{BB962C8B-B14F-4D97-AF65-F5344CB8AC3E}">
        <p14:creationId xmlns:p14="http://schemas.microsoft.com/office/powerpoint/2010/main" xmlns="" val="1549114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AA429C2-6299-9B49-9105-F8D26CD87675}" type="datetimeFigureOut">
              <a:rPr lang="en-US" smtClean="0"/>
              <a:pPr/>
              <a:t>8/7/2015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2BE0A-2F6C-CA41-A134-F367DF18086E}" type="slidenum">
              <a:rPr lang="en-US" smtClean="0"/>
              <a:pPr/>
              <a:t>‹#›</a:t>
            </a:fld>
            <a:endParaRPr lang="en-US"/>
          </a:p>
        </p:txBody>
      </p:sp>
    </p:spTree>
    <p:extLst>
      <p:ext uri="{BB962C8B-B14F-4D97-AF65-F5344CB8AC3E}">
        <p14:creationId xmlns:p14="http://schemas.microsoft.com/office/powerpoint/2010/main" xmlns="" val="1463902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AA429C2-6299-9B49-9105-F8D26CD87675}" type="datetimeFigureOut">
              <a:rPr lang="en-US" smtClean="0"/>
              <a:pPr/>
              <a:t>8/7/2015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2BE0A-2F6C-CA41-A134-F367DF18086E}" type="slidenum">
              <a:rPr lang="en-US" smtClean="0"/>
              <a:pPr/>
              <a:t>‹#›</a:t>
            </a:fld>
            <a:endParaRPr lang="en-US"/>
          </a:p>
        </p:txBody>
      </p:sp>
    </p:spTree>
    <p:extLst>
      <p:ext uri="{BB962C8B-B14F-4D97-AF65-F5344CB8AC3E}">
        <p14:creationId xmlns:p14="http://schemas.microsoft.com/office/powerpoint/2010/main" xmlns="" val="11583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429C2-6299-9B49-9105-F8D26CD87675}" type="datetimeFigureOut">
              <a:rPr lang="en-US" smtClean="0"/>
              <a:pPr/>
              <a:t>8/7/2015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2BE0A-2F6C-CA41-A134-F367DF18086E}" type="slidenum">
              <a:rPr lang="en-US" smtClean="0"/>
              <a:pPr/>
              <a:t>‹#›</a:t>
            </a:fld>
            <a:endParaRPr lang="en-US"/>
          </a:p>
        </p:txBody>
      </p:sp>
    </p:spTree>
    <p:extLst>
      <p:ext uri="{BB962C8B-B14F-4D97-AF65-F5344CB8AC3E}">
        <p14:creationId xmlns:p14="http://schemas.microsoft.com/office/powerpoint/2010/main" xmlns="" val="1029131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Nutrition, AAP and the XCIs</a:t>
            </a:r>
            <a:endParaRPr lang="en-US" dirty="0"/>
          </a:p>
        </p:txBody>
      </p:sp>
      <p:sp>
        <p:nvSpPr>
          <p:cNvPr id="3" name="Subtitle 2"/>
          <p:cNvSpPr>
            <a:spLocks noGrp="1"/>
          </p:cNvSpPr>
          <p:nvPr>
            <p:ph type="subTitle" idx="1"/>
          </p:nvPr>
        </p:nvSpPr>
        <p:spPr/>
        <p:txBody>
          <a:bodyPr>
            <a:normAutofit fontScale="92500"/>
          </a:bodyPr>
          <a:lstStyle/>
          <a:p>
            <a:r>
              <a:rPr lang="en-US" dirty="0" smtClean="0"/>
              <a:t>A project led by </a:t>
            </a:r>
            <a:r>
              <a:rPr lang="en-US" dirty="0" err="1" smtClean="0"/>
              <a:t>HelpAge</a:t>
            </a:r>
            <a:r>
              <a:rPr lang="en-US" dirty="0" smtClean="0"/>
              <a:t> International, the Global Nutrition Cluster and UNICEF</a:t>
            </a:r>
          </a:p>
          <a:p>
            <a:r>
              <a:rPr lang="en-US" dirty="0" smtClean="0"/>
              <a:t>Barb Wigley</a:t>
            </a:r>
            <a:endParaRPr lang="en-US" dirty="0"/>
          </a:p>
        </p:txBody>
      </p:sp>
    </p:spTree>
    <p:extLst>
      <p:ext uri="{BB962C8B-B14F-4D97-AF65-F5344CB8AC3E}">
        <p14:creationId xmlns:p14="http://schemas.microsoft.com/office/powerpoint/2010/main" xmlns="" val="4145745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xmlns="" val="2315142500"/>
              </p:ext>
            </p:extLst>
          </p:nvPr>
        </p:nvGraphicFramePr>
        <p:xfrm>
          <a:off x="69850" y="793750"/>
          <a:ext cx="9004300" cy="5270500"/>
        </p:xfrm>
        <a:graphic>
          <a:graphicData uri="http://schemas.openxmlformats.org/presentationml/2006/ole">
            <p:oleObj spid="_x0000_s1045" name="Document" r:id="rId3" imgW="9003969" imgH="5270306" progId="Word.Document.12">
              <p:embed/>
            </p:oleObj>
          </a:graphicData>
        </a:graphic>
      </p:graphicFrame>
    </p:spTree>
    <p:extLst>
      <p:ext uri="{BB962C8B-B14F-4D97-AF65-F5344CB8AC3E}">
        <p14:creationId xmlns:p14="http://schemas.microsoft.com/office/powerpoint/2010/main" xmlns="" val="3050638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3995"/>
          </a:xfrm>
        </p:spPr>
        <p:txBody>
          <a:bodyPr>
            <a:normAutofit fontScale="90000"/>
          </a:bodyPr>
          <a:lstStyle/>
          <a:p>
            <a:r>
              <a:rPr lang="en-US" sz="2800" dirty="0" smtClean="0"/>
              <a:t>Example nutrition specific contributions to the framework</a:t>
            </a:r>
            <a:endParaRPr lang="en-US" sz="2800" dirty="0"/>
          </a:p>
        </p:txBody>
      </p:sp>
      <p:sp>
        <p:nvSpPr>
          <p:cNvPr id="3" name="Content Placeholder 2"/>
          <p:cNvSpPr>
            <a:spLocks noGrp="1"/>
          </p:cNvSpPr>
          <p:nvPr>
            <p:ph idx="1"/>
          </p:nvPr>
        </p:nvSpPr>
        <p:spPr>
          <a:xfrm>
            <a:off x="457200" y="938634"/>
            <a:ext cx="8229600" cy="5594986"/>
          </a:xfrm>
        </p:spPr>
        <p:txBody>
          <a:bodyPr>
            <a:noAutofit/>
          </a:bodyPr>
          <a:lstStyle/>
          <a:p>
            <a:r>
              <a:rPr lang="en-GB" sz="1600" dirty="0"/>
              <a:t>Creative use of unavoidable waiting times</a:t>
            </a:r>
            <a:endParaRPr lang="en-AU" sz="1600" dirty="0"/>
          </a:p>
          <a:p>
            <a:pPr lvl="1" indent="-342900"/>
            <a:r>
              <a:rPr lang="en-GB" sz="1400" dirty="0"/>
              <a:t>Whenever possible, nutrition actors use the gathering of people receiving services and any unavoidable waiting times effectively to respect people’s time and maximise opportunities for feedback, monitoring, information exchange and sensitization activities. Use of the time of volunteers for this may help offset lack of time on the part of nutrition staff.</a:t>
            </a:r>
            <a:endParaRPr lang="en-AU" sz="1400" dirty="0"/>
          </a:p>
          <a:p>
            <a:endParaRPr lang="en-AU" sz="1000" dirty="0"/>
          </a:p>
          <a:p>
            <a:r>
              <a:rPr lang="en-US" sz="1600" dirty="0"/>
              <a:t>Consider the impact on people of attending </a:t>
            </a:r>
            <a:r>
              <a:rPr lang="en-US" sz="1600" dirty="0" err="1"/>
              <a:t>programmes</a:t>
            </a:r>
            <a:endParaRPr lang="en-AU" sz="1600" dirty="0"/>
          </a:p>
          <a:p>
            <a:pPr lvl="1"/>
            <a:r>
              <a:rPr lang="en-US" sz="1400" dirty="0" smtClean="0"/>
              <a:t>Nutrition </a:t>
            </a:r>
            <a:r>
              <a:rPr lang="en-US" sz="1400" dirty="0"/>
              <a:t>actors consider the impact on the people they seek to assist of attending </a:t>
            </a:r>
            <a:r>
              <a:rPr lang="en-US" sz="1400" dirty="0" err="1"/>
              <a:t>programmes</a:t>
            </a:r>
            <a:r>
              <a:rPr lang="en-US" sz="1400" dirty="0"/>
              <a:t>, including financial and time consumed, ensuring respect is maintained for the daily activities people must undertake and the potential cost to them of attendance. One of the most common examples of this is the distance people are required to travel to attend </a:t>
            </a:r>
            <a:r>
              <a:rPr lang="en-US" sz="1400" dirty="0" err="1"/>
              <a:t>programmes</a:t>
            </a:r>
            <a:r>
              <a:rPr lang="en-US" sz="1400" dirty="0"/>
              <a:t>, and whether this involves additional cost to them, poses any protection risks (especially for women), the added time that travel will mean they are away from their family and daily responsibilities, what options they may have for childcare during time away, the weight of distributed items they may be required to carry, etc.</a:t>
            </a:r>
            <a:endParaRPr lang="en-AU" sz="1400" dirty="0"/>
          </a:p>
          <a:p>
            <a:endParaRPr lang="en-AU" sz="1000" dirty="0"/>
          </a:p>
          <a:p>
            <a:r>
              <a:rPr lang="en-US" sz="1600" dirty="0"/>
              <a:t>Debate and dialogue keeps nutrition interventions current</a:t>
            </a:r>
            <a:endParaRPr lang="en-AU" sz="1600" dirty="0"/>
          </a:p>
          <a:p>
            <a:pPr lvl="1"/>
            <a:r>
              <a:rPr lang="en-US" sz="1400" dirty="0"/>
              <a:t>Nutrition actors debate and discuss recent trends and learning together to ensure their approaches remain up to date and dynamic</a:t>
            </a:r>
            <a:endParaRPr lang="en-AU" sz="1400" dirty="0"/>
          </a:p>
          <a:p>
            <a:pPr marL="0" indent="0">
              <a:buNone/>
            </a:pPr>
            <a:r>
              <a:rPr lang="en-US" sz="1600" dirty="0"/>
              <a:t> </a:t>
            </a:r>
            <a:endParaRPr lang="en-AU" sz="1000" dirty="0"/>
          </a:p>
          <a:p>
            <a:r>
              <a:rPr lang="en-US" sz="1600" dirty="0"/>
              <a:t>Nutrition actors including the cluster balance nutrition science with a human rights approach</a:t>
            </a:r>
            <a:endParaRPr lang="en-AU" sz="1600" dirty="0"/>
          </a:p>
          <a:p>
            <a:pPr lvl="1"/>
            <a:r>
              <a:rPr lang="en-US" sz="1400" dirty="0" smtClean="0"/>
              <a:t>Nutrition </a:t>
            </a:r>
            <a:r>
              <a:rPr lang="en-US" sz="1400" dirty="0"/>
              <a:t>actors develop the skills to balance the science of nutrition with a human rights, accountability and community engagement frame of reference</a:t>
            </a:r>
            <a:endParaRPr lang="en-AU" sz="1400" dirty="0"/>
          </a:p>
        </p:txBody>
      </p:sp>
    </p:spTree>
    <p:extLst>
      <p:ext uri="{BB962C8B-B14F-4D97-AF65-F5344CB8AC3E}">
        <p14:creationId xmlns:p14="http://schemas.microsoft.com/office/powerpoint/2010/main" xmlns="" val="3865297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Tools to go with the framework</a:t>
            </a:r>
            <a:endParaRPr lang="en-US" sz="3600" dirty="0"/>
          </a:p>
        </p:txBody>
      </p:sp>
      <p:sp>
        <p:nvSpPr>
          <p:cNvPr id="3" name="Content Placeholder 2"/>
          <p:cNvSpPr>
            <a:spLocks noGrp="1"/>
          </p:cNvSpPr>
          <p:nvPr>
            <p:ph idx="1"/>
          </p:nvPr>
        </p:nvSpPr>
        <p:spPr/>
        <p:txBody>
          <a:bodyPr>
            <a:normAutofit/>
          </a:bodyPr>
          <a:lstStyle/>
          <a:p>
            <a:pPr lvl="0"/>
            <a:r>
              <a:rPr lang="en-US" sz="2400" dirty="0"/>
              <a:t>Guidance for cluster coordinators on activities they could undertake in their role in mainstreaming </a:t>
            </a:r>
            <a:r>
              <a:rPr lang="en-US" sz="2400" dirty="0" smtClean="0"/>
              <a:t>AAP</a:t>
            </a:r>
          </a:p>
          <a:p>
            <a:pPr lvl="0"/>
            <a:r>
              <a:rPr lang="en-US" sz="2400" dirty="0"/>
              <a:t>C</a:t>
            </a:r>
            <a:r>
              <a:rPr lang="en-US" sz="2400" dirty="0" smtClean="0"/>
              <a:t>ompendium </a:t>
            </a:r>
            <a:r>
              <a:rPr lang="en-US" sz="2400" dirty="0"/>
              <a:t>of </a:t>
            </a:r>
            <a:r>
              <a:rPr lang="en-US" sz="2400" dirty="0" smtClean="0"/>
              <a:t>AAP indicators</a:t>
            </a:r>
            <a:endParaRPr lang="en-AU" sz="2400" dirty="0"/>
          </a:p>
          <a:p>
            <a:pPr lvl="0"/>
            <a:r>
              <a:rPr lang="en-US" sz="2400" dirty="0"/>
              <a:t>An adapted version of the </a:t>
            </a:r>
            <a:r>
              <a:rPr lang="en-US" sz="2400" dirty="0" err="1"/>
              <a:t>gFSC</a:t>
            </a:r>
            <a:r>
              <a:rPr lang="en-US" sz="2400" dirty="0"/>
              <a:t> “Checklist to mainstream people centric issues in the humanitarian </a:t>
            </a:r>
            <a:r>
              <a:rPr lang="en-US" sz="2400" dirty="0" err="1"/>
              <a:t>programme</a:t>
            </a:r>
            <a:r>
              <a:rPr lang="en-US" sz="2400" dirty="0"/>
              <a:t> cycle</a:t>
            </a:r>
            <a:r>
              <a:rPr lang="en-US" sz="2400" dirty="0" smtClean="0"/>
              <a:t>”:</a:t>
            </a:r>
          </a:p>
          <a:p>
            <a:pPr lvl="1"/>
            <a:r>
              <a:rPr lang="en-US" sz="2000" dirty="0" smtClean="0"/>
              <a:t>“</a:t>
            </a:r>
            <a:r>
              <a:rPr lang="en-US" sz="2000" dirty="0"/>
              <a:t>Guidance for Mainstreaming AAP and People-Related Cross Cutting Issues in the Humanitarian </a:t>
            </a:r>
            <a:r>
              <a:rPr lang="en-US" sz="2000" dirty="0" err="1"/>
              <a:t>Programme</a:t>
            </a:r>
            <a:r>
              <a:rPr lang="en-US" sz="2000" dirty="0"/>
              <a:t> Cycle through the Cluster System</a:t>
            </a:r>
            <a:r>
              <a:rPr lang="en-US" sz="2000" dirty="0" smtClean="0"/>
              <a:t>”</a:t>
            </a:r>
            <a:endParaRPr lang="en-US" sz="2000" dirty="0"/>
          </a:p>
        </p:txBody>
      </p:sp>
    </p:spTree>
    <p:extLst>
      <p:ext uri="{BB962C8B-B14F-4D97-AF65-F5344CB8AC3E}">
        <p14:creationId xmlns:p14="http://schemas.microsoft.com/office/powerpoint/2010/main" xmlns="" val="3598594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IASC Commitments on AAP</a:t>
            </a:r>
            <a:endParaRPr lang="en-US" sz="3600" dirty="0"/>
          </a:p>
        </p:txBody>
      </p:sp>
      <p:sp>
        <p:nvSpPr>
          <p:cNvPr id="3" name="Content Placeholder 2"/>
          <p:cNvSpPr>
            <a:spLocks noGrp="1"/>
          </p:cNvSpPr>
          <p:nvPr>
            <p:ph idx="1"/>
          </p:nvPr>
        </p:nvSpPr>
        <p:spPr/>
        <p:txBody>
          <a:bodyPr/>
          <a:lstStyle/>
          <a:p>
            <a:r>
              <a:rPr lang="en-US" sz="2800" dirty="0" smtClean="0"/>
              <a:t>The </a:t>
            </a:r>
            <a:r>
              <a:rPr lang="en-US" sz="2800" dirty="0"/>
              <a:t>foundation of the framework</a:t>
            </a:r>
            <a:endParaRPr lang="en-US" sz="2800" dirty="0" smtClean="0"/>
          </a:p>
          <a:p>
            <a:pPr marL="514350" indent="-514350">
              <a:buFont typeface="+mj-lt"/>
              <a:buAutoNum type="arabicPeriod"/>
            </a:pPr>
            <a:endParaRPr lang="en-US" dirty="0"/>
          </a:p>
          <a:p>
            <a:pPr marL="514350" indent="-514350">
              <a:buFont typeface="+mj-lt"/>
              <a:buAutoNum type="arabicPeriod"/>
            </a:pPr>
            <a:r>
              <a:rPr lang="en-US" sz="2000" dirty="0" smtClean="0"/>
              <a:t>Leadership/governance</a:t>
            </a:r>
          </a:p>
          <a:p>
            <a:pPr marL="514350" indent="-514350">
              <a:buFont typeface="+mj-lt"/>
              <a:buAutoNum type="arabicPeriod"/>
            </a:pPr>
            <a:r>
              <a:rPr lang="en-US" sz="2000" dirty="0" smtClean="0"/>
              <a:t>Transparency</a:t>
            </a:r>
          </a:p>
          <a:p>
            <a:pPr marL="514350" indent="-514350">
              <a:buFont typeface="+mj-lt"/>
              <a:buAutoNum type="arabicPeriod"/>
            </a:pPr>
            <a:r>
              <a:rPr lang="en-US" sz="2000" dirty="0" smtClean="0"/>
              <a:t>Feedback and complaints</a:t>
            </a:r>
          </a:p>
          <a:p>
            <a:pPr marL="514350" indent="-514350">
              <a:buFont typeface="+mj-lt"/>
              <a:buAutoNum type="arabicPeriod"/>
            </a:pPr>
            <a:r>
              <a:rPr lang="en-US" sz="2000" dirty="0" smtClean="0"/>
              <a:t>Participation</a:t>
            </a:r>
          </a:p>
          <a:p>
            <a:pPr marL="514350" indent="-514350">
              <a:buFont typeface="+mj-lt"/>
              <a:buAutoNum type="arabicPeriod"/>
            </a:pPr>
            <a:r>
              <a:rPr lang="en-US" sz="2000" dirty="0" smtClean="0"/>
              <a:t>Design, monitoring and evaluation</a:t>
            </a:r>
            <a:endParaRPr lang="en-US" sz="2000" dirty="0"/>
          </a:p>
        </p:txBody>
      </p:sp>
    </p:spTree>
    <p:extLst>
      <p:ext uri="{BB962C8B-B14F-4D97-AF65-F5344CB8AC3E}">
        <p14:creationId xmlns:p14="http://schemas.microsoft.com/office/powerpoint/2010/main" xmlns="" val="2558122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6460"/>
          </a:xfrm>
        </p:spPr>
        <p:txBody>
          <a:bodyPr>
            <a:normAutofit/>
          </a:bodyPr>
          <a:lstStyle/>
          <a:p>
            <a:r>
              <a:rPr lang="en-US" dirty="0" smtClean="0"/>
              <a:t> </a:t>
            </a:r>
            <a:r>
              <a:rPr lang="en-US" sz="3200" dirty="0" smtClean="0"/>
              <a:t>9 CHS Commitments</a:t>
            </a:r>
            <a:endParaRPr lang="en-US" sz="3200" dirty="0"/>
          </a:p>
        </p:txBody>
      </p:sp>
      <p:sp>
        <p:nvSpPr>
          <p:cNvPr id="3" name="Content Placeholder 2"/>
          <p:cNvSpPr>
            <a:spLocks noGrp="1"/>
          </p:cNvSpPr>
          <p:nvPr>
            <p:ph idx="1"/>
          </p:nvPr>
        </p:nvSpPr>
        <p:spPr>
          <a:xfrm>
            <a:off x="457200" y="1325129"/>
            <a:ext cx="8229600" cy="5232806"/>
          </a:xfrm>
        </p:spPr>
        <p:txBody>
          <a:bodyPr>
            <a:normAutofit fontScale="47500" lnSpcReduction="20000"/>
          </a:bodyPr>
          <a:lstStyle/>
          <a:p>
            <a:r>
              <a:rPr lang="en-US" sz="5100" dirty="0" smtClean="0"/>
              <a:t>The </a:t>
            </a:r>
            <a:r>
              <a:rPr lang="en-US" sz="5100" dirty="0"/>
              <a:t>new player in the field </a:t>
            </a:r>
            <a:endParaRPr lang="en-US" sz="5100" dirty="0" smtClean="0"/>
          </a:p>
          <a:p>
            <a:r>
              <a:rPr lang="en-US" sz="5100" dirty="0" smtClean="0"/>
              <a:t>Underpinning NGO partners</a:t>
            </a:r>
            <a:r>
              <a:rPr lang="en-US" sz="5100" dirty="0"/>
              <a:t>’ commitments</a:t>
            </a:r>
            <a:endParaRPr lang="en-AU" sz="5100" dirty="0" smtClean="0"/>
          </a:p>
          <a:p>
            <a:pPr marL="0" indent="0">
              <a:buNone/>
            </a:pPr>
            <a:endParaRPr lang="en-AU" dirty="0"/>
          </a:p>
          <a:p>
            <a:pPr marL="0" indent="0">
              <a:buNone/>
            </a:pPr>
            <a:endParaRPr lang="en-AU" dirty="0" smtClean="0"/>
          </a:p>
          <a:p>
            <a:pPr marL="0" indent="0">
              <a:buNone/>
            </a:pPr>
            <a:r>
              <a:rPr lang="en-AU" sz="3800" dirty="0" smtClean="0"/>
              <a:t>Communities </a:t>
            </a:r>
            <a:r>
              <a:rPr lang="en-AU" sz="3800" dirty="0"/>
              <a:t>and people affected by </a:t>
            </a:r>
            <a:r>
              <a:rPr lang="en-AU" sz="3800" dirty="0" smtClean="0"/>
              <a:t>crisis:</a:t>
            </a:r>
          </a:p>
          <a:p>
            <a:pPr marL="514350" indent="-514350">
              <a:buFont typeface="+mj-lt"/>
              <a:buAutoNum type="arabicPeriod"/>
            </a:pPr>
            <a:r>
              <a:rPr lang="en-AU" sz="3800" dirty="0"/>
              <a:t>R</a:t>
            </a:r>
            <a:r>
              <a:rPr lang="en-AU" sz="3800" dirty="0" smtClean="0"/>
              <a:t>eceive </a:t>
            </a:r>
            <a:r>
              <a:rPr lang="en-AU" sz="3800" dirty="0"/>
              <a:t>assistance appropriate and relevant to their </a:t>
            </a:r>
            <a:r>
              <a:rPr lang="en-AU" sz="3800" dirty="0" smtClean="0"/>
              <a:t>needs </a:t>
            </a:r>
          </a:p>
          <a:p>
            <a:pPr marL="514350" indent="-514350">
              <a:buFont typeface="+mj-lt"/>
              <a:buAutoNum type="arabicPeriod"/>
            </a:pPr>
            <a:r>
              <a:rPr lang="en-AU" sz="3800" dirty="0" smtClean="0"/>
              <a:t>Have </a:t>
            </a:r>
            <a:r>
              <a:rPr lang="en-AU" sz="3800" dirty="0"/>
              <a:t>access to the humanitarian assistance they need at the right </a:t>
            </a:r>
            <a:r>
              <a:rPr lang="en-AU" sz="3800" dirty="0" smtClean="0"/>
              <a:t>time</a:t>
            </a:r>
          </a:p>
          <a:p>
            <a:pPr marL="514350" indent="-514350">
              <a:buFont typeface="+mj-lt"/>
              <a:buAutoNum type="arabicPeriod"/>
            </a:pPr>
            <a:r>
              <a:rPr lang="en-AU" sz="3800" dirty="0"/>
              <a:t>A</a:t>
            </a:r>
            <a:r>
              <a:rPr lang="en-AU" sz="3800" dirty="0" smtClean="0"/>
              <a:t>re </a:t>
            </a:r>
            <a:r>
              <a:rPr lang="en-AU" sz="3800" dirty="0"/>
              <a:t>not negatively affected and are more prepared, resilient and less at-risk as a result of humanitarian </a:t>
            </a:r>
            <a:r>
              <a:rPr lang="en-AU" sz="3800" dirty="0" smtClean="0"/>
              <a:t>action</a:t>
            </a:r>
          </a:p>
          <a:p>
            <a:pPr marL="514350" indent="-514350">
              <a:buFont typeface="+mj-lt"/>
              <a:buAutoNum type="arabicPeriod"/>
            </a:pPr>
            <a:r>
              <a:rPr lang="en-AU" sz="3800" dirty="0"/>
              <a:t>K</a:t>
            </a:r>
            <a:r>
              <a:rPr lang="en-AU" sz="3800" dirty="0" smtClean="0"/>
              <a:t>now </a:t>
            </a:r>
            <a:r>
              <a:rPr lang="en-AU" sz="3800" dirty="0"/>
              <a:t>their rights and entitlements, have access to information and participate in decisions that affect </a:t>
            </a:r>
            <a:r>
              <a:rPr lang="en-AU" sz="3800" dirty="0" smtClean="0"/>
              <a:t>them</a:t>
            </a:r>
          </a:p>
          <a:p>
            <a:pPr marL="514350" indent="-514350">
              <a:buFont typeface="+mj-lt"/>
              <a:buAutoNum type="arabicPeriod"/>
            </a:pPr>
            <a:r>
              <a:rPr lang="en-AU" sz="3800" dirty="0"/>
              <a:t>H</a:t>
            </a:r>
            <a:r>
              <a:rPr lang="en-AU" sz="3800" dirty="0" smtClean="0"/>
              <a:t>ave </a:t>
            </a:r>
            <a:r>
              <a:rPr lang="en-AU" sz="3800" dirty="0"/>
              <a:t>access to safe and responsive mechanisms to handle </a:t>
            </a:r>
            <a:r>
              <a:rPr lang="en-AU" sz="3800" dirty="0" smtClean="0"/>
              <a:t>complaints</a:t>
            </a:r>
          </a:p>
          <a:p>
            <a:pPr marL="514350" indent="-514350">
              <a:buFont typeface="+mj-lt"/>
              <a:buAutoNum type="arabicPeriod"/>
            </a:pPr>
            <a:r>
              <a:rPr lang="en-AU" sz="3800" dirty="0" smtClean="0"/>
              <a:t>Receive </a:t>
            </a:r>
            <a:r>
              <a:rPr lang="en-AU" sz="3800" dirty="0"/>
              <a:t>coordinated, complementary assistance</a:t>
            </a:r>
            <a:r>
              <a:rPr lang="en-AU" sz="3800" dirty="0" smtClean="0">
                <a:effectLst/>
              </a:rPr>
              <a:t> </a:t>
            </a:r>
          </a:p>
          <a:p>
            <a:pPr marL="514350" indent="-514350">
              <a:buFont typeface="+mj-lt"/>
              <a:buAutoNum type="arabicPeriod"/>
            </a:pPr>
            <a:r>
              <a:rPr lang="en-AU" sz="3800" dirty="0" smtClean="0"/>
              <a:t>Can </a:t>
            </a:r>
            <a:r>
              <a:rPr lang="en-AU" sz="3800" dirty="0"/>
              <a:t>expect delivery of improved assistance as organisations learn from experience and reflection</a:t>
            </a:r>
            <a:r>
              <a:rPr lang="en-AU" sz="3800" dirty="0" smtClean="0">
                <a:effectLst/>
              </a:rPr>
              <a:t> </a:t>
            </a:r>
          </a:p>
          <a:p>
            <a:pPr marL="514350" indent="-514350">
              <a:buFont typeface="+mj-lt"/>
              <a:buAutoNum type="arabicPeriod"/>
            </a:pPr>
            <a:r>
              <a:rPr lang="en-AU" sz="3800" dirty="0" smtClean="0"/>
              <a:t>Receive </a:t>
            </a:r>
            <a:r>
              <a:rPr lang="en-AU" sz="3800" dirty="0"/>
              <a:t>the assistance they require from competent and well-managed staff and volunteers</a:t>
            </a:r>
            <a:r>
              <a:rPr lang="en-AU" sz="3800" dirty="0" smtClean="0">
                <a:effectLst/>
              </a:rPr>
              <a:t> </a:t>
            </a:r>
          </a:p>
          <a:p>
            <a:pPr marL="514350" indent="-514350">
              <a:buFont typeface="+mj-lt"/>
              <a:buAutoNum type="arabicPeriod"/>
            </a:pPr>
            <a:r>
              <a:rPr lang="en-AU" sz="3800" dirty="0" smtClean="0"/>
              <a:t>Can </a:t>
            </a:r>
            <a:r>
              <a:rPr lang="en-AU" sz="3800" dirty="0"/>
              <a:t>expect that the organisations assisting them are managing resources effectively, efficiently and ethically</a:t>
            </a:r>
            <a:r>
              <a:rPr lang="en-AU" sz="3800" dirty="0" smtClean="0">
                <a:effectLst/>
              </a:rPr>
              <a:t> </a:t>
            </a:r>
            <a:endParaRPr lang="en-US" sz="3800" dirty="0"/>
          </a:p>
        </p:txBody>
      </p:sp>
    </p:spTree>
    <p:extLst>
      <p:ext uri="{BB962C8B-B14F-4D97-AF65-F5344CB8AC3E}">
        <p14:creationId xmlns:p14="http://schemas.microsoft.com/office/powerpoint/2010/main" xmlns="" val="14235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9636"/>
          </a:xfrm>
        </p:spPr>
        <p:txBody>
          <a:bodyPr>
            <a:normAutofit/>
          </a:bodyPr>
          <a:lstStyle/>
          <a:p>
            <a:r>
              <a:rPr lang="en-US" sz="4000" dirty="0" smtClean="0"/>
              <a:t>Consultations</a:t>
            </a:r>
            <a:endParaRPr lang="en-US" sz="4000" dirty="0"/>
          </a:p>
        </p:txBody>
      </p:sp>
      <p:sp>
        <p:nvSpPr>
          <p:cNvPr id="3" name="Content Placeholder 2"/>
          <p:cNvSpPr>
            <a:spLocks noGrp="1"/>
          </p:cNvSpPr>
          <p:nvPr>
            <p:ph idx="1"/>
          </p:nvPr>
        </p:nvSpPr>
        <p:spPr>
          <a:xfrm>
            <a:off x="457200" y="1233106"/>
            <a:ext cx="8229600" cy="5263704"/>
          </a:xfrm>
        </p:spPr>
        <p:txBody>
          <a:bodyPr>
            <a:noAutofit/>
          </a:bodyPr>
          <a:lstStyle/>
          <a:p>
            <a:r>
              <a:rPr lang="en-US" sz="2000" dirty="0" smtClean="0"/>
              <a:t>Global nutrition actors </a:t>
            </a:r>
          </a:p>
          <a:p>
            <a:r>
              <a:rPr lang="en-US" sz="2000" dirty="0" smtClean="0"/>
              <a:t>Cluster partners</a:t>
            </a:r>
          </a:p>
          <a:p>
            <a:r>
              <a:rPr lang="en-US" sz="2000" dirty="0" smtClean="0"/>
              <a:t>Q&amp;A actors</a:t>
            </a:r>
          </a:p>
          <a:p>
            <a:r>
              <a:rPr lang="en-US" sz="2000" dirty="0" smtClean="0"/>
              <a:t>Chad: cluster, UNICEF, partners, donors, government, </a:t>
            </a:r>
            <a:r>
              <a:rPr lang="en-US" sz="2000" dirty="0" err="1" smtClean="0"/>
              <a:t>programme</a:t>
            </a:r>
            <a:r>
              <a:rPr lang="en-US" sz="2000" dirty="0" smtClean="0"/>
              <a:t> participants</a:t>
            </a:r>
          </a:p>
          <a:p>
            <a:r>
              <a:rPr lang="en-US" sz="2000" dirty="0" err="1" smtClean="0"/>
              <a:t>gFSC</a:t>
            </a:r>
            <a:r>
              <a:rPr lang="en-US" sz="2000" dirty="0" smtClean="0"/>
              <a:t>, WFP and FAO in Rome</a:t>
            </a:r>
          </a:p>
          <a:p>
            <a:pPr marL="0" indent="0">
              <a:buNone/>
            </a:pPr>
            <a:endParaRPr lang="en-US" sz="2400" dirty="0" smtClean="0"/>
          </a:p>
          <a:p>
            <a:pPr marL="0" indent="0">
              <a:buNone/>
            </a:pPr>
            <a:r>
              <a:rPr lang="en-US" sz="2400" dirty="0" smtClean="0"/>
              <a:t>What people wanted:</a:t>
            </a:r>
          </a:p>
          <a:p>
            <a:r>
              <a:rPr lang="en-GB" sz="2400" dirty="0"/>
              <a:t>G</a:t>
            </a:r>
            <a:r>
              <a:rPr lang="en-GB" sz="2400" dirty="0" smtClean="0"/>
              <a:t>uidance on how to put the accountability commitments into practice</a:t>
            </a:r>
          </a:p>
          <a:p>
            <a:r>
              <a:rPr lang="en-GB" sz="2400" dirty="0"/>
              <a:t>P</a:t>
            </a:r>
            <a:r>
              <a:rPr lang="en-GB" sz="2400" dirty="0" smtClean="0"/>
              <a:t>ractical ideas on AAP would look in a nutrition setting if it were being done well </a:t>
            </a:r>
          </a:p>
          <a:p>
            <a:r>
              <a:rPr lang="en-GB" sz="2400" dirty="0"/>
              <a:t>I</a:t>
            </a:r>
            <a:r>
              <a:rPr lang="en-GB" sz="2400" dirty="0" smtClean="0"/>
              <a:t>deas for indicators so they could measure their effectiveness </a:t>
            </a:r>
            <a:endParaRPr lang="en-US" sz="2400" dirty="0"/>
          </a:p>
        </p:txBody>
      </p:sp>
    </p:spTree>
    <p:extLst>
      <p:ext uri="{BB962C8B-B14F-4D97-AF65-F5344CB8AC3E}">
        <p14:creationId xmlns:p14="http://schemas.microsoft.com/office/powerpoint/2010/main" xmlns="" val="153232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i="1" dirty="0"/>
              <a:t>“If we </a:t>
            </a:r>
            <a:r>
              <a:rPr lang="en-GB" i="1" dirty="0"/>
              <a:t>were told more about the programmes, we would be able to share ideas on how to improve them” </a:t>
            </a:r>
            <a:endParaRPr lang="en-AU" dirty="0"/>
          </a:p>
          <a:p>
            <a:pPr marL="0" indent="0" algn="r">
              <a:buNone/>
            </a:pPr>
            <a:r>
              <a:rPr lang="en-GB" sz="2000" dirty="0"/>
              <a:t>Young mother, nutrition programme participant, Chad</a:t>
            </a:r>
            <a:endParaRPr lang="en-AU" sz="2000" dirty="0"/>
          </a:p>
          <a:p>
            <a:pPr marL="0" indent="0">
              <a:buNone/>
            </a:pPr>
            <a:endParaRPr lang="en-US" dirty="0"/>
          </a:p>
        </p:txBody>
      </p:sp>
    </p:spTree>
    <p:extLst>
      <p:ext uri="{BB962C8B-B14F-4D97-AF65-F5344CB8AC3E}">
        <p14:creationId xmlns:p14="http://schemas.microsoft.com/office/powerpoint/2010/main" xmlns="" val="3367950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Synthesizing the commitment landscape </a:t>
            </a:r>
            <a:endParaRPr lang="en-US" sz="3200" dirty="0"/>
          </a:p>
        </p:txBody>
      </p:sp>
      <p:sp>
        <p:nvSpPr>
          <p:cNvPr id="3" name="Content Placeholder 2"/>
          <p:cNvSpPr>
            <a:spLocks noGrp="1"/>
          </p:cNvSpPr>
          <p:nvPr>
            <p:ph idx="1"/>
          </p:nvPr>
        </p:nvSpPr>
        <p:spPr>
          <a:xfrm>
            <a:off x="457200" y="1251510"/>
            <a:ext cx="8229600" cy="4874653"/>
          </a:xfrm>
        </p:spPr>
        <p:txBody>
          <a:bodyPr>
            <a:normAutofit fontScale="92500" lnSpcReduction="20000"/>
          </a:bodyPr>
          <a:lstStyle/>
          <a:p>
            <a:pPr marL="0" indent="0">
              <a:buNone/>
            </a:pPr>
            <a:r>
              <a:rPr lang="en-US" sz="2400" dirty="0" smtClean="0"/>
              <a:t>The dilemma: </a:t>
            </a:r>
          </a:p>
          <a:p>
            <a:r>
              <a:rPr lang="en-US" sz="2400" dirty="0" smtClean="0"/>
              <a:t>How do diverse cluster partners work together better on </a:t>
            </a:r>
            <a:r>
              <a:rPr lang="en-US" sz="2400" dirty="0" err="1" smtClean="0"/>
              <a:t>programme</a:t>
            </a:r>
            <a:r>
              <a:rPr lang="en-US" sz="2400" dirty="0" smtClean="0"/>
              <a:t> quality and accountability when they report against different sets of commitments</a:t>
            </a:r>
            <a:endParaRPr lang="en-US" sz="2400" dirty="0"/>
          </a:p>
          <a:p>
            <a:pPr marL="0" indent="0">
              <a:buNone/>
            </a:pPr>
            <a:r>
              <a:rPr lang="en-US" sz="2400" dirty="0" smtClean="0"/>
              <a:t>Aim: </a:t>
            </a:r>
          </a:p>
          <a:p>
            <a:r>
              <a:rPr lang="en-US" sz="2400" dirty="0" smtClean="0"/>
              <a:t>To create a common framework and language for cluster partners that satisfies both sets</a:t>
            </a:r>
          </a:p>
          <a:p>
            <a:pPr marL="0" indent="0">
              <a:buNone/>
            </a:pPr>
            <a:r>
              <a:rPr lang="en-US" sz="2400" dirty="0" smtClean="0"/>
              <a:t>Proposed solution:</a:t>
            </a:r>
          </a:p>
          <a:p>
            <a:r>
              <a:rPr lang="en-US" sz="2400" dirty="0" smtClean="0"/>
              <a:t>The framework throws out the chronological order of the commitments and instead synthesizes the 2 sets of commitments against each other under “Commitment Categories” that aim to wrangle the complexity:</a:t>
            </a:r>
          </a:p>
          <a:p>
            <a:pPr marL="914400" lvl="1" indent="-514350">
              <a:buFont typeface="+mj-lt"/>
              <a:buAutoNum type="arabicPeriod"/>
            </a:pPr>
            <a:r>
              <a:rPr lang="en-US" sz="1900" dirty="0" smtClean="0"/>
              <a:t>Community </a:t>
            </a:r>
            <a:r>
              <a:rPr lang="en-US" sz="1900" dirty="0"/>
              <a:t>Engagement </a:t>
            </a:r>
            <a:r>
              <a:rPr lang="en-US" sz="1900" dirty="0" smtClean="0"/>
              <a:t>Commitments </a:t>
            </a:r>
          </a:p>
          <a:p>
            <a:pPr marL="914400" lvl="1" indent="-514350">
              <a:buFont typeface="+mj-lt"/>
              <a:buAutoNum type="arabicPeriod"/>
            </a:pPr>
            <a:r>
              <a:rPr lang="en-US" sz="1900" dirty="0" smtClean="0"/>
              <a:t>Organizational </a:t>
            </a:r>
            <a:r>
              <a:rPr lang="en-US" sz="1900" dirty="0"/>
              <a:t>Policy and </a:t>
            </a:r>
            <a:r>
              <a:rPr lang="en-US" sz="1900" dirty="0" smtClean="0"/>
              <a:t>Process </a:t>
            </a:r>
            <a:r>
              <a:rPr lang="en-US" sz="1900" dirty="0"/>
              <a:t>Commitments </a:t>
            </a:r>
            <a:endParaRPr lang="en-US" sz="1900" dirty="0" smtClean="0"/>
          </a:p>
          <a:p>
            <a:pPr marL="1314450" lvl="2" indent="-514350">
              <a:buFont typeface="+mj-lt"/>
              <a:buAutoNum type="romanLcPeriod"/>
            </a:pPr>
            <a:r>
              <a:rPr lang="en-US" sz="1700" dirty="0" smtClean="0"/>
              <a:t>Externally focused (quality of the response)</a:t>
            </a:r>
          </a:p>
          <a:p>
            <a:pPr marL="1314450" lvl="2" indent="-514350">
              <a:buFont typeface="+mj-lt"/>
              <a:buAutoNum type="romanLcPeriod"/>
            </a:pPr>
            <a:r>
              <a:rPr lang="en-US" sz="1700" dirty="0" smtClean="0"/>
              <a:t>Internally focused (quality of organizational functioning)</a:t>
            </a:r>
            <a:endParaRPr lang="en-US" sz="1700" dirty="0"/>
          </a:p>
        </p:txBody>
      </p:sp>
    </p:spTree>
    <p:extLst>
      <p:ext uri="{BB962C8B-B14F-4D97-AF65-F5344CB8AC3E}">
        <p14:creationId xmlns:p14="http://schemas.microsoft.com/office/powerpoint/2010/main" xmlns="" val="742476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Category 1: </a:t>
            </a:r>
            <a:r>
              <a:rPr lang="en-US" sz="2800" b="1" dirty="0" smtClean="0"/>
              <a:t/>
            </a:r>
            <a:br>
              <a:rPr lang="en-US" sz="2800" b="1" dirty="0" smtClean="0"/>
            </a:br>
            <a:r>
              <a:rPr lang="en-US" sz="2800" b="1" dirty="0" smtClean="0"/>
              <a:t>Community </a:t>
            </a:r>
            <a:r>
              <a:rPr lang="en-US" sz="2800" b="1" dirty="0"/>
              <a:t>Engagement </a:t>
            </a:r>
            <a:r>
              <a:rPr lang="en-US" sz="2800" b="1" dirty="0" smtClean="0"/>
              <a:t>Commitments</a:t>
            </a:r>
            <a:endParaRPr lang="en-US" sz="2800" dirty="0"/>
          </a:p>
        </p:txBody>
      </p:sp>
      <p:sp>
        <p:nvSpPr>
          <p:cNvPr id="3" name="Content Placeholder 2"/>
          <p:cNvSpPr>
            <a:spLocks noGrp="1"/>
          </p:cNvSpPr>
          <p:nvPr>
            <p:ph idx="1"/>
          </p:nvPr>
        </p:nvSpPr>
        <p:spPr/>
        <p:txBody>
          <a:bodyPr>
            <a:normAutofit/>
          </a:bodyPr>
          <a:lstStyle/>
          <a:p>
            <a:r>
              <a:rPr lang="en-US" sz="2400" dirty="0"/>
              <a:t>Practical and predictable strategies and actions e</a:t>
            </a:r>
            <a:r>
              <a:rPr lang="en-US" sz="2400" dirty="0" smtClean="0"/>
              <a:t>nsuring rights</a:t>
            </a:r>
            <a:r>
              <a:rPr lang="en-US" sz="2400" dirty="0"/>
              <a:t>, dignity, safety, agency and entitlements are </a:t>
            </a:r>
            <a:r>
              <a:rPr lang="en-US" sz="2400" dirty="0" smtClean="0"/>
              <a:t>respected </a:t>
            </a:r>
          </a:p>
          <a:p>
            <a:r>
              <a:rPr lang="en-US" sz="2400" dirty="0" smtClean="0"/>
              <a:t>All </a:t>
            </a:r>
            <a:r>
              <a:rPr lang="en-US" sz="2400" dirty="0"/>
              <a:t>programming should work towards ensuring that women, men, girls and boys affected by crisis, including </a:t>
            </a:r>
            <a:r>
              <a:rPr lang="en-US" sz="2400" dirty="0" smtClean="0"/>
              <a:t>older people </a:t>
            </a:r>
            <a:r>
              <a:rPr lang="en-US" sz="2400" dirty="0"/>
              <a:t>and </a:t>
            </a:r>
            <a:r>
              <a:rPr lang="en-US" sz="2400" dirty="0" smtClean="0"/>
              <a:t>those with </a:t>
            </a:r>
            <a:r>
              <a:rPr lang="en-US" sz="2400" dirty="0"/>
              <a:t>disabilities, have access to:</a:t>
            </a:r>
            <a:endParaRPr lang="en-AU" sz="2400" dirty="0"/>
          </a:p>
          <a:p>
            <a:pPr marL="914400" lvl="1" indent="-457200">
              <a:buFont typeface="+mj-lt"/>
              <a:buAutoNum type="arabicPeriod"/>
            </a:pPr>
            <a:r>
              <a:rPr lang="en-US" sz="2000" dirty="0"/>
              <a:t>Appropriate, relevant and timely information that is sensitive to stated information needs and preferences across age and gender and diverse groups;</a:t>
            </a:r>
            <a:endParaRPr lang="en-AU" sz="2000" dirty="0"/>
          </a:p>
          <a:p>
            <a:pPr marL="914400" lvl="1" indent="-457200">
              <a:buFont typeface="+mj-lt"/>
              <a:buAutoNum type="arabicPeriod"/>
            </a:pPr>
            <a:r>
              <a:rPr lang="en-US" sz="2000" dirty="0"/>
              <a:t>Two-way communications channels that welcome and facilitate feedback and complaints and provide redress for complaints;</a:t>
            </a:r>
            <a:endParaRPr lang="en-AU" sz="2000" dirty="0"/>
          </a:p>
          <a:p>
            <a:pPr marL="914400" lvl="1" indent="-457200">
              <a:buFont typeface="+mj-lt"/>
              <a:buAutoNum type="arabicPeriod"/>
            </a:pPr>
            <a:r>
              <a:rPr lang="en-US" sz="2000" dirty="0"/>
              <a:t>Means to participate in decisions that affect them, including fair and transparent systems of representation</a:t>
            </a:r>
            <a:r>
              <a:rPr lang="en-AU" sz="2000" dirty="0"/>
              <a:t> </a:t>
            </a:r>
            <a:endParaRPr lang="en-US" sz="2000" dirty="0"/>
          </a:p>
        </p:txBody>
      </p:sp>
    </p:spTree>
    <p:extLst>
      <p:ext uri="{BB962C8B-B14F-4D97-AF65-F5344CB8AC3E}">
        <p14:creationId xmlns:p14="http://schemas.microsoft.com/office/powerpoint/2010/main" xmlns="" val="3438296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Category 2: </a:t>
            </a:r>
            <a:br>
              <a:rPr lang="en-GB" sz="2800" b="1" dirty="0"/>
            </a:br>
            <a:r>
              <a:rPr lang="en-GB" sz="2800" b="1" dirty="0"/>
              <a:t>Organisational Policy and Processes Commitments</a:t>
            </a:r>
            <a:r>
              <a:rPr lang="en-AU" sz="2800" b="1" dirty="0"/>
              <a:t> </a:t>
            </a:r>
            <a:endParaRPr lang="en-US" sz="2800" b="1" dirty="0"/>
          </a:p>
        </p:txBody>
      </p:sp>
      <p:sp>
        <p:nvSpPr>
          <p:cNvPr id="3" name="Content Placeholder 2"/>
          <p:cNvSpPr>
            <a:spLocks noGrp="1"/>
          </p:cNvSpPr>
          <p:nvPr>
            <p:ph idx="1"/>
          </p:nvPr>
        </p:nvSpPr>
        <p:spPr/>
        <p:txBody>
          <a:bodyPr/>
          <a:lstStyle/>
          <a:p>
            <a:pPr marL="0" indent="0">
              <a:buNone/>
            </a:pPr>
            <a:r>
              <a:rPr lang="en-GB" sz="2400" dirty="0" smtClean="0"/>
              <a:t>Externally focussed on the quality of the response:</a:t>
            </a:r>
          </a:p>
          <a:p>
            <a:pPr marL="0" indent="0">
              <a:buNone/>
            </a:pPr>
            <a:r>
              <a:rPr lang="en-GB" sz="2400" dirty="0" smtClean="0"/>
              <a:t>2.1 </a:t>
            </a:r>
            <a:r>
              <a:rPr lang="en-GB" sz="2400" dirty="0"/>
              <a:t>Organisational policy and processes that integrate accountability commitments and ensure the delivery of a quality humanitarian response that:</a:t>
            </a:r>
            <a:endParaRPr lang="en-AU" sz="2400" dirty="0"/>
          </a:p>
          <a:p>
            <a:pPr marL="914400" lvl="1" indent="-457200">
              <a:buFont typeface="+mj-lt"/>
              <a:buAutoNum type="arabicPeriod"/>
            </a:pPr>
            <a:r>
              <a:rPr lang="en-US" sz="2000" dirty="0"/>
              <a:t>Is appropriate, relevant, effective and timely;</a:t>
            </a:r>
            <a:endParaRPr lang="en-AU" sz="2000" dirty="0"/>
          </a:p>
          <a:p>
            <a:pPr marL="914400" lvl="1" indent="-457200">
              <a:buFont typeface="+mj-lt"/>
              <a:buAutoNum type="arabicPeriod"/>
            </a:pPr>
            <a:r>
              <a:rPr lang="en-US" sz="2000" dirty="0"/>
              <a:t>Strengthens local capacities and avoids negative effects, and;</a:t>
            </a:r>
            <a:endParaRPr lang="en-AU" sz="2000" dirty="0"/>
          </a:p>
          <a:p>
            <a:pPr marL="914400" lvl="1" indent="-457200">
              <a:buFont typeface="+mj-lt"/>
              <a:buAutoNum type="arabicPeriod"/>
            </a:pPr>
            <a:r>
              <a:rPr lang="en-US" sz="2000" dirty="0"/>
              <a:t>Is coordinated and </a:t>
            </a:r>
            <a:r>
              <a:rPr lang="en-US" sz="2000" dirty="0" smtClean="0"/>
              <a:t>complementary</a:t>
            </a:r>
            <a:endParaRPr lang="en-AU" sz="2000" dirty="0"/>
          </a:p>
        </p:txBody>
      </p:sp>
    </p:spTree>
    <p:extLst>
      <p:ext uri="{BB962C8B-B14F-4D97-AF65-F5344CB8AC3E}">
        <p14:creationId xmlns:p14="http://schemas.microsoft.com/office/powerpoint/2010/main" xmlns="" val="1496745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Category 2: </a:t>
            </a:r>
            <a:r>
              <a:rPr lang="en-GB" sz="2800" b="1" dirty="0" smtClean="0"/>
              <a:t/>
            </a:r>
            <a:br>
              <a:rPr lang="en-GB" sz="2800" b="1" dirty="0" smtClean="0"/>
            </a:br>
            <a:r>
              <a:rPr lang="en-GB" sz="2800" b="1" dirty="0" smtClean="0"/>
              <a:t>Organisational </a:t>
            </a:r>
            <a:r>
              <a:rPr lang="en-GB" sz="2800" b="1" dirty="0"/>
              <a:t>Policy and Processes Commitments</a:t>
            </a:r>
            <a:r>
              <a:rPr lang="en-AU" sz="2800" b="1" dirty="0"/>
              <a:t> </a:t>
            </a:r>
            <a:endParaRPr lang="en-US" sz="2800" dirty="0"/>
          </a:p>
        </p:txBody>
      </p:sp>
      <p:sp>
        <p:nvSpPr>
          <p:cNvPr id="3" name="Content Placeholder 2"/>
          <p:cNvSpPr>
            <a:spLocks noGrp="1"/>
          </p:cNvSpPr>
          <p:nvPr>
            <p:ph idx="1"/>
          </p:nvPr>
        </p:nvSpPr>
        <p:spPr>
          <a:xfrm>
            <a:off x="457200" y="1895670"/>
            <a:ext cx="8229600" cy="4230493"/>
          </a:xfrm>
        </p:spPr>
        <p:txBody>
          <a:bodyPr>
            <a:normAutofit/>
          </a:bodyPr>
          <a:lstStyle/>
          <a:p>
            <a:pPr marL="0" indent="0">
              <a:buNone/>
            </a:pPr>
            <a:r>
              <a:rPr lang="en-GB" sz="2400" dirty="0" smtClean="0"/>
              <a:t>Internally focussed on the quality of organisational functioning:</a:t>
            </a:r>
          </a:p>
          <a:p>
            <a:pPr marL="0" indent="0">
              <a:buNone/>
            </a:pPr>
            <a:r>
              <a:rPr lang="en-GB" sz="2400" dirty="0" smtClean="0"/>
              <a:t>2.2 </a:t>
            </a:r>
            <a:r>
              <a:rPr lang="en-GB" sz="2400" dirty="0"/>
              <a:t>Organisational policy and processes that ensure the organisations responding:</a:t>
            </a:r>
            <a:endParaRPr lang="en-AU" sz="2400" dirty="0"/>
          </a:p>
          <a:p>
            <a:pPr marL="914400" lvl="1" indent="-457200">
              <a:buFont typeface="+mj-lt"/>
              <a:buAutoNum type="arabicPeriod"/>
            </a:pPr>
            <a:r>
              <a:rPr lang="en-US" sz="2000" dirty="0"/>
              <a:t>Treat staff fairly and equitably and support them to do their job effectively;</a:t>
            </a:r>
            <a:endParaRPr lang="en-AU" sz="2000" dirty="0"/>
          </a:p>
          <a:p>
            <a:pPr marL="914400" lvl="1" indent="-457200">
              <a:buFont typeface="+mj-lt"/>
              <a:buAutoNum type="arabicPeriod"/>
            </a:pPr>
            <a:r>
              <a:rPr lang="en-US" sz="2000" dirty="0"/>
              <a:t>Manage and use resources responsibly for their intended purpose, and;</a:t>
            </a:r>
            <a:endParaRPr lang="en-AU" sz="2000" dirty="0"/>
          </a:p>
          <a:p>
            <a:pPr marL="914400" lvl="1" indent="-457200">
              <a:buFont typeface="+mj-lt"/>
              <a:buAutoNum type="arabicPeriod"/>
            </a:pPr>
            <a:r>
              <a:rPr lang="en-US" sz="2000" dirty="0"/>
              <a:t>Continuously learn and improve</a:t>
            </a:r>
            <a:endParaRPr lang="en-AU" sz="2000" dirty="0"/>
          </a:p>
          <a:p>
            <a:pPr marL="0" indent="0">
              <a:buNone/>
            </a:pPr>
            <a:endParaRPr lang="en-US" sz="2800" dirty="0"/>
          </a:p>
        </p:txBody>
      </p:sp>
    </p:spTree>
    <p:extLst>
      <p:ext uri="{BB962C8B-B14F-4D97-AF65-F5344CB8AC3E}">
        <p14:creationId xmlns:p14="http://schemas.microsoft.com/office/powerpoint/2010/main" xmlns="" val="3864013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5340</TotalTime>
  <Words>882</Words>
  <Application>Microsoft Office PowerPoint</Application>
  <PresentationFormat>On-screen Show (4:3)</PresentationFormat>
  <Paragraphs>85</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Document</vt:lpstr>
      <vt:lpstr>Nutrition, AAP and the XCIs</vt:lpstr>
      <vt:lpstr>IASC Commitments on AAP</vt:lpstr>
      <vt:lpstr> 9 CHS Commitments</vt:lpstr>
      <vt:lpstr>Consultations</vt:lpstr>
      <vt:lpstr>Slide 5</vt:lpstr>
      <vt:lpstr>Synthesizing the commitment landscape </vt:lpstr>
      <vt:lpstr>Category 1:  Community Engagement Commitments</vt:lpstr>
      <vt:lpstr>Category 2:  Organisational Policy and Processes Commitments </vt:lpstr>
      <vt:lpstr>Category 2:  Organisational Policy and Processes Commitments </vt:lpstr>
      <vt:lpstr>Slide 10</vt:lpstr>
      <vt:lpstr>Example nutrition specific contributions to the framework</vt:lpstr>
      <vt:lpstr>Tools to go with the framework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 Wigley</dc:creator>
  <cp:lastModifiedBy>Astrid de Valon</cp:lastModifiedBy>
  <cp:revision>24</cp:revision>
  <dcterms:created xsi:type="dcterms:W3CDTF">2015-07-30T14:50:03Z</dcterms:created>
  <dcterms:modified xsi:type="dcterms:W3CDTF">2015-08-07T15:53:28Z</dcterms:modified>
</cp:coreProperties>
</file>