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4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865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29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38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559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94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152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989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71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8050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531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765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6B16F-138D-450D-9EF6-B405F0345612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052A-AD72-4541-8B47-D4F8758152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167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tags" Target="../tags/tag12.xml"/><Relationship Id="rId18" Type="http://schemas.openxmlformats.org/officeDocument/2006/relationships/oleObject" Target="../embeddings/oleObject1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tags" Target="../tags/tag11.xml"/><Relationship Id="rId17" Type="http://schemas.openxmlformats.org/officeDocument/2006/relationships/slideLayout" Target="../slideLayouts/slideLayout6.xml"/><Relationship Id="rId2" Type="http://schemas.openxmlformats.org/officeDocument/2006/relationships/tags" Target="../tags/tag1.xml"/><Relationship Id="rId16" Type="http://schemas.openxmlformats.org/officeDocument/2006/relationships/tags" Target="../tags/tag15.xml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tags" Target="../tags/tag10.xml"/><Relationship Id="rId5" Type="http://schemas.openxmlformats.org/officeDocument/2006/relationships/tags" Target="../tags/tag4.xml"/><Relationship Id="rId15" Type="http://schemas.openxmlformats.org/officeDocument/2006/relationships/tags" Target="../tags/tag14.xml"/><Relationship Id="rId10" Type="http://schemas.openxmlformats.org/officeDocument/2006/relationships/tags" Target="../tags/tag9.xml"/><Relationship Id="rId19" Type="http://schemas.openxmlformats.org/officeDocument/2006/relationships/image" Target="../media/image2.emf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Zika Response Strategy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February 4,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35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Response Strategy and </a:t>
            </a:r>
            <a:r>
              <a:rPr lang="en-GB" dirty="0" smtClean="0"/>
              <a:t>Joint Operations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55365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Situation assessment</a:t>
            </a:r>
          </a:p>
          <a:p>
            <a:r>
              <a:rPr lang="en-GB" dirty="0" smtClean="0"/>
              <a:t>Strategic objectives</a:t>
            </a:r>
          </a:p>
          <a:p>
            <a:r>
              <a:rPr lang="en-GB" dirty="0" smtClean="0"/>
              <a:t>Response strategy</a:t>
            </a:r>
          </a:p>
          <a:p>
            <a:r>
              <a:rPr lang="en-GB" dirty="0" smtClean="0"/>
              <a:t>Concept of </a:t>
            </a:r>
            <a:r>
              <a:rPr lang="en-GB" dirty="0" smtClean="0"/>
              <a:t>operations</a:t>
            </a:r>
          </a:p>
          <a:p>
            <a:r>
              <a:rPr lang="en-GB" dirty="0" smtClean="0"/>
              <a:t>Monitoring </a:t>
            </a:r>
            <a:r>
              <a:rPr lang="en-GB" dirty="0" smtClean="0"/>
              <a:t>framework</a:t>
            </a:r>
          </a:p>
          <a:p>
            <a:endParaRPr lang="en-GB" dirty="0" smtClean="0"/>
          </a:p>
          <a:p>
            <a:r>
              <a:rPr lang="en-GB" dirty="0" smtClean="0"/>
              <a:t>Joint operations plan (4Ws)</a:t>
            </a:r>
          </a:p>
          <a:p>
            <a:r>
              <a:rPr lang="en-GB" dirty="0" smtClean="0"/>
              <a:t>Needs and requirements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6732240" y="1935235"/>
            <a:ext cx="432048" cy="2429869"/>
          </a:xfrm>
          <a:prstGeom prst="righ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236296" y="2631214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Draft </a:t>
            </a:r>
            <a:r>
              <a:rPr lang="en-GB" sz="2400" dirty="0" smtClean="0"/>
              <a:t>sent  </a:t>
            </a:r>
            <a:endParaRPr lang="en-GB" sz="2400" dirty="0" smtClean="0"/>
          </a:p>
          <a:p>
            <a:r>
              <a:rPr lang="en-GB" sz="2400" dirty="0" smtClean="0"/>
              <a:t>COB </a:t>
            </a:r>
            <a:r>
              <a:rPr lang="en-GB" sz="2400" dirty="0" smtClean="0"/>
              <a:t>Monday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83329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Reduce </a:t>
            </a:r>
            <a:r>
              <a:rPr lang="en-GB" dirty="0"/>
              <a:t>the risk of exposure to Zika virus infection and the intensity of transmission in affected areas, while establishing the full consequences of infection and developing new control measures.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7095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Response Strategy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956739"/>
              </p:ext>
            </p:extLst>
          </p:nvPr>
        </p:nvGraphicFramePr>
        <p:xfrm>
          <a:off x="207222" y="1412776"/>
          <a:ext cx="8712968" cy="5004000"/>
        </p:xfrm>
        <a:graphic>
          <a:graphicData uri="http://schemas.openxmlformats.org/drawingml/2006/table">
            <a:tbl>
              <a:tblPr bandRow="1">
                <a:tableStyleId>{7E9639D4-E3E2-4D34-9284-5A2195B3D0D7}</a:tableStyleId>
              </a:tblPr>
              <a:tblGrid>
                <a:gridCol w="2016891"/>
                <a:gridCol w="6696077"/>
              </a:tblGrid>
              <a:tr h="821613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SURVEILLENCE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dirty="0" smtClean="0"/>
                        <a:t>Enhance surveillance for Aedes aegypti mosquitoes, Zika virus disease, neurologic syndromes and congenital malformations </a:t>
                      </a:r>
                      <a:endParaRPr lang="en-GB" sz="2000" b="0" dirty="0" smtClean="0"/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5906">
                <a:tc>
                  <a:txBody>
                    <a:bodyPr/>
                    <a:lstStyle/>
                    <a:p>
                      <a:r>
                        <a:rPr lang="en-GB" sz="2000" b="1" dirty="0" smtClean="0"/>
                        <a:t>RESPONSE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/>
                        <a:t>Engage communities and communicate risks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/>
                        <a:t>Increase efforts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for vector control and provide information on, and access</a:t>
                      </a:r>
                      <a:r>
                        <a:rPr lang="en-US" sz="2000" b="0" baseline="0" dirty="0" smtClean="0"/>
                        <a:t> to, </a:t>
                      </a:r>
                      <a:r>
                        <a:rPr lang="en-US" sz="2000" b="0" dirty="0" smtClean="0"/>
                        <a:t>personal protection measures</a:t>
                      </a:r>
                    </a:p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2000" b="0" dirty="0" smtClean="0"/>
                        <a:t>Provide guidance </a:t>
                      </a:r>
                      <a:r>
                        <a:rPr lang="en-US" sz="2000" b="0" baseline="0" dirty="0" smtClean="0"/>
                        <a:t>and care for</a:t>
                      </a:r>
                      <a:r>
                        <a:rPr lang="en-US" sz="2000" b="0" dirty="0" smtClean="0"/>
                        <a:t> women who are pregnant or considering pregnancy</a:t>
                      </a:r>
                      <a:r>
                        <a:rPr lang="en-US" sz="2000" b="0" baseline="0" dirty="0" smtClean="0"/>
                        <a:t> </a:t>
                      </a:r>
                      <a:r>
                        <a:rPr lang="en-US" sz="2000" b="0" dirty="0" smtClean="0"/>
                        <a:t>and families</a:t>
                      </a:r>
                      <a:r>
                        <a:rPr lang="en-US" sz="2000" b="0" baseline="0" dirty="0" smtClean="0"/>
                        <a:t> with children affected by</a:t>
                      </a:r>
                      <a:r>
                        <a:rPr lang="en-US" sz="2000" b="0" dirty="0" smtClean="0"/>
                        <a:t> microcephaly, congenital malformations &amp; neurologic syndromes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RESEARCH</a:t>
                      </a:r>
                      <a:r>
                        <a:rPr lang="en-US" sz="2000" b="1" baseline="0" dirty="0" smtClean="0"/>
                        <a:t> </a:t>
                      </a:r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2000" b="0" baseline="0" dirty="0" smtClean="0"/>
                        <a:t>Fast-track the investigation of the etiology of microcephaly, neurologic syndromes and possible association with consequences of Zika virus infection; research and development of new products</a:t>
                      </a:r>
                      <a:endParaRPr lang="en-GB" sz="2000" b="0" dirty="0" smtClean="0"/>
                    </a:p>
                  </a:txBody>
                  <a:tcPr marT="72000" marB="72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28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Application of response strategy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947261"/>
              </p:ext>
            </p:extLst>
          </p:nvPr>
        </p:nvGraphicFramePr>
        <p:xfrm>
          <a:off x="457200" y="1484784"/>
          <a:ext cx="8229601" cy="4975551"/>
        </p:xfrm>
        <a:graphic>
          <a:graphicData uri="http://schemas.openxmlformats.org/drawingml/2006/table">
            <a:tbl>
              <a:tblPr firstRow="1" firstCol="1" bandRow="1"/>
              <a:tblGrid>
                <a:gridCol w="2775021"/>
                <a:gridCol w="1362822"/>
                <a:gridCol w="1364468"/>
                <a:gridCol w="1362822"/>
                <a:gridCol w="1364468"/>
              </a:tblGrid>
              <a:tr h="11066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Aedes + Zika + </a:t>
                      </a:r>
                      <a:r>
                        <a:rPr lang="en-US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microcephaly and other neurological disorders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Aedes + Zika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Aedes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Other countries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36195" marR="3619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5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Surveillance, laboratory testing, risk communications and community engagement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323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Vector control and personal protection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Management of microcephaly</a:t>
                      </a: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congenital malformations</a:t>
                      </a:r>
                      <a:r>
                        <a:rPr lang="en-GB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 &amp; </a:t>
                      </a: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neurologic syndromes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7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Public health research to investigate associated risks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200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GB" sz="2000" dirty="0">
                        <a:effectLst/>
                        <a:latin typeface="Calibri"/>
                        <a:ea typeface="SimSu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5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020" y="3096394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232" y="4005064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9880" y="4797152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3020" y="5661248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099339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05064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797152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099339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3096394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1081px-Check_mark_23x20_02.svg.png (1081×1024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005064"/>
            <a:ext cx="504056" cy="432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384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052736"/>
            <a:ext cx="9144000" cy="5400600"/>
          </a:xfrm>
          <a:prstGeom prst="rect">
            <a:avLst/>
          </a:prstGeom>
          <a:noFill/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7" name="Object 86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48504727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think-cell Slide" r:id="rId18" imgW="524" imgH="526" progId="TCLayout.ActiveDocument.1">
                  <p:embed/>
                </p:oleObj>
              </mc:Choice>
              <mc:Fallback>
                <p:oleObj name="think-cell Slide" r:id="rId18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51520" y="2780928"/>
            <a:ext cx="8640960" cy="1512168"/>
            <a:chOff x="418901" y="2780928"/>
            <a:chExt cx="8352928" cy="1512168"/>
          </a:xfrm>
        </p:grpSpPr>
        <p:cxnSp>
          <p:nvCxnSpPr>
            <p:cNvPr id="73" name="Straight Connector 72"/>
            <p:cNvCxnSpPr/>
            <p:nvPr/>
          </p:nvCxnSpPr>
          <p:spPr>
            <a:xfrm>
              <a:off x="418901" y="4293096"/>
              <a:ext cx="8352928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418901" y="2780928"/>
              <a:ext cx="8352928" cy="0"/>
            </a:xfrm>
            <a:prstGeom prst="line">
              <a:avLst/>
            </a:prstGeom>
            <a:ln w="6350">
              <a:solidFill>
                <a:schemeClr val="tx1">
                  <a:lumMod val="75000"/>
                  <a:lumOff val="2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9" name="RoundedRectangle 88"/>
          <p:cNvSpPr txBox="1"/>
          <p:nvPr>
            <p:custDataLst>
              <p:tags r:id="rId3"/>
            </p:custDataLst>
          </p:nvPr>
        </p:nvSpPr>
        <p:spPr>
          <a:xfrm>
            <a:off x="4351468" y="1501974"/>
            <a:ext cx="4541012" cy="97946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5000"/>
            </a:schemeClr>
          </a:solidFill>
          <a:ln w="28575">
            <a:solidFill>
              <a:schemeClr val="accent5"/>
            </a:solidFill>
          </a:ln>
        </p:spPr>
        <p:txBody>
          <a:bodyPr vert="horz" lIns="76200" tIns="76200" rIns="76200" bIns="76200" rtlCol="0" anchor="t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endParaRPr lang="en-GB" dirty="0"/>
          </a:p>
        </p:txBody>
      </p:sp>
      <p:sp>
        <p:nvSpPr>
          <p:cNvPr id="90" name="RoundedRectangle 88"/>
          <p:cNvSpPr txBox="1"/>
          <p:nvPr>
            <p:custDataLst>
              <p:tags r:id="rId4"/>
            </p:custDataLst>
          </p:nvPr>
        </p:nvSpPr>
        <p:spPr>
          <a:xfrm>
            <a:off x="4351468" y="3047281"/>
            <a:ext cx="4541012" cy="97946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35000"/>
            </a:schemeClr>
          </a:solidFill>
          <a:ln w="28575">
            <a:solidFill>
              <a:schemeClr val="accent5"/>
            </a:solidFill>
          </a:ln>
        </p:spPr>
        <p:txBody>
          <a:bodyPr vert="horz" lIns="76200" tIns="76200" rIns="76200" bIns="76200" rtlCol="0" anchor="t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endParaRPr lang="en-GB" dirty="0"/>
          </a:p>
        </p:txBody>
      </p:sp>
      <p:sp>
        <p:nvSpPr>
          <p:cNvPr id="91" name="RoundedRectangle 88"/>
          <p:cNvSpPr txBox="1"/>
          <p:nvPr>
            <p:custDataLst>
              <p:tags r:id="rId5"/>
            </p:custDataLst>
          </p:nvPr>
        </p:nvSpPr>
        <p:spPr>
          <a:xfrm>
            <a:off x="4351468" y="4581129"/>
            <a:ext cx="4541012" cy="979464"/>
          </a:xfrm>
          <a:prstGeom prst="roundRect">
            <a:avLst/>
          </a:prstGeom>
          <a:solidFill>
            <a:schemeClr val="accent5">
              <a:lumMod val="60000"/>
              <a:lumOff val="40000"/>
              <a:alpha val="49000"/>
            </a:schemeClr>
          </a:solidFill>
          <a:ln w="28575">
            <a:solidFill>
              <a:schemeClr val="accent5"/>
            </a:solidFill>
          </a:ln>
        </p:spPr>
        <p:txBody>
          <a:bodyPr vert="horz" lIns="76200" tIns="76200" rIns="76200" bIns="76200" rtlCol="0" anchor="t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4000" dirty="0" smtClean="0"/>
              <a:t>Concept </a:t>
            </a:r>
            <a:r>
              <a:rPr lang="en-US" sz="4000" dirty="0" smtClean="0"/>
              <a:t>of Operations</a:t>
            </a:r>
            <a:endParaRPr lang="en-US" sz="4000" dirty="0"/>
          </a:p>
        </p:txBody>
      </p:sp>
      <p:sp>
        <p:nvSpPr>
          <p:cNvPr id="4" name="Rectangle 3"/>
          <p:cNvSpPr txBox="1"/>
          <p:nvPr>
            <p:custDataLst>
              <p:tags r:id="rId6"/>
            </p:custDataLst>
          </p:nvPr>
        </p:nvSpPr>
        <p:spPr>
          <a:xfrm>
            <a:off x="2380784" y="1558272"/>
            <a:ext cx="1615152" cy="862618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/>
              <a:t>WHO Global Incident Management Team</a:t>
            </a:r>
            <a:endParaRPr lang="en-GB" sz="1300" dirty="0"/>
          </a:p>
        </p:txBody>
      </p:sp>
      <p:sp>
        <p:nvSpPr>
          <p:cNvPr id="9" name="Rectangle 3"/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251520" y="1556794"/>
            <a:ext cx="1615152" cy="864096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err="1" smtClean="0">
                <a:solidFill>
                  <a:schemeClr val="bg1"/>
                </a:solidFill>
              </a:rPr>
              <a:t>IHR</a:t>
            </a:r>
            <a:r>
              <a:rPr lang="en-GB" sz="1300" dirty="0" smtClean="0">
                <a:solidFill>
                  <a:schemeClr val="bg1"/>
                </a:solidFill>
              </a:rPr>
              <a:t> Emergency Committee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10" name="Rectangle 3"/>
          <p:cNvSpPr txBox="1"/>
          <p:nvPr>
            <p:custDataLst>
              <p:tags r:id="rId8"/>
            </p:custDataLst>
          </p:nvPr>
        </p:nvSpPr>
        <p:spPr>
          <a:xfrm rot="16200000">
            <a:off x="2753755" y="3313086"/>
            <a:ext cx="3960440" cy="4478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1520" y="5733257"/>
            <a:ext cx="1656184" cy="6924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b="1" dirty="0" smtClean="0"/>
              <a:t>Member </a:t>
            </a:r>
            <a:r>
              <a:rPr lang="en-GB" sz="1300" b="1" dirty="0" smtClean="0"/>
              <a:t>States &amp; National Incident Management</a:t>
            </a:r>
            <a:endParaRPr lang="en-GB" sz="13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2380784" y="5733257"/>
            <a:ext cx="1615152" cy="6924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b="1" dirty="0" smtClean="0"/>
              <a:t>International </a:t>
            </a:r>
            <a:r>
              <a:rPr lang="en-GB" sz="1300" b="1" dirty="0" smtClean="0"/>
              <a:t>Incident </a:t>
            </a:r>
            <a:r>
              <a:rPr lang="en-GB" sz="1300" b="1" dirty="0" smtClean="0"/>
              <a:t>Management</a:t>
            </a:r>
            <a:endParaRPr lang="en-GB" sz="13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5292080" y="5733257"/>
            <a:ext cx="1656184" cy="6924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b="1" dirty="0" smtClean="0"/>
              <a:t>International Coordination </a:t>
            </a:r>
            <a:r>
              <a:rPr lang="en-GB" sz="1300" b="1" dirty="0" smtClean="0"/>
              <a:t>Mechanisms</a:t>
            </a:r>
            <a:endParaRPr lang="en-GB" sz="1300" b="1" dirty="0"/>
          </a:p>
        </p:txBody>
      </p:sp>
      <p:sp>
        <p:nvSpPr>
          <p:cNvPr id="50" name="Rectangle 3"/>
          <p:cNvSpPr txBox="1"/>
          <p:nvPr>
            <p:custDataLst>
              <p:tags r:id="rId9"/>
            </p:custDataLst>
          </p:nvPr>
        </p:nvSpPr>
        <p:spPr>
          <a:xfrm>
            <a:off x="2380784" y="3106444"/>
            <a:ext cx="1615152" cy="862618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/>
              <a:t>WHO Regional Incident Management Teams</a:t>
            </a:r>
            <a:endParaRPr lang="en-GB" sz="1300" dirty="0"/>
          </a:p>
        </p:txBody>
      </p:sp>
      <p:sp>
        <p:nvSpPr>
          <p:cNvPr id="51" name="Rectangle 3"/>
          <p:cNvSpPr txBox="1"/>
          <p:nvPr>
            <p:custDataLst>
              <p:tags r:id="rId10"/>
            </p:custDataLst>
          </p:nvPr>
        </p:nvSpPr>
        <p:spPr>
          <a:xfrm>
            <a:off x="2380784" y="4654616"/>
            <a:ext cx="1615152" cy="862618"/>
          </a:xfrm>
          <a:prstGeom prst="rect">
            <a:avLst/>
          </a:prstGeom>
          <a:solidFill>
            <a:schemeClr val="accent5"/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/>
              <a:t>WHO Country Incident Management Teams</a:t>
            </a:r>
            <a:endParaRPr lang="en-GB" sz="1300" dirty="0"/>
          </a:p>
        </p:txBody>
      </p:sp>
      <p:sp>
        <p:nvSpPr>
          <p:cNvPr id="52" name="Rectangle 3"/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251520" y="4654616"/>
            <a:ext cx="1615152" cy="862617"/>
          </a:xfrm>
          <a:prstGeom prst="rect">
            <a:avLst/>
          </a:prstGeom>
          <a:solidFill>
            <a:schemeClr val="tx2"/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>
                <a:solidFill>
                  <a:schemeClr val="bg1"/>
                </a:solidFill>
              </a:rPr>
              <a:t>National Incident Management Teams</a:t>
            </a:r>
            <a:r>
              <a:rPr lang="en-GB" sz="1300" baseline="30000" dirty="0" smtClean="0">
                <a:solidFill>
                  <a:schemeClr val="bg1"/>
                </a:solidFill>
              </a:rPr>
              <a:t>1</a:t>
            </a:r>
            <a:r>
              <a:rPr lang="en-GB" sz="1300" dirty="0" smtClean="0">
                <a:solidFill>
                  <a:schemeClr val="bg1"/>
                </a:solidFill>
              </a:rPr>
              <a:t> 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55" name="Rectangle 3"/>
          <p:cNvSpPr txBox="1"/>
          <p:nvPr>
            <p:custDataLst>
              <p:tags r:id="rId12"/>
            </p:custDataLst>
          </p:nvPr>
        </p:nvSpPr>
        <p:spPr>
          <a:xfrm rot="16200000">
            <a:off x="7017955" y="1757330"/>
            <a:ext cx="864094" cy="46302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56" name="Rectangle 3"/>
          <p:cNvSpPr txBox="1">
            <a:spLocks/>
          </p:cNvSpPr>
          <p:nvPr>
            <p:custDataLst>
              <p:tags r:id="rId13"/>
            </p:custDataLst>
          </p:nvPr>
        </p:nvSpPr>
        <p:spPr>
          <a:xfrm rot="16200000">
            <a:off x="3295443" y="3313086"/>
            <a:ext cx="3960439" cy="4478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57" name="Rectangle 3"/>
          <p:cNvSpPr txBox="1"/>
          <p:nvPr>
            <p:custDataLst>
              <p:tags r:id="rId14"/>
            </p:custDataLst>
          </p:nvPr>
        </p:nvSpPr>
        <p:spPr>
          <a:xfrm rot="16200000">
            <a:off x="5700122" y="4092701"/>
            <a:ext cx="2401212" cy="4478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53" name="Rectangle 3"/>
          <p:cNvSpPr txBox="1">
            <a:spLocks/>
          </p:cNvSpPr>
          <p:nvPr>
            <p:custDataLst>
              <p:tags r:id="rId15"/>
            </p:custDataLst>
          </p:nvPr>
        </p:nvSpPr>
        <p:spPr>
          <a:xfrm rot="16200000">
            <a:off x="3846114" y="3313087"/>
            <a:ext cx="3960439" cy="4478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59" name="Rectangle 3"/>
          <p:cNvSpPr txBox="1"/>
          <p:nvPr>
            <p:custDataLst>
              <p:tags r:id="rId16"/>
            </p:custDataLst>
          </p:nvPr>
        </p:nvSpPr>
        <p:spPr>
          <a:xfrm rot="16200000">
            <a:off x="4378820" y="3313086"/>
            <a:ext cx="3960438" cy="44785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rgbClr val="FFFFFF"/>
            </a:solidFill>
          </a:ln>
        </p:spPr>
        <p:txBody>
          <a:bodyPr vert="horz" lIns="76200" tIns="76200" rIns="76200" bIns="76200" rtlCol="0" anchor="ctr" anchorCtr="0">
            <a:no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endParaRPr lang="en-GB" sz="1300" dirty="0">
              <a:solidFill>
                <a:schemeClr val="bg1"/>
              </a:solidFill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3188360" y="2508584"/>
            <a:ext cx="0" cy="5101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3188360" y="4056756"/>
            <a:ext cx="0" cy="51016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8" name="Group 87"/>
          <p:cNvGrpSpPr/>
          <p:nvPr/>
        </p:nvGrpSpPr>
        <p:grpSpPr>
          <a:xfrm>
            <a:off x="4030383" y="1988842"/>
            <a:ext cx="445217" cy="3096344"/>
            <a:chOff x="5206902" y="2132857"/>
            <a:chExt cx="445217" cy="3096344"/>
          </a:xfrm>
        </p:grpSpPr>
        <p:cxnSp>
          <p:nvCxnSpPr>
            <p:cNvPr id="81" name="Straight Arrow Connector 80"/>
            <p:cNvCxnSpPr/>
            <p:nvPr/>
          </p:nvCxnSpPr>
          <p:spPr>
            <a:xfrm flipH="1">
              <a:off x="5206902" y="2132857"/>
              <a:ext cx="44521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H="1">
              <a:off x="5206902" y="3743817"/>
              <a:ext cx="44521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Arrow Connector 82"/>
            <p:cNvCxnSpPr/>
            <p:nvPr/>
          </p:nvCxnSpPr>
          <p:spPr>
            <a:xfrm flipH="1">
              <a:off x="5206902" y="5229201"/>
              <a:ext cx="44521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Straight Arrow Connector 83"/>
          <p:cNvCxnSpPr/>
          <p:nvPr/>
        </p:nvCxnSpPr>
        <p:spPr>
          <a:xfrm flipH="1">
            <a:off x="1907704" y="1988842"/>
            <a:ext cx="445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/>
          <p:nvPr/>
        </p:nvCxnSpPr>
        <p:spPr>
          <a:xfrm flipH="1">
            <a:off x="1907704" y="5085186"/>
            <a:ext cx="445217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7740352" y="1656384"/>
            <a:ext cx="1244824" cy="6924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en-GB" sz="1300" b="1" dirty="0" smtClean="0"/>
              <a:t>Global Coordination Mechanisms</a:t>
            </a:r>
            <a:endParaRPr lang="en-GB" sz="13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7740352" y="3180022"/>
            <a:ext cx="1244824" cy="6924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en-GB" sz="1300" b="1" dirty="0" smtClean="0"/>
              <a:t>Regional Coordination Mechanisms</a:t>
            </a:r>
            <a:endParaRPr lang="en-GB" sz="1300" b="1" dirty="0"/>
          </a:p>
        </p:txBody>
      </p:sp>
      <p:sp>
        <p:nvSpPr>
          <p:cNvPr id="94" name="TextBox 93"/>
          <p:cNvSpPr txBox="1"/>
          <p:nvPr/>
        </p:nvSpPr>
        <p:spPr>
          <a:xfrm>
            <a:off x="7740352" y="4738937"/>
            <a:ext cx="1244824" cy="69249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>
              <a:buNone/>
            </a:pPr>
            <a:r>
              <a:rPr lang="en-GB" sz="1300" b="1" dirty="0" smtClean="0"/>
              <a:t>Country Coordination Mechanisms</a:t>
            </a:r>
            <a:endParaRPr lang="en-GB" sz="1300" b="1" dirty="0"/>
          </a:p>
        </p:txBody>
      </p:sp>
      <p:sp>
        <p:nvSpPr>
          <p:cNvPr id="95" name="TextBox 94"/>
          <p:cNvSpPr txBox="1"/>
          <p:nvPr/>
        </p:nvSpPr>
        <p:spPr>
          <a:xfrm rot="16200000">
            <a:off x="2857338" y="3397715"/>
            <a:ext cx="3775050" cy="29238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err="1" smtClean="0">
                <a:solidFill>
                  <a:schemeClr val="bg1"/>
                </a:solidFill>
              </a:rPr>
              <a:t>GOARN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 rot="16200000">
            <a:off x="3381896" y="3383884"/>
            <a:ext cx="3802708" cy="29239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>
                <a:solidFill>
                  <a:schemeClr val="bg1"/>
                </a:solidFill>
              </a:rPr>
              <a:t>UN </a:t>
            </a:r>
            <a:r>
              <a:rPr lang="en-GB" sz="1300" dirty="0" smtClean="0">
                <a:solidFill>
                  <a:schemeClr val="bg1"/>
                </a:solidFill>
              </a:rPr>
              <a:t>Agencies  </a:t>
            </a:r>
            <a:r>
              <a:rPr lang="en-GB" sz="1300" dirty="0" smtClean="0">
                <a:solidFill>
                  <a:schemeClr val="bg1"/>
                </a:solidFill>
              </a:rPr>
              <a:t>&amp; </a:t>
            </a:r>
            <a:r>
              <a:rPr lang="en-GB" sz="1300" dirty="0" smtClean="0">
                <a:solidFill>
                  <a:schemeClr val="bg1"/>
                </a:solidFill>
              </a:rPr>
              <a:t>NGOs</a:t>
            </a:r>
            <a:endParaRPr lang="en-GB" sz="1300" dirty="0">
              <a:solidFill>
                <a:schemeClr val="bg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 rot="16200000">
            <a:off x="4486854" y="3397714"/>
            <a:ext cx="3775050" cy="29239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>
                <a:solidFill>
                  <a:schemeClr val="bg1"/>
                </a:solidFill>
              </a:rPr>
              <a:t>Research Partners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6254093" y="4144168"/>
            <a:ext cx="1248682" cy="4924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>
                <a:solidFill>
                  <a:schemeClr val="bg1"/>
                </a:solidFill>
              </a:rPr>
              <a:t>Regional </a:t>
            </a:r>
            <a:r>
              <a:rPr lang="en-GB" sz="1300" dirty="0" err="1" smtClean="0">
                <a:solidFill>
                  <a:schemeClr val="bg1"/>
                </a:solidFill>
              </a:rPr>
              <a:t>Neoworks</a:t>
            </a:r>
            <a:endParaRPr lang="en-GB" sz="1300" dirty="0" smtClean="0">
              <a:solidFill>
                <a:schemeClr val="bg1"/>
              </a:solidFill>
            </a:endParaRPr>
          </a:p>
        </p:txBody>
      </p:sp>
      <p:sp>
        <p:nvSpPr>
          <p:cNvPr id="103" name="TextBox 102"/>
          <p:cNvSpPr txBox="1"/>
          <p:nvPr/>
        </p:nvSpPr>
        <p:spPr>
          <a:xfrm rot="16200000">
            <a:off x="6940019" y="1742620"/>
            <a:ext cx="1008112" cy="492443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>
                <a:solidFill>
                  <a:schemeClr val="bg1"/>
                </a:solidFill>
              </a:rPr>
              <a:t>R&amp;D Partners</a:t>
            </a:r>
          </a:p>
        </p:txBody>
      </p:sp>
      <p:sp>
        <p:nvSpPr>
          <p:cNvPr id="67" name="TextBox 66"/>
          <p:cNvSpPr txBox="1"/>
          <p:nvPr/>
        </p:nvSpPr>
        <p:spPr>
          <a:xfrm rot="16200000">
            <a:off x="3924672" y="3383884"/>
            <a:ext cx="3802708" cy="29239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342900" lvl="0" indent="-342900">
              <a:spcBef>
                <a:spcPct val="20000"/>
              </a:spcBef>
              <a:buFont typeface="Arial" panose="020B0604020202020204" pitchFamily="34" charset="0"/>
              <a:buChar char="•"/>
              <a:defRPr sz="3200"/>
            </a:lvl1pPr>
            <a:lvl2pPr marL="742950" lvl="1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lvl="2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lvl="3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lvl="4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/>
            </a:lvl9pPr>
          </a:lstStyle>
          <a:p>
            <a:pPr marL="0" indent="0" algn="ctr">
              <a:buNone/>
            </a:pPr>
            <a:r>
              <a:rPr lang="en-GB" sz="1300" dirty="0" smtClean="0">
                <a:solidFill>
                  <a:schemeClr val="bg1"/>
                </a:solidFill>
              </a:rPr>
              <a:t>WHO Technical Programmes</a:t>
            </a:r>
            <a:endParaRPr lang="en-GB" sz="1300" dirty="0" smtClean="0">
              <a:solidFill>
                <a:schemeClr val="bg1"/>
              </a:solidFill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0"/>
            <a:ext cx="8352928" cy="0"/>
          </a:xfrm>
          <a:prstGeom prst="line">
            <a:avLst/>
          </a:prstGeom>
          <a:ln w="63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4. Footnote"/>
          <p:cNvSpPr txBox="1">
            <a:spLocks noChangeArrowheads="1"/>
          </p:cNvSpPr>
          <p:nvPr/>
        </p:nvSpPr>
        <p:spPr bwMode="auto">
          <a:xfrm>
            <a:off x="119063" y="6556702"/>
            <a:ext cx="85486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104775" indent="-104775" defTabSz="895350">
              <a:defRPr sz="1000" baseline="0">
                <a:latin typeface="+mn-lt"/>
              </a:defRPr>
            </a:lvl1pPr>
            <a:lvl2pPr marL="1031875" defTabSz="895350">
              <a:defRPr sz="2400"/>
            </a:lvl2pPr>
            <a:lvl3pPr marL="1217613" defTabSz="895350">
              <a:defRPr sz="2400"/>
            </a:lvl3pPr>
            <a:lvl4pPr marL="1404938" defTabSz="895350">
              <a:defRPr sz="2400"/>
            </a:lvl4pPr>
            <a:lvl5pPr marL="1792288" defTabSz="895350">
              <a:defRPr sz="2400"/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/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/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/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/>
            </a:lvl9pPr>
          </a:lstStyle>
          <a:p>
            <a:r>
              <a:rPr lang="en-US" sz="1200" smtClean="0">
                <a:latin typeface="Calibri" panose="020F0502020204030204" pitchFamily="34" charset="0"/>
              </a:rPr>
              <a:t>1 For countries with no WHO Country Team, National Incident Management will interface with WHO Regional Incident Management</a:t>
            </a:r>
            <a:endParaRPr lang="en-US" sz="1200" dirty="0">
              <a:latin typeface="Calibri" panose="020F0502020204030204" pitchFamily="34" charset="0"/>
            </a:endParaRPr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047056" y="3532012"/>
            <a:ext cx="0" cy="1049117"/>
          </a:xfrm>
          <a:prstGeom prst="straightConnector1">
            <a:avLst/>
          </a:prstGeom>
          <a:ln>
            <a:prstDash val="dash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50" idx="1"/>
          </p:cNvCxnSpPr>
          <p:nvPr/>
        </p:nvCxnSpPr>
        <p:spPr>
          <a:xfrm flipH="1" flipV="1">
            <a:off x="1059096" y="3526271"/>
            <a:ext cx="1321688" cy="11482"/>
          </a:xfrm>
          <a:prstGeom prst="straightConnector1">
            <a:avLst/>
          </a:prstGeom>
          <a:ln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052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Joint Operations Plan </a:t>
            </a:r>
            <a:r>
              <a:rPr lang="en-GB" b="1" dirty="0" smtClean="0"/>
              <a:t>4Ws</a:t>
            </a:r>
            <a:endParaRPr lang="en-GB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For each response strategy</a:t>
            </a:r>
          </a:p>
          <a:p>
            <a:r>
              <a:rPr lang="en-GB" b="1" dirty="0" smtClean="0"/>
              <a:t>What</a:t>
            </a:r>
            <a:r>
              <a:rPr lang="en-GB" dirty="0" smtClean="0"/>
              <a:t>? </a:t>
            </a:r>
            <a:r>
              <a:rPr lang="en-GB" dirty="0"/>
              <a:t>– activities, </a:t>
            </a:r>
            <a:r>
              <a:rPr lang="en-GB" dirty="0" smtClean="0"/>
              <a:t>guidelines, capacity development, service delivery</a:t>
            </a:r>
          </a:p>
          <a:p>
            <a:r>
              <a:rPr lang="en-GB" b="1" dirty="0" smtClean="0"/>
              <a:t>Who</a:t>
            </a:r>
            <a:r>
              <a:rPr lang="en-GB" dirty="0" smtClean="0"/>
              <a:t>? – which organization/agency/institution</a:t>
            </a:r>
          </a:p>
          <a:p>
            <a:r>
              <a:rPr lang="en-GB" b="1" dirty="0" smtClean="0"/>
              <a:t>Where</a:t>
            </a:r>
            <a:r>
              <a:rPr lang="en-GB" dirty="0" smtClean="0"/>
              <a:t>? – global, regional, country, sub-national</a:t>
            </a:r>
          </a:p>
          <a:p>
            <a:r>
              <a:rPr lang="en-GB" b="1" dirty="0" smtClean="0"/>
              <a:t>When</a:t>
            </a:r>
            <a:r>
              <a:rPr lang="en-GB" dirty="0" smtClean="0"/>
              <a:t>? – start date, due date</a:t>
            </a:r>
          </a:p>
          <a:p>
            <a:r>
              <a:rPr lang="en-GB" b="1" dirty="0" smtClean="0"/>
              <a:t>Resource requirements </a:t>
            </a:r>
            <a:r>
              <a:rPr lang="en-GB" dirty="0" smtClean="0"/>
              <a:t>– estimate costs, funding sources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11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oundedRectangl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AME" val="Rectangl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1096</TotalTime>
  <Words>343</Words>
  <Application>Microsoft Office PowerPoint</Application>
  <PresentationFormat>On-screen Show (4:3)</PresentationFormat>
  <Paragraphs>65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think-cell Slide</vt:lpstr>
      <vt:lpstr>Zika Response Strategy</vt:lpstr>
      <vt:lpstr>Response Strategy and Joint Operations Plan</vt:lpstr>
      <vt:lpstr>Goal</vt:lpstr>
      <vt:lpstr>Response Strategy</vt:lpstr>
      <vt:lpstr>Application of response strategy</vt:lpstr>
      <vt:lpstr>Concept of Operations</vt:lpstr>
      <vt:lpstr>Joint Operations Plan 4Ws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Zika Response Strategy</dc:title>
  <dc:creator>PENDERGAST, Scott Douglas</dc:creator>
  <cp:lastModifiedBy>PENDERGAST, Scott Douglas</cp:lastModifiedBy>
  <cp:revision>8</cp:revision>
  <dcterms:created xsi:type="dcterms:W3CDTF">2016-02-03T12:41:29Z</dcterms:created>
  <dcterms:modified xsi:type="dcterms:W3CDTF">2016-02-04T06:58:23Z</dcterms:modified>
</cp:coreProperties>
</file>