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1B4DF"/>
    <a:srgbClr val="00263D"/>
    <a:srgbClr val="61B4E4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9EECF8-E1A8-45F4-90E7-B7D819FCE76F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AE246F-CF1C-478A-95C3-EB29DD2E7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14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600" algn="l" defTabSz="457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457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457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457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409" y="2298671"/>
            <a:ext cx="7079072" cy="1229106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10" y="1103724"/>
            <a:ext cx="7079072" cy="11916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27EE3F-3292-4915-83D4-867734B8E688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ED24-2710-46FF-8224-6FA8F337F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585" y="389025"/>
            <a:ext cx="7083599" cy="4164159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120" indent="0">
              <a:buNone/>
              <a:defRPr sz="2800"/>
            </a:lvl2pPr>
            <a:lvl3pPr marL="914240" indent="0">
              <a:buNone/>
              <a:defRPr sz="2400"/>
            </a:lvl3pPr>
            <a:lvl4pPr marL="1371360" indent="0">
              <a:buNone/>
              <a:defRPr sz="2000"/>
            </a:lvl4pPr>
            <a:lvl5pPr marL="1828480" indent="0">
              <a:buNone/>
              <a:defRPr sz="2000"/>
            </a:lvl5pPr>
            <a:lvl6pPr marL="2285600" indent="0">
              <a:buNone/>
              <a:defRPr sz="2000"/>
            </a:lvl6pPr>
            <a:lvl7pPr marL="2742720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84" y="4346222"/>
            <a:ext cx="7083599" cy="206961"/>
          </a:xfrm>
          <a:solidFill>
            <a:schemeClr val="bg1"/>
          </a:solidFill>
        </p:spPr>
        <p:txBody>
          <a:bodyPr lIns="36000" anchor="ctr"/>
          <a:lstStyle>
            <a:lvl1pPr algn="l">
              <a:defRPr sz="1100" b="0"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F97C22-A593-47F1-9A6D-97AEC93CAE36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2A62-6365-4B39-8B94-F38C69BA4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0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D8DF06-EF45-44F3-B7E7-28D542F627BF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9A338-9D65-468F-BD8B-45393DCC7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66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90525" y="2867560"/>
            <a:ext cx="2220913" cy="210603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5248569" y="3101057"/>
            <a:ext cx="2220913" cy="123348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829228" y="3101057"/>
            <a:ext cx="2220913" cy="123348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394674" y="3101057"/>
            <a:ext cx="2220913" cy="123348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5248569" y="1634072"/>
            <a:ext cx="2220913" cy="123348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2829228" y="1634072"/>
            <a:ext cx="2220913" cy="123348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0525" y="1634072"/>
            <a:ext cx="2220913" cy="1233488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08" y="1105371"/>
            <a:ext cx="7079074" cy="52072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829228" y="2867560"/>
            <a:ext cx="2220913" cy="210603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248569" y="2871270"/>
            <a:ext cx="2220913" cy="210603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90408" y="4334545"/>
            <a:ext cx="2220913" cy="210603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829228" y="4337825"/>
            <a:ext cx="2220913" cy="210603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248569" y="4334545"/>
            <a:ext cx="2220913" cy="210603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fld id="{4CABE4B6-1762-46DF-8FEB-5039E972FB2C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BB28D22C-424A-4390-99C9-395168F5B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79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09" y="3305176"/>
            <a:ext cx="7079072" cy="1021556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409" y="1735667"/>
            <a:ext cx="7079072" cy="15695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B3957-FF16-47C3-8F81-1F5A174BA36B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632EE-648E-40F3-A96A-063234CBF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71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350" y="1110375"/>
            <a:ext cx="3536243" cy="34428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3237" y="1110375"/>
            <a:ext cx="3536245" cy="34428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486FE-160B-481B-A9B7-BCA4055AA7BB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555F3-13B0-4DE9-B23A-B097915A2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0" y="238907"/>
            <a:ext cx="707907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410" y="1096157"/>
            <a:ext cx="353718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600" b="1"/>
            </a:lvl4pPr>
            <a:lvl5pPr marL="1828480" indent="0">
              <a:buNone/>
              <a:defRPr sz="1600" b="1"/>
            </a:lvl5pPr>
            <a:lvl6pPr marL="2285600" indent="0">
              <a:buNone/>
              <a:defRPr sz="1600" b="1"/>
            </a:lvl6pPr>
            <a:lvl7pPr marL="2742720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410" y="1575980"/>
            <a:ext cx="3537183" cy="29772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9473" y="1096157"/>
            <a:ext cx="353001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600" b="1"/>
            </a:lvl4pPr>
            <a:lvl5pPr marL="1828480" indent="0">
              <a:buNone/>
              <a:defRPr sz="1600" b="1"/>
            </a:lvl5pPr>
            <a:lvl6pPr marL="2285600" indent="0">
              <a:buNone/>
              <a:defRPr sz="1600" b="1"/>
            </a:lvl6pPr>
            <a:lvl7pPr marL="2742720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9474" y="1575980"/>
            <a:ext cx="3530010" cy="2979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8C66C-3373-4045-A7CF-89F19D4D2DF8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AB550-9FCF-4295-AD40-61D33E281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33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6BB60-22A5-4994-A505-7DCD1FA5E65A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2BE3F-1560-408A-9565-40691718C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4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BB995-DB1F-481A-9F32-E458254FCEA0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C4768-9193-4DDE-B1AA-66B8E75A1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21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0" y="204787"/>
            <a:ext cx="3075106" cy="905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516" y="204789"/>
            <a:ext cx="400396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410" y="1110074"/>
            <a:ext cx="3075106" cy="3484550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40" indent="0">
              <a:buNone/>
              <a:defRPr sz="1000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A39F4-B0EE-4219-B9F8-27F231ED1306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A3EB3-FE48-4E18-90DB-A708BED5D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5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0525" y="239713"/>
            <a:ext cx="70786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0525" y="1104900"/>
            <a:ext cx="70786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525" y="4556125"/>
            <a:ext cx="1571625" cy="322263"/>
          </a:xfrm>
          <a:prstGeom prst="rect">
            <a:avLst/>
          </a:prstGeom>
        </p:spPr>
        <p:txBody>
          <a:bodyPr vert="horz" wrap="square" lIns="0" tIns="0" rIns="91424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1E681BEA-E64F-4E26-96A9-3FDE0A50249C}" type="datetimeFigureOut">
              <a:rPr lang="en-US" altLang="en-US"/>
              <a:pPr/>
              <a:t>27/04/2016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2150" y="4556125"/>
            <a:ext cx="3937000" cy="3222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45712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5763" y="4279900"/>
            <a:ext cx="750887" cy="2730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7D33AA09-80A4-4BD8-AB27-D67E3AA07F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61B4E4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rgbClr val="61B4E4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rgbClr val="61B4E4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rgbClr val="61B4E4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rgbClr val="61B4E4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200">
          <a:solidFill>
            <a:srgbClr val="61B4E4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200">
          <a:solidFill>
            <a:srgbClr val="61B4E4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200">
          <a:solidFill>
            <a:srgbClr val="61B4E4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200">
          <a:solidFill>
            <a:srgbClr val="61B4E4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5613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79388" indent="277813" algn="l" defTabSz="455613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58775" indent="555625" algn="l" defTabSz="455613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39750" indent="831850" algn="l" defTabSz="455613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719138" indent="1109663" algn="l" defTabSz="455613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160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omfund.org" TargetMode="External"/><Relationship Id="rId2" Type="http://schemas.openxmlformats.org/officeDocument/2006/relationships/hyperlink" Target="mailto:gbaumann@freedomfund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.ksaifi@tgko.org" TargetMode="External"/><Relationship Id="rId2" Type="http://schemas.openxmlformats.org/officeDocument/2006/relationships/hyperlink" Target="mailto:Katharine.Jones@Coventry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guichon@freedomfun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90525" y="2298700"/>
            <a:ext cx="7078663" cy="1228725"/>
          </a:xfrm>
        </p:spPr>
        <p:txBody>
          <a:bodyPr/>
          <a:lstStyle/>
          <a:p>
            <a:pPr eaLnBrk="1" hangingPunct="1"/>
            <a:r>
              <a:rPr lang="en-US" altLang="en-US" smtClean="0"/>
              <a:t>Understanding Vulnerabilities and Strengthening Response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25" y="1103313"/>
            <a:ext cx="7078663" cy="11922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600" i="1" smtClean="0">
                <a:solidFill>
                  <a:srgbClr val="898989"/>
                </a:solidFill>
              </a:rPr>
              <a:t>Community-based Integration of Anti-trafficking and Human Rights Protections </a:t>
            </a:r>
          </a:p>
          <a:p>
            <a:pPr eaLnBrk="1" hangingPunct="1"/>
            <a:r>
              <a:rPr lang="en-US" altLang="en-US" sz="1600" i="1" smtClean="0">
                <a:solidFill>
                  <a:srgbClr val="898989"/>
                </a:solidFill>
              </a:rPr>
              <a:t>within Post-Earthquake Recovery Efforts in Sindhupalchok District, Nepal</a:t>
            </a:r>
            <a:r>
              <a:rPr lang="en-US" altLang="en-US" i="1" smtClean="0">
                <a:solidFill>
                  <a:srgbClr val="898989"/>
                </a:solidFill>
              </a:rPr>
              <a:t/>
            </a:r>
            <a:br>
              <a:rPr lang="en-US" altLang="en-US" i="1" smtClean="0">
                <a:solidFill>
                  <a:srgbClr val="898989"/>
                </a:solidFill>
              </a:rPr>
            </a:br>
            <a:r>
              <a:rPr lang="en-US" altLang="en-US" i="1" smtClean="0">
                <a:solidFill>
                  <a:srgbClr val="898989"/>
                </a:solidFill>
              </a:rPr>
              <a:t> </a:t>
            </a:r>
            <a:endParaRPr lang="en-US" altLang="en-US" smtClean="0">
              <a:solidFill>
                <a:srgbClr val="898989"/>
              </a:solidFill>
            </a:endParaRPr>
          </a:p>
          <a:p>
            <a:pPr eaLnBrk="1" hangingPunct="1"/>
            <a:endParaRPr lang="en-US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could trained field staff actually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GB" altLang="en-US" smtClean="0"/>
              <a:t>A </a:t>
            </a:r>
            <a:r>
              <a:rPr lang="en-GB" altLang="en-US" u="sng" smtClean="0"/>
              <a:t>lot</a:t>
            </a:r>
            <a:r>
              <a:rPr lang="en-GB" altLang="en-US" smtClean="0"/>
              <a:t>  - just a few examples</a:t>
            </a:r>
          </a:p>
          <a:p>
            <a:pPr marL="0" indent="0" eaLnBrk="1" hangingPunct="1">
              <a:buFontTx/>
              <a:buChar char="•"/>
            </a:pPr>
            <a:r>
              <a:rPr lang="en-GB" altLang="en-US" smtClean="0"/>
              <a:t>Revitalising official village child protection and anti-trafficking committees in 30 places</a:t>
            </a:r>
          </a:p>
          <a:p>
            <a:pPr marL="0" indent="0" eaLnBrk="1" hangingPunct="1">
              <a:buFontTx/>
              <a:buChar char="•"/>
            </a:pPr>
            <a:r>
              <a:rPr lang="en-GB" altLang="en-US" smtClean="0"/>
              <a:t>Creating systems in temporary camps to alert each other to strangers or new (questionable) relief agencies</a:t>
            </a:r>
          </a:p>
          <a:p>
            <a:pPr marL="0" indent="0" eaLnBrk="1" hangingPunct="1">
              <a:buFontTx/>
              <a:buChar char="•"/>
            </a:pPr>
            <a:r>
              <a:rPr lang="en-GB" altLang="en-US" smtClean="0"/>
              <a:t>Rapid response when individuals were leaving the village in risky circumstances – including rescuing some while in transit with traffickers.</a:t>
            </a:r>
          </a:p>
          <a:p>
            <a:pPr marL="0" indent="0" eaLnBrk="1" hangingPunct="1">
              <a:buFontTx/>
              <a:buChar char="•"/>
            </a:pPr>
            <a:r>
              <a:rPr lang="en-GB" altLang="en-US" smtClean="0"/>
              <a:t>Set up monitoring and lighting systems at vulnerable places around the camps. Regulated use of alcohol in some locations.</a:t>
            </a:r>
          </a:p>
          <a:p>
            <a:pPr marL="0" indent="0"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Good practices and recommendations: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 typeface="Arial"/>
              <a:buChar char="•"/>
              <a:defRPr/>
            </a:pPr>
            <a:r>
              <a:rPr lang="en-GB" dirty="0" smtClean="0">
                <a:ea typeface="ＭＳ Ｐゴシック" charset="0"/>
              </a:rPr>
              <a:t>Areas </a:t>
            </a:r>
            <a:r>
              <a:rPr lang="en-GB" dirty="0">
                <a:ea typeface="ＭＳ Ｐゴシック" charset="0"/>
              </a:rPr>
              <a:t>where there had been </a:t>
            </a:r>
            <a:r>
              <a:rPr lang="en-GB" dirty="0" smtClean="0">
                <a:ea typeface="ＭＳ Ｐゴシック" charset="0"/>
              </a:rPr>
              <a:t>anti-trafficking/child protection </a:t>
            </a:r>
            <a:r>
              <a:rPr lang="en-GB" dirty="0">
                <a:ea typeface="ＭＳ Ｐゴシック" charset="0"/>
              </a:rPr>
              <a:t>activities </a:t>
            </a:r>
            <a:r>
              <a:rPr lang="en-GB" u="sng" dirty="0">
                <a:ea typeface="ＭＳ Ｐゴシック" charset="0"/>
              </a:rPr>
              <a:t>before</a:t>
            </a:r>
            <a:r>
              <a:rPr lang="en-GB" dirty="0">
                <a:ea typeface="ＭＳ Ｐゴシック" charset="0"/>
              </a:rPr>
              <a:t> the disaster </a:t>
            </a:r>
            <a:r>
              <a:rPr lang="en-GB" dirty="0" smtClean="0">
                <a:ea typeface="ＭＳ Ｐゴシック" charset="0"/>
              </a:rPr>
              <a:t>were </a:t>
            </a:r>
            <a:r>
              <a:rPr lang="en-GB" dirty="0">
                <a:ea typeface="ＭＳ Ｐゴシック" charset="0"/>
              </a:rPr>
              <a:t>more resilient to trafficking, violence and other risks. </a:t>
            </a:r>
            <a:endParaRPr lang="en-GB" dirty="0" smtClean="0">
              <a:ea typeface="ＭＳ Ｐゴシック" charset="0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GB" dirty="0" smtClean="0">
                <a:ea typeface="ＭＳ Ｐゴシック" charset="0"/>
              </a:rPr>
              <a:t>Community-based </a:t>
            </a:r>
            <a:r>
              <a:rPr lang="en-GB" dirty="0">
                <a:ea typeface="ＭＳ Ｐゴシック" charset="0"/>
              </a:rPr>
              <a:t>facilitation of access to </a:t>
            </a:r>
            <a:r>
              <a:rPr lang="en-GB" dirty="0" smtClean="0">
                <a:ea typeface="ＭＳ Ｐゴシック" charset="0"/>
              </a:rPr>
              <a:t>protection </a:t>
            </a:r>
            <a:r>
              <a:rPr lang="en-GB" dirty="0">
                <a:ea typeface="ＭＳ Ｐゴシック" charset="0"/>
              </a:rPr>
              <a:t>schemes </a:t>
            </a:r>
            <a:r>
              <a:rPr lang="en-GB" dirty="0" smtClean="0">
                <a:ea typeface="ＭＳ Ｐゴシック" charset="0"/>
              </a:rPr>
              <a:t>enhanced </a:t>
            </a:r>
            <a:r>
              <a:rPr lang="en-GB" dirty="0">
                <a:ea typeface="ＭＳ Ｐゴシック" charset="0"/>
              </a:rPr>
              <a:t>actual </a:t>
            </a:r>
            <a:r>
              <a:rPr lang="en-GB" dirty="0" smtClean="0">
                <a:ea typeface="ＭＳ Ｐゴシック" charset="0"/>
              </a:rPr>
              <a:t>access.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GB" dirty="0" smtClean="0">
                <a:ea typeface="ＭＳ Ｐゴシック" charset="0"/>
              </a:rPr>
              <a:t>Quickly strengthening </a:t>
            </a:r>
            <a:r>
              <a:rPr lang="en-GB" dirty="0">
                <a:ea typeface="ＭＳ Ｐゴシック" charset="0"/>
              </a:rPr>
              <a:t>local mechanisms </a:t>
            </a:r>
            <a:r>
              <a:rPr lang="en-GB" dirty="0" smtClean="0">
                <a:ea typeface="ＭＳ Ｐゴシック" charset="0"/>
              </a:rPr>
              <a:t>has </a:t>
            </a:r>
            <a:r>
              <a:rPr lang="en-GB" dirty="0">
                <a:ea typeface="ＭＳ Ｐゴシック" charset="0"/>
              </a:rPr>
              <a:t>positive outcomes. </a:t>
            </a:r>
            <a:endParaRPr lang="en-GB" dirty="0" smtClean="0">
              <a:ea typeface="ＭＳ Ｐゴシック" charset="0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GB" dirty="0" smtClean="0">
                <a:ea typeface="ＭＳ Ｐゴシック" charset="0"/>
              </a:rPr>
              <a:t>Vital </a:t>
            </a:r>
            <a:r>
              <a:rPr lang="en-GB" dirty="0">
                <a:ea typeface="ＭＳ Ｐゴシック" charset="0"/>
              </a:rPr>
              <a:t>to integrate </a:t>
            </a:r>
            <a:r>
              <a:rPr lang="en-GB" u="sng" dirty="0">
                <a:ea typeface="ＭＳ Ｐゴシック" charset="0"/>
              </a:rPr>
              <a:t>protection</a:t>
            </a:r>
            <a:r>
              <a:rPr lang="en-GB" dirty="0">
                <a:ea typeface="ＭＳ Ｐゴシック" charset="0"/>
              </a:rPr>
              <a:t> activities across </a:t>
            </a:r>
            <a:r>
              <a:rPr lang="en-GB" u="sng" dirty="0">
                <a:ea typeface="ＭＳ Ｐゴシック" charset="0"/>
              </a:rPr>
              <a:t>all</a:t>
            </a:r>
            <a:r>
              <a:rPr lang="en-GB" dirty="0">
                <a:ea typeface="ＭＳ Ｐゴシック" charset="0"/>
              </a:rPr>
              <a:t> of the cluster activities </a:t>
            </a:r>
            <a:r>
              <a:rPr lang="en-GB" dirty="0" smtClean="0">
                <a:ea typeface="ＭＳ Ｐゴシック" charset="0"/>
              </a:rPr>
              <a:t>to </a:t>
            </a:r>
            <a:r>
              <a:rPr lang="en-GB" dirty="0">
                <a:ea typeface="ＭＳ Ｐゴシック" charset="0"/>
              </a:rPr>
              <a:t>detect problems and intervene.  </a:t>
            </a:r>
            <a:r>
              <a:rPr lang="en-GB" u="sng" dirty="0">
                <a:ea typeface="ＭＳ Ｐゴシック" charset="0"/>
              </a:rPr>
              <a:t>All</a:t>
            </a:r>
            <a:r>
              <a:rPr lang="en-GB" dirty="0">
                <a:ea typeface="ＭＳ Ｐゴシック" charset="0"/>
              </a:rPr>
              <a:t> cluster interventions should use a protection checklist</a:t>
            </a:r>
            <a:r>
              <a:rPr lang="en-GB" dirty="0" smtClean="0">
                <a:ea typeface="ＭＳ Ｐゴシック" charset="0"/>
              </a:rPr>
              <a:t>.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GB" dirty="0" smtClean="0">
                <a:ea typeface="ＭＳ Ｐゴシック" charset="0"/>
              </a:rPr>
              <a:t>Support participation </a:t>
            </a:r>
            <a:r>
              <a:rPr lang="en-GB" dirty="0">
                <a:ea typeface="ＭＳ Ｐゴシック" charset="0"/>
              </a:rPr>
              <a:t>of such workers in </a:t>
            </a:r>
            <a:r>
              <a:rPr lang="en-GB" dirty="0" smtClean="0">
                <a:ea typeface="ＭＳ Ｐゴシック" charset="0"/>
              </a:rPr>
              <a:t>cluster </a:t>
            </a:r>
            <a:r>
              <a:rPr lang="en-GB" dirty="0">
                <a:ea typeface="ＭＳ Ｐゴシック" charset="0"/>
              </a:rPr>
              <a:t>meetings.</a:t>
            </a:r>
            <a:endParaRPr lang="en-GB" dirty="0" smtClean="0">
              <a:ea typeface="ＭＳ Ｐゴシック" charset="0"/>
            </a:endParaRPr>
          </a:p>
          <a:p>
            <a:pPr marL="0" indent="0"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mtClean="0"/>
              <a:t>Contact:</a:t>
            </a:r>
          </a:p>
          <a:p>
            <a:pPr marL="0" indent="0" eaLnBrk="1" hangingPunct="1"/>
            <a:r>
              <a:rPr lang="en-US" altLang="en-US" smtClean="0"/>
              <a:t>Ginny Baumann, Freedom Fund: </a:t>
            </a:r>
            <a:r>
              <a:rPr lang="en-US" altLang="en-US" smtClean="0">
                <a:hlinkClick r:id="rId2"/>
              </a:rPr>
              <a:t>gbaumann@freedomfund.org</a:t>
            </a:r>
            <a:endParaRPr lang="en-US" altLang="en-US" smtClean="0"/>
          </a:p>
          <a:p>
            <a:pPr marL="0" indent="0" eaLnBrk="1" hangingPunct="1"/>
            <a:r>
              <a:rPr lang="en-US" altLang="en-US" smtClean="0">
                <a:hlinkClick r:id="rId3"/>
              </a:rPr>
              <a:t>www.freedomfund.org</a:t>
            </a:r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Action Research Report:</a:t>
            </a:r>
          </a:p>
          <a:p>
            <a:pPr marL="0" indent="0" eaLnBrk="1" hangingPunct="1"/>
            <a:r>
              <a:rPr lang="en-US" altLang="en-US" i="1" smtClean="0"/>
              <a:t>Understanding Vulnerabilities and Strengthening Response</a:t>
            </a:r>
          </a:p>
          <a:p>
            <a:pPr marL="0" indent="0" eaLnBrk="1" hangingPunct="1"/>
            <a:r>
              <a:rPr lang="en-US" altLang="en-US" smtClean="0"/>
              <a:t>Download at: </a:t>
            </a:r>
          </a:p>
          <a:p>
            <a:pPr marL="0" indent="0" eaLnBrk="1" hangingPunct="1"/>
            <a:r>
              <a:rPr lang="en-US" altLang="en-US" sz="1400" smtClean="0"/>
              <a:t>http://freedomfund.org/wp-content/uploads/Understanding-Vulnerabilities-and-Strengthening-Response-March-7-2016.pdf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Screen Shot 2016-04-20 at 06.3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0"/>
            <a:ext cx="6661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Struggling to Survive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Dr. Katharine Jones, Senior Research Fellow, Centre for Trust, Peace and Social Relations, Coventry University: </a:t>
            </a:r>
            <a:r>
              <a:rPr lang="en-US" altLang="en-US" smtClean="0">
                <a:hlinkClick r:id="rId2"/>
              </a:rPr>
              <a:t>Katharine.Jones@Coventry.ac.uk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Leena Ksaifi, Independent Consultant and Director of the George Ksaifi Organisation: </a:t>
            </a:r>
            <a:r>
              <a:rPr lang="en-US" altLang="en-US" smtClean="0">
                <a:hlinkClick r:id="rId3"/>
              </a:rPr>
              <a:t>l.ksaifi@tgko.org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Freedom Fund contact: </a:t>
            </a:r>
            <a:r>
              <a:rPr lang="en-US" altLang="en-US" smtClean="0">
                <a:hlinkClick r:id="rId4"/>
              </a:rPr>
              <a:t>aguichon@freedomfund.org</a:t>
            </a:r>
            <a:endParaRPr lang="en-US" altLang="en-US" smtClean="0"/>
          </a:p>
          <a:p>
            <a:r>
              <a:rPr lang="en-US" altLang="en-US" smtClean="0"/>
              <a:t>Download at:</a:t>
            </a:r>
          </a:p>
          <a:p>
            <a:r>
              <a:rPr lang="en-US" altLang="en-US" sz="1400" smtClean="0"/>
              <a:t>http://freedomfund.org/wp-content/uploads/Lebanon-Report-FINAL-8April16.pdf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April and May 2015 earthquakes, Central Nepal</a:t>
            </a:r>
          </a:p>
        </p:txBody>
      </p:sp>
      <p:pic>
        <p:nvPicPr>
          <p:cNvPr id="14338" name="Picture 1" descr="Screen Shot 2016-03-07 at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076450"/>
            <a:ext cx="36496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Screen Shot 2016-04-09 at 09.5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109663"/>
            <a:ext cx="417353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2000" smtClean="0"/>
              <a:t>Government of Nepal’s Post Disaster Needs Assessment: </a:t>
            </a:r>
            <a:br>
              <a:rPr lang="en-AU" altLang="en-US" sz="2000" smtClean="0"/>
            </a:br>
            <a:r>
              <a:rPr lang="en-AU" altLang="en-US" sz="2000" smtClean="0"/>
              <a:t>14 out of the country’s 75 districts were “crisis hit”. </a:t>
            </a:r>
            <a:endParaRPr lang="en-US" altLang="en-US" sz="2000" smtClean="0"/>
          </a:p>
        </p:txBody>
      </p:sp>
      <p:pic>
        <p:nvPicPr>
          <p:cNvPr id="15362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b="3735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High risks after the 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 typeface="Arial"/>
              <a:buChar char="•"/>
              <a:defRPr/>
            </a:pPr>
            <a:endParaRPr lang="en-AU" dirty="0" smtClean="0">
              <a:ea typeface="ＭＳ Ｐゴシック" charset="0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Concerns about human trafficking.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Concerns about increased physical and sexual abuse.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GB" dirty="0">
              <a:ea typeface="ＭＳ Ｐゴシック" charset="0"/>
            </a:endParaRPr>
          </a:p>
          <a:p>
            <a:pPr marL="0" indent="0" eaLnBrk="1" hangingPunct="1">
              <a:defRPr/>
            </a:pPr>
            <a:r>
              <a:rPr lang="en-GB" dirty="0" smtClean="0">
                <a:ea typeface="ＭＳ Ｐゴシック" charset="0"/>
              </a:rPr>
              <a:t>C</a:t>
            </a:r>
            <a:r>
              <a:rPr lang="en-AU" dirty="0" err="1" smtClean="0">
                <a:ea typeface="ＭＳ Ｐゴシック" charset="0"/>
              </a:rPr>
              <a:t>apacity</a:t>
            </a:r>
            <a:r>
              <a:rPr lang="en-AU" dirty="0" smtClean="0">
                <a:ea typeface="ＭＳ Ｐゴシック" charset="0"/>
              </a:rPr>
              <a:t> </a:t>
            </a:r>
            <a:r>
              <a:rPr lang="en-AU" dirty="0">
                <a:ea typeface="ＭＳ Ｐゴシック" charset="0"/>
              </a:rPr>
              <a:t>of government, international and national relief agencies to offer </a:t>
            </a:r>
            <a:r>
              <a:rPr lang="en-AU" dirty="0" smtClean="0">
                <a:ea typeface="ＭＳ Ｐゴシック" charset="0"/>
              </a:rPr>
              <a:t>protections seemed quite limited  </a:t>
            </a:r>
          </a:p>
          <a:p>
            <a:pPr marL="0" indent="0" eaLnBrk="1" hangingPunct="1">
              <a:defRPr/>
            </a:pPr>
            <a:endParaRPr lang="en-AU" b="1" dirty="0" smtClean="0">
              <a:ea typeface="ＭＳ Ｐゴシック" charset="0"/>
            </a:endParaRPr>
          </a:p>
          <a:p>
            <a:pPr marL="0" indent="0" eaLnBrk="1" hangingPunct="1">
              <a:defRPr/>
            </a:pPr>
            <a:r>
              <a:rPr lang="en-AU" b="1" dirty="0" smtClean="0">
                <a:ea typeface="ＭＳ Ｐゴシック" charset="0"/>
              </a:rPr>
              <a:t>In </a:t>
            </a:r>
            <a:r>
              <a:rPr lang="en-AU" b="1" dirty="0">
                <a:ea typeface="ＭＳ Ｐゴシック" charset="0"/>
              </a:rPr>
              <a:t>this context, the capacity of local residents to identify risks and take protective actions </a:t>
            </a:r>
            <a:r>
              <a:rPr lang="en-AU" b="1" dirty="0" smtClean="0">
                <a:ea typeface="ＭＳ Ｐゴシック" charset="0"/>
              </a:rPr>
              <a:t>was </a:t>
            </a:r>
            <a:r>
              <a:rPr lang="en-AU" b="1" dirty="0">
                <a:ea typeface="ＭＳ Ｐゴシック" charset="0"/>
              </a:rPr>
              <a:t>vital.</a:t>
            </a:r>
            <a:endParaRPr lang="en-GB" dirty="0">
              <a:ea typeface="ＭＳ Ｐゴシック" charset="0"/>
            </a:endParaRPr>
          </a:p>
          <a:p>
            <a:pPr marL="0" indent="0"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Purpose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Understand </a:t>
            </a:r>
            <a:r>
              <a:rPr lang="en-AU" dirty="0">
                <a:ea typeface="ＭＳ Ｐゴシック" charset="0"/>
              </a:rPr>
              <a:t>changes in </a:t>
            </a:r>
            <a:r>
              <a:rPr lang="en-AU" dirty="0" smtClean="0">
                <a:ea typeface="ＭＳ Ｐゴシック" charset="0"/>
              </a:rPr>
              <a:t>human </a:t>
            </a:r>
            <a:r>
              <a:rPr lang="en-AU" dirty="0">
                <a:ea typeface="ＭＳ Ｐゴシック" charset="0"/>
              </a:rPr>
              <a:t>trafficking and other violence and </a:t>
            </a:r>
            <a:r>
              <a:rPr lang="en-AU" dirty="0" smtClean="0">
                <a:ea typeface="ＭＳ Ｐゴシック" charset="0"/>
              </a:rPr>
              <a:t>abuse.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Strengthen </a:t>
            </a:r>
            <a:r>
              <a:rPr lang="en-AU" dirty="0">
                <a:ea typeface="ＭＳ Ｐゴシック" charset="0"/>
              </a:rPr>
              <a:t>community-based protection </a:t>
            </a:r>
            <a:r>
              <a:rPr lang="en-AU" dirty="0" smtClean="0">
                <a:ea typeface="ＭＳ Ｐゴシック" charset="0"/>
              </a:rPr>
              <a:t>mechanisms.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Learn </a:t>
            </a:r>
            <a:r>
              <a:rPr lang="en-AU" dirty="0">
                <a:ea typeface="ＭＳ Ｐゴシック" charset="0"/>
              </a:rPr>
              <a:t>more about what results </a:t>
            </a:r>
            <a:r>
              <a:rPr lang="en-AU" u="sng" dirty="0">
                <a:ea typeface="ＭＳ Ｐゴシック" charset="0"/>
              </a:rPr>
              <a:t>could</a:t>
            </a:r>
            <a:r>
              <a:rPr lang="en-AU" dirty="0">
                <a:ea typeface="ＭＳ Ｐゴシック" charset="0"/>
              </a:rPr>
              <a:t> be achieved through such mechanisms to prevent trafficking and violence</a:t>
            </a:r>
            <a:r>
              <a:rPr lang="en-AU" dirty="0" smtClean="0">
                <a:ea typeface="ＭＳ Ｐゴシック" charset="0"/>
              </a:rPr>
              <a:t>.</a:t>
            </a:r>
          </a:p>
          <a:p>
            <a:pPr marL="0" indent="0" eaLnBrk="1" hangingPunct="1">
              <a:defRPr/>
            </a:pPr>
            <a:endParaRPr lang="en-AU" dirty="0" smtClean="0">
              <a:ea typeface="ＭＳ Ｐゴシック" charset="0"/>
            </a:endParaRPr>
          </a:p>
          <a:p>
            <a:pPr marL="0" indent="0" eaLnBrk="1" hangingPunct="1">
              <a:defRPr/>
            </a:pPr>
            <a:r>
              <a:rPr lang="en-AU" dirty="0" smtClean="0">
                <a:ea typeface="ＭＳ Ｐゴシック" charset="0"/>
              </a:rPr>
              <a:t>Can </a:t>
            </a:r>
            <a:r>
              <a:rPr lang="en-AU" dirty="0">
                <a:ea typeface="ＭＳ Ｐゴシック" charset="0"/>
              </a:rPr>
              <a:t>frontline workers living in the </a:t>
            </a:r>
            <a:r>
              <a:rPr lang="en-AU" dirty="0" smtClean="0">
                <a:ea typeface="ＭＳ Ｐゴシック" charset="0"/>
              </a:rPr>
              <a:t>area</a:t>
            </a:r>
            <a:r>
              <a:rPr lang="en-AU" dirty="0">
                <a:ea typeface="ＭＳ Ｐゴシック" charset="0"/>
              </a:rPr>
              <a:t> </a:t>
            </a:r>
            <a:r>
              <a:rPr lang="en-AU" dirty="0" smtClean="0">
                <a:ea typeface="ＭＳ Ｐゴシック" charset="0"/>
              </a:rPr>
              <a:t>be </a:t>
            </a:r>
            <a:r>
              <a:rPr lang="en-AU" dirty="0">
                <a:ea typeface="ＭＳ Ｐゴシック" charset="0"/>
              </a:rPr>
              <a:t>consulted and trained during the aftermath, and what practical actions </a:t>
            </a:r>
            <a:r>
              <a:rPr lang="en-AU" dirty="0" smtClean="0">
                <a:ea typeface="ＭＳ Ｐゴシック" charset="0"/>
              </a:rPr>
              <a:t>could they undertake </a:t>
            </a:r>
            <a:r>
              <a:rPr lang="en-AU" dirty="0">
                <a:ea typeface="ＭＳ Ｐゴシック" charset="0"/>
              </a:rPr>
              <a:t>as a </a:t>
            </a:r>
            <a:r>
              <a:rPr lang="en-AU" dirty="0" smtClean="0">
                <a:ea typeface="ＭＳ Ｐゴシック" charset="0"/>
              </a:rPr>
              <a:t>result?</a:t>
            </a:r>
          </a:p>
          <a:p>
            <a:pPr marL="0" indent="0" eaLnBrk="1" hangingPunct="1">
              <a:defRPr/>
            </a:pPr>
            <a:endParaRPr lang="en-GB" dirty="0">
              <a:ea typeface="ＭＳ Ｐゴシック" charset="0"/>
            </a:endParaRPr>
          </a:p>
          <a:p>
            <a:pPr marL="0" indent="0" eaLnBrk="1" hangingPunct="1">
              <a:defRPr/>
            </a:pPr>
            <a:r>
              <a:rPr lang="en-US" dirty="0" smtClean="0">
                <a:ea typeface="ＭＳ Ｐゴシック" charset="0"/>
              </a:rPr>
              <a:t>Partners:  </a:t>
            </a:r>
            <a:r>
              <a:rPr lang="en-US" dirty="0" err="1" smtClean="0">
                <a:ea typeface="ＭＳ Ｐゴシック" charset="0"/>
              </a:rPr>
              <a:t>Swatantrata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Abhiyan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err="1" smtClean="0">
                <a:ea typeface="ＭＳ Ｐゴシック" charset="0"/>
              </a:rPr>
              <a:t>Gramin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Mahila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Srijansil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Parivar</a:t>
            </a:r>
            <a:r>
              <a:rPr lang="en-US" dirty="0" smtClean="0">
                <a:ea typeface="ＭＳ Ｐゴシック" charset="0"/>
              </a:rPr>
              <a:t> (GMSP), Free the Slaves Nepal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Undertaking the action research in Sindhupalchok district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0525" y="1219200"/>
            <a:ext cx="7078663" cy="3427413"/>
          </a:xfrm>
        </p:spPr>
        <p:txBody>
          <a:bodyPr/>
          <a:lstStyle/>
          <a:p>
            <a:pPr marL="285750" indent="-285750" eaLnBrk="1" hangingPunct="1">
              <a:buFontTx/>
              <a:buChar char="•"/>
            </a:pPr>
            <a:r>
              <a:rPr lang="en-AU" altLang="en-US" smtClean="0"/>
              <a:t>Scoping interviews with 18 key informants from Sindhupalchok district; </a:t>
            </a:r>
          </a:p>
          <a:p>
            <a:pPr marL="285750" indent="-285750" eaLnBrk="1" hangingPunct="1">
              <a:buFontTx/>
              <a:buChar char="•"/>
            </a:pPr>
            <a:r>
              <a:rPr lang="en-AU" altLang="en-US" smtClean="0"/>
              <a:t>Consultative training workshops for 81 frontline workers of community-based NGOs; and </a:t>
            </a:r>
          </a:p>
          <a:p>
            <a:pPr marL="285750" indent="-285750" eaLnBrk="1" hangingPunct="1">
              <a:buFontTx/>
              <a:buChar char="•"/>
            </a:pPr>
            <a:r>
              <a:rPr lang="en-AU" altLang="en-US" smtClean="0"/>
              <a:t>Follow up visits with 33 participants to map out changes and learning</a:t>
            </a:r>
            <a:r>
              <a:rPr lang="en-GB" altLang="en-US" smtClean="0"/>
              <a:t> </a:t>
            </a:r>
            <a:endParaRPr lang="en-US" altLang="en-US" smtClean="0"/>
          </a:p>
        </p:txBody>
      </p:sp>
      <p:pic>
        <p:nvPicPr>
          <p:cNvPr id="18435" name="Picture 3" descr="IMG_044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557463"/>
            <a:ext cx="32908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Screen Shot 2016-04-09 at 10.39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563813"/>
            <a:ext cx="33369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Content of consultation/training: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Tx/>
              <a:buChar char="•"/>
            </a:pPr>
            <a:r>
              <a:rPr lang="en-US" altLang="en-US" smtClean="0"/>
              <a:t>How to identify vulnerable individuals and human rights violations; </a:t>
            </a:r>
            <a:endParaRPr lang="en-GB" altLang="en-US" smtClean="0"/>
          </a:p>
          <a:p>
            <a:pPr marL="285750" indent="-285750" eaLnBrk="1" hangingPunct="1">
              <a:buFontTx/>
              <a:buChar char="•"/>
            </a:pPr>
            <a:r>
              <a:rPr lang="en-US" altLang="en-US" smtClean="0"/>
              <a:t>Information on assistance available; </a:t>
            </a:r>
            <a:endParaRPr lang="en-GB" altLang="en-US" smtClean="0"/>
          </a:p>
          <a:p>
            <a:pPr marL="285750" indent="-285750" eaLnBrk="1" hangingPunct="1">
              <a:buFontTx/>
              <a:buChar char="•"/>
            </a:pPr>
            <a:r>
              <a:rPr lang="en-US" altLang="en-US" smtClean="0"/>
              <a:t>How to reunite unaccompanied or separated children with caregivers; </a:t>
            </a:r>
            <a:endParaRPr lang="en-GB" altLang="en-US" smtClean="0"/>
          </a:p>
          <a:p>
            <a:pPr marL="285750" indent="-285750" eaLnBrk="1" hangingPunct="1">
              <a:buFontTx/>
              <a:buChar char="•"/>
            </a:pPr>
            <a:r>
              <a:rPr lang="en-US" altLang="en-US" smtClean="0"/>
              <a:t>How displaced people in tents or camps can watch out for traffickers and for violence against women and children, and can know how to respond and report on these issues; </a:t>
            </a:r>
            <a:endParaRPr lang="en-GB" altLang="en-US" smtClean="0"/>
          </a:p>
          <a:p>
            <a:pPr marL="285750" indent="-285750" eaLnBrk="1" hangingPunct="1">
              <a:buFontTx/>
              <a:buChar char="•"/>
            </a:pPr>
            <a:r>
              <a:rPr lang="en-AU" altLang="en-US" smtClean="0"/>
              <a:t>How to boost local residents’ awareness of these risks; </a:t>
            </a:r>
            <a:endParaRPr lang="en-GB" altLang="en-US" smtClean="0"/>
          </a:p>
          <a:p>
            <a:pPr marL="285750" indent="-285750" eaLnBrk="1" hangingPunct="1">
              <a:buFontTx/>
              <a:buChar char="•"/>
            </a:pPr>
            <a:r>
              <a:rPr lang="en-AU" altLang="en-US" smtClean="0"/>
              <a:t>How to coordinate between local groups around these issues; and </a:t>
            </a:r>
            <a:endParaRPr lang="en-GB" altLang="en-US" smtClean="0"/>
          </a:p>
          <a:p>
            <a:pPr marL="285750" indent="-285750" eaLnBrk="1" hangingPunct="1">
              <a:buFontTx/>
              <a:buChar char="•"/>
            </a:pPr>
            <a:r>
              <a:rPr lang="en-AU" altLang="en-US" smtClean="0"/>
              <a:t>Other emerging issues from participants.</a:t>
            </a:r>
          </a:p>
          <a:p>
            <a:pPr marL="285750" indent="-285750" eaLnBrk="1" hangingPunct="1"/>
            <a:r>
              <a:rPr lang="en-AU" altLang="en-US" smtClean="0"/>
              <a:t> </a:t>
            </a:r>
            <a:endParaRPr lang="en-GB" altLang="en-US" smtClean="0"/>
          </a:p>
          <a:p>
            <a:pPr marL="285750" indent="-285750" eaLnBrk="1" hangingPunct="1"/>
            <a:r>
              <a:rPr lang="en-AU" altLang="en-US" smtClean="0"/>
              <a:t>Each workshop included creation of action plans by participants. </a:t>
            </a:r>
            <a:endParaRPr lang="en-US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Findings about increased incidents and risks: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944563"/>
            <a:ext cx="7078663" cy="344805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>
                <a:ea typeface="ＭＳ Ｐゴシック" charset="0"/>
              </a:rPr>
              <a:t>Participants provided </a:t>
            </a:r>
            <a:r>
              <a:rPr lang="en-US" dirty="0">
                <a:ea typeface="ＭＳ Ｐゴシック" charset="0"/>
              </a:rPr>
              <a:t>valuable information </a:t>
            </a:r>
            <a:r>
              <a:rPr lang="en-US" dirty="0" smtClean="0">
                <a:ea typeface="ＭＳ Ｐゴシック" charset="0"/>
              </a:rPr>
              <a:t>on the causes of </a:t>
            </a:r>
            <a:r>
              <a:rPr lang="en-US" b="1" dirty="0">
                <a:ea typeface="ＭＳ Ｐゴシック" charset="0"/>
              </a:rPr>
              <a:t>increased vulnerability to human </a:t>
            </a:r>
            <a:r>
              <a:rPr lang="en-US" b="1" dirty="0" smtClean="0">
                <a:ea typeface="ＭＳ Ｐゴシック" charset="0"/>
              </a:rPr>
              <a:t>trafficking</a:t>
            </a:r>
          </a:p>
          <a:p>
            <a:pPr marL="0" indent="0" eaLnBrk="1" hangingPunct="1">
              <a:defRPr/>
            </a:pPr>
            <a:endParaRPr lang="en-US" b="1" dirty="0">
              <a:ea typeface="ＭＳ Ｐゴシック" charset="0"/>
            </a:endParaRPr>
          </a:p>
          <a:p>
            <a:pPr marL="0" indent="0" eaLnBrk="1" hangingPunct="1">
              <a:defRPr/>
            </a:pPr>
            <a:r>
              <a:rPr lang="en-US" dirty="0" smtClean="0">
                <a:ea typeface="ＭＳ Ｐゴシック" charset="0"/>
              </a:rPr>
              <a:t>Resulting </a:t>
            </a:r>
            <a:r>
              <a:rPr lang="en-US" dirty="0">
                <a:ea typeface="ＭＳ Ｐゴシック" charset="0"/>
              </a:rPr>
              <a:t>desperation </a:t>
            </a:r>
            <a:r>
              <a:rPr lang="en-US" dirty="0" smtClean="0">
                <a:ea typeface="ＭＳ Ｐゴシック" charset="0"/>
              </a:rPr>
              <a:t>PLUS </a:t>
            </a:r>
            <a:r>
              <a:rPr lang="en-US" dirty="0">
                <a:ea typeface="ＭＳ Ｐゴシック" charset="0"/>
              </a:rPr>
              <a:t>unrestricted access to the affected populations offered an opportunity for </a:t>
            </a:r>
            <a:r>
              <a:rPr lang="en-US" dirty="0" smtClean="0">
                <a:ea typeface="ＭＳ Ｐゴシック" charset="0"/>
              </a:rPr>
              <a:t>traffickers</a:t>
            </a:r>
            <a:r>
              <a:rPr lang="en-US" dirty="0">
                <a:ea typeface="ＭＳ Ｐゴシック" charset="0"/>
              </a:rPr>
              <a:t>. </a:t>
            </a:r>
            <a:endParaRPr lang="en-US" dirty="0" smtClean="0">
              <a:ea typeface="ＭＳ Ｐゴシック" charset="0"/>
            </a:endParaRPr>
          </a:p>
          <a:p>
            <a:pPr marL="0" indent="0" eaLnBrk="1" hangingPunct="1">
              <a:defRPr/>
            </a:pPr>
            <a:endParaRPr lang="en-US" dirty="0" smtClean="0">
              <a:ea typeface="ＭＳ Ｐゴシック" charset="0"/>
            </a:endParaRPr>
          </a:p>
          <a:p>
            <a:pPr marL="0" indent="0" eaLnBrk="1" hangingPunct="1">
              <a:defRPr/>
            </a:pPr>
            <a:r>
              <a:rPr lang="en-US" b="1" dirty="0" smtClean="0">
                <a:ea typeface="ＭＳ Ｐゴシック" charset="0"/>
              </a:rPr>
              <a:t>Violence </a:t>
            </a:r>
            <a:r>
              <a:rPr lang="en-US" b="1" dirty="0">
                <a:ea typeface="ＭＳ Ｐゴシック" charset="0"/>
              </a:rPr>
              <a:t>and abuse against </a:t>
            </a:r>
            <a:r>
              <a:rPr lang="en-US" b="1" dirty="0" smtClean="0">
                <a:ea typeface="ＭＳ Ｐゴシック" charset="0"/>
              </a:rPr>
              <a:t>women and children</a:t>
            </a:r>
            <a:r>
              <a:rPr lang="en-US" dirty="0" smtClean="0">
                <a:ea typeface="ＭＳ Ｐゴシック" charset="0"/>
              </a:rPr>
              <a:t>: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increased </a:t>
            </a:r>
            <a:r>
              <a:rPr lang="en-US" dirty="0">
                <a:ea typeface="ＭＳ Ｐゴシック" charset="0"/>
              </a:rPr>
              <a:t>neglect and violence by parents following the </a:t>
            </a:r>
            <a:r>
              <a:rPr lang="en-US" dirty="0" smtClean="0">
                <a:ea typeface="ＭＳ Ｐゴシック" charset="0"/>
              </a:rPr>
              <a:t>earthquake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r</a:t>
            </a:r>
            <a:r>
              <a:rPr lang="en-US" dirty="0" smtClean="0">
                <a:ea typeface="ＭＳ Ｐゴシック" charset="0"/>
              </a:rPr>
              <a:t>isk </a:t>
            </a:r>
            <a:r>
              <a:rPr lang="en-US" dirty="0">
                <a:ea typeface="ＭＳ Ｐゴシック" charset="0"/>
              </a:rPr>
              <a:t>of sexual harassment due to unsafe settlements and sanitation </a:t>
            </a:r>
            <a:r>
              <a:rPr lang="en-US" dirty="0" smtClean="0">
                <a:ea typeface="ＭＳ Ｐゴシック" charset="0"/>
              </a:rPr>
              <a:t>access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Participants identified key </a:t>
            </a:r>
            <a:r>
              <a:rPr lang="en-US" altLang="en-US" sz="2800" u="sng" smtClean="0"/>
              <a:t>gaps</a:t>
            </a:r>
            <a:r>
              <a:rPr lang="en-US" altLang="en-US" sz="2800" smtClean="0"/>
              <a:t> in response: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AU" dirty="0" smtClean="0">
                <a:ea typeface="ＭＳ Ｐゴシック" charset="0"/>
              </a:rPr>
              <a:t>Some examples: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Relief </a:t>
            </a:r>
            <a:r>
              <a:rPr lang="en-AU" dirty="0">
                <a:ea typeface="ＭＳ Ｐゴシック" charset="0"/>
              </a:rPr>
              <a:t>and protection efforts </a:t>
            </a:r>
            <a:r>
              <a:rPr lang="en-AU" dirty="0" smtClean="0">
                <a:ea typeface="ＭＳ Ｐゴシック" charset="0"/>
              </a:rPr>
              <a:t>were </a:t>
            </a:r>
            <a:r>
              <a:rPr lang="en-AU" dirty="0">
                <a:ea typeface="ＭＳ Ｐゴシック" charset="0"/>
              </a:rPr>
              <a:t>concentrated </a:t>
            </a:r>
            <a:r>
              <a:rPr lang="en-AU" dirty="0" smtClean="0">
                <a:ea typeface="ＭＳ Ｐゴシック" charset="0"/>
              </a:rPr>
              <a:t>in </a:t>
            </a:r>
            <a:r>
              <a:rPr lang="en-AU" dirty="0">
                <a:ea typeface="ＭＳ Ｐゴシック" charset="0"/>
              </a:rPr>
              <a:t>accessible </a:t>
            </a:r>
            <a:r>
              <a:rPr lang="en-AU" dirty="0" smtClean="0">
                <a:ea typeface="ＭＳ Ｐゴシック" charset="0"/>
              </a:rPr>
              <a:t>areas.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Nepalese organizations had trouble </a:t>
            </a:r>
            <a:r>
              <a:rPr lang="en-AU" dirty="0">
                <a:ea typeface="ＭＳ Ｐゴシック" charset="0"/>
              </a:rPr>
              <a:t>actively </a:t>
            </a:r>
            <a:r>
              <a:rPr lang="en-AU" dirty="0" smtClean="0">
                <a:ea typeface="ＭＳ Ｐゴシック" charset="0"/>
              </a:rPr>
              <a:t>participating </a:t>
            </a:r>
            <a:r>
              <a:rPr lang="en-AU" dirty="0">
                <a:ea typeface="ＭＳ Ｐゴシック" charset="0"/>
              </a:rPr>
              <a:t>in cluster </a:t>
            </a:r>
            <a:r>
              <a:rPr lang="en-AU" dirty="0" smtClean="0">
                <a:ea typeface="ＭＳ Ｐゴシック" charset="0"/>
              </a:rPr>
              <a:t>meetings.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Human</a:t>
            </a:r>
            <a:r>
              <a:rPr lang="en-GB" dirty="0">
                <a:ea typeface="ＭＳ Ｐゴシック" charset="0"/>
              </a:rPr>
              <a:t> </a:t>
            </a:r>
            <a:r>
              <a:rPr lang="en-AU" dirty="0" smtClean="0">
                <a:ea typeface="ＭＳ Ｐゴシック" charset="0"/>
              </a:rPr>
              <a:t>trafficking </a:t>
            </a:r>
            <a:r>
              <a:rPr lang="en-AU" dirty="0">
                <a:ea typeface="ＭＳ Ｐゴシック" charset="0"/>
              </a:rPr>
              <a:t>and other risk issues were not well incorporated into </a:t>
            </a:r>
            <a:r>
              <a:rPr lang="en-AU" dirty="0" smtClean="0">
                <a:ea typeface="ＭＳ Ｐゴシック" charset="0"/>
              </a:rPr>
              <a:t>other </a:t>
            </a:r>
            <a:r>
              <a:rPr lang="en-AU" dirty="0">
                <a:ea typeface="ＭＳ Ｐゴシック" charset="0"/>
              </a:rPr>
              <a:t>relief clusters</a:t>
            </a:r>
            <a:r>
              <a:rPr lang="en-AU" dirty="0" smtClean="0">
                <a:ea typeface="ＭＳ Ｐゴシック" charset="0"/>
              </a:rPr>
              <a:t>.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NGOs/INGOs </a:t>
            </a:r>
            <a:r>
              <a:rPr lang="en-AU" dirty="0">
                <a:ea typeface="ＭＳ Ｐゴシック" charset="0"/>
              </a:rPr>
              <a:t>often did not communicate about their community level activities. </a:t>
            </a:r>
            <a:endParaRPr lang="en-AU" dirty="0" smtClean="0">
              <a:ea typeface="ＭＳ Ｐゴシック" charset="0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AU" dirty="0" smtClean="0">
                <a:ea typeface="ＭＳ Ｐゴシック" charset="0"/>
              </a:rPr>
              <a:t>Police </a:t>
            </a:r>
            <a:r>
              <a:rPr lang="en-AU" dirty="0">
                <a:ea typeface="ＭＳ Ｐゴシック" charset="0"/>
              </a:rPr>
              <a:t>posts were not properly able to handle cases of violence and abuse.</a:t>
            </a:r>
            <a:endParaRPr lang="en-GB" dirty="0">
              <a:ea typeface="ＭＳ Ｐゴシック" charset="0"/>
            </a:endParaRPr>
          </a:p>
          <a:p>
            <a:pPr marL="0" indent="0"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9290</TotalTime>
  <Words>686</Words>
  <Application>Microsoft Office PowerPoint</Application>
  <PresentationFormat>On-screen Show (16:9)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MS PGothic</vt:lpstr>
      <vt:lpstr>Arial</vt:lpstr>
      <vt:lpstr>Office Theme</vt:lpstr>
      <vt:lpstr>Understanding Vulnerabilities and Strengthening Response</vt:lpstr>
      <vt:lpstr>April and May 2015 earthquakes, Central Nepal</vt:lpstr>
      <vt:lpstr>Government of Nepal’s Post Disaster Needs Assessment:  14 out of the country’s 75 districts were “crisis hit”. </vt:lpstr>
      <vt:lpstr>High risks after the earthquake</vt:lpstr>
      <vt:lpstr>Purpose of the project</vt:lpstr>
      <vt:lpstr>Undertaking the action research in Sindhupalchok district</vt:lpstr>
      <vt:lpstr>Content of consultation/training:</vt:lpstr>
      <vt:lpstr>Findings about increased incidents and risks:</vt:lpstr>
      <vt:lpstr>Participants identified key gaps in response:</vt:lpstr>
      <vt:lpstr>What could trained field staff actually do?</vt:lpstr>
      <vt:lpstr>Good practices and recommendations:</vt:lpstr>
      <vt:lpstr>PowerPoint Presentation</vt:lpstr>
      <vt:lpstr>PowerPoint Presentation</vt:lpstr>
      <vt:lpstr>Struggling to Survive</vt:lpstr>
    </vt:vector>
  </TitlesOfParts>
  <Company>Legatum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Mattison</dc:creator>
  <cp:lastModifiedBy>GRAY</cp:lastModifiedBy>
  <cp:revision>148</cp:revision>
  <dcterms:created xsi:type="dcterms:W3CDTF">2014-01-19T10:35:25Z</dcterms:created>
  <dcterms:modified xsi:type="dcterms:W3CDTF">2016-04-27T10:21:04Z</dcterms:modified>
</cp:coreProperties>
</file>