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15"/>
  </p:notesMasterIdLst>
  <p:handoutMasterIdLst>
    <p:handoutMasterId r:id="rId16"/>
  </p:handoutMasterIdLst>
  <p:sldIdLst>
    <p:sldId id="369" r:id="rId2"/>
    <p:sldId id="404" r:id="rId3"/>
    <p:sldId id="405" r:id="rId4"/>
    <p:sldId id="407" r:id="rId5"/>
    <p:sldId id="378" r:id="rId6"/>
    <p:sldId id="397" r:id="rId7"/>
    <p:sldId id="398" r:id="rId8"/>
    <p:sldId id="399" r:id="rId9"/>
    <p:sldId id="406" r:id="rId10"/>
    <p:sldId id="401" r:id="rId11"/>
    <p:sldId id="402" r:id="rId12"/>
    <p:sldId id="400" r:id="rId13"/>
    <p:sldId id="396"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77">
          <p15:clr>
            <a:srgbClr val="A4A3A4"/>
          </p15:clr>
        </p15:guide>
        <p15:guide id="2" orient="horz" pos="3980">
          <p15:clr>
            <a:srgbClr val="A4A3A4"/>
          </p15:clr>
        </p15:guide>
        <p15:guide id="3" orient="horz" pos="3716">
          <p15:clr>
            <a:srgbClr val="A4A3A4"/>
          </p15:clr>
        </p15:guide>
        <p15:guide id="4" orient="horz" pos="4103">
          <p15:clr>
            <a:srgbClr val="A4A3A4"/>
          </p15:clr>
        </p15:guide>
        <p15:guide id="5" orient="horz" pos="3893">
          <p15:clr>
            <a:srgbClr val="A4A3A4"/>
          </p15:clr>
        </p15:guide>
        <p15:guide id="6" orient="horz" pos="3625">
          <p15:clr>
            <a:srgbClr val="A4A3A4"/>
          </p15:clr>
        </p15:guide>
        <p15:guide id="7" orient="horz" pos="2969">
          <p15:clr>
            <a:srgbClr val="A4A3A4"/>
          </p15:clr>
        </p15:guide>
        <p15:guide id="8" pos="328">
          <p15:clr>
            <a:srgbClr val="A4A3A4"/>
          </p15:clr>
        </p15:guide>
        <p15:guide id="9" pos="5459">
          <p15:clr>
            <a:srgbClr val="A4A3A4"/>
          </p15:clr>
        </p15:guide>
        <p15:guide id="10" pos="3028">
          <p15:clr>
            <a:srgbClr val="A4A3A4"/>
          </p15:clr>
        </p15:guide>
        <p15:guide id="11" pos="863">
          <p15:clr>
            <a:srgbClr val="A4A3A4"/>
          </p15:clr>
        </p15:guide>
        <p15:guide id="12" pos="2760">
          <p15:clr>
            <a:srgbClr val="A4A3A4"/>
          </p15:clr>
        </p15:guide>
        <p15:guide id="13" pos="3708">
          <p15:clr>
            <a:srgbClr val="A4A3A4"/>
          </p15:clr>
        </p15:guide>
        <p15:guide id="14" pos="3148">
          <p15:clr>
            <a:srgbClr val="A4A3A4"/>
          </p15:clr>
        </p15:guide>
        <p15:guide id="15" pos="5431">
          <p15:clr>
            <a:srgbClr val="A4A3A4"/>
          </p15:clr>
        </p15:guide>
        <p15:guide id="16" pos="4075">
          <p15:clr>
            <a:srgbClr val="A4A3A4"/>
          </p15:clr>
        </p15:guide>
        <p15:guide id="17" pos="3452">
          <p15:clr>
            <a:srgbClr val="A4A3A4"/>
          </p15:clr>
        </p15:guide>
      </p15:sldGuideLst>
    </p:ext>
    <p:ext uri="{2D200454-40CA-4A62-9FC3-DE9A4176ACB9}">
      <p15:notesGuideLst xmlns:p15="http://schemas.microsoft.com/office/powerpoint/2012/main" xmlns="">
        <p15:guide id="1" orient="horz" pos="2929" userDrawn="1">
          <p15:clr>
            <a:srgbClr val="A4A3A4"/>
          </p15:clr>
        </p15:guide>
        <p15:guide id="2" orient="horz" pos="3094" userDrawn="1">
          <p15:clr>
            <a:srgbClr val="A4A3A4"/>
          </p15:clr>
        </p15:guide>
        <p15:guide id="3" pos="22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8A0"/>
    <a:srgbClr val="026CB6"/>
    <a:srgbClr val="366AA0"/>
    <a:srgbClr val="EFEFEF"/>
    <a:srgbClr val="315F91"/>
    <a:srgbClr val="234567"/>
    <a:srgbClr val="FFCCCC"/>
    <a:srgbClr val="DEDEDE"/>
    <a:srgbClr val="FAFAFA"/>
    <a:srgbClr val="E3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93" autoAdjust="0"/>
    <p:restoredTop sz="96586" autoAdjust="0"/>
  </p:normalViewPr>
  <p:slideViewPr>
    <p:cSldViewPr snapToObjects="1" showGuides="1">
      <p:cViewPr varScale="1">
        <p:scale>
          <a:sx n="47" d="100"/>
          <a:sy n="47" d="100"/>
        </p:scale>
        <p:origin x="-1380" y="-102"/>
      </p:cViewPr>
      <p:guideLst>
        <p:guide orient="horz" pos="1677"/>
        <p:guide orient="horz" pos="3980"/>
        <p:guide orient="horz" pos="3716"/>
        <p:guide orient="horz" pos="4103"/>
        <p:guide orient="horz" pos="3893"/>
        <p:guide orient="horz" pos="3625"/>
        <p:guide orient="horz" pos="2969"/>
        <p:guide pos="328"/>
        <p:guide pos="5459"/>
        <p:guide pos="3028"/>
        <p:guide pos="863"/>
        <p:guide pos="2760"/>
        <p:guide pos="3708"/>
        <p:guide pos="3148"/>
        <p:guide pos="5431"/>
        <p:guide pos="4075"/>
        <p:guide pos="3452"/>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Objects="1" showGuides="1">
      <p:cViewPr>
        <p:scale>
          <a:sx n="66" d="100"/>
          <a:sy n="66" d="100"/>
        </p:scale>
        <p:origin x="-3252" y="36"/>
      </p:cViewPr>
      <p:guideLst>
        <p:guide orient="horz" pos="2929"/>
        <p:guide orient="horz" pos="3094"/>
        <p:guide pos="22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c:v>
                </c:pt>
              </c:strCache>
            </c:strRef>
          </c:tx>
          <c:spPr>
            <a:solidFill>
              <a:srgbClr val="3668A0"/>
            </a:solidFill>
          </c:spPr>
          <c:dPt>
            <c:idx val="0"/>
            <c:bubble3D val="0"/>
            <c:spPr>
              <a:solidFill>
                <a:srgbClr val="3668A0"/>
              </a:solidFill>
              <a:ln w="19050">
                <a:solidFill>
                  <a:schemeClr val="lt1"/>
                </a:solidFill>
              </a:ln>
              <a:effectLst/>
            </c:spPr>
          </c:dPt>
          <c:dPt>
            <c:idx val="1"/>
            <c:bubble3D val="0"/>
            <c:spPr>
              <a:solidFill>
                <a:srgbClr val="3668A0">
                  <a:alpha val="50000"/>
                </a:srgbClr>
              </a:solidFill>
              <a:ln w="19050">
                <a:solidFill>
                  <a:schemeClr val="lt1"/>
                </a:solidFill>
              </a:ln>
              <a:effectLst/>
            </c:spPr>
          </c:dPt>
          <c:dPt>
            <c:idx val="2"/>
            <c:bubble3D val="0"/>
            <c:spPr>
              <a:solidFill>
                <a:srgbClr val="3668A0">
                  <a:alpha val="20000"/>
                </a:srgbClr>
              </a:solidFill>
              <a:ln w="19050">
                <a:solidFill>
                  <a:schemeClr val="lt1"/>
                </a:solidFill>
              </a:ln>
              <a:effectLst/>
            </c:spPr>
          </c:dPt>
          <c:cat>
            <c:strRef>
              <c:f>Sheet1!$A$2:$A$4</c:f>
              <c:strCache>
                <c:ptCount val="3"/>
                <c:pt idx="0">
                  <c:v>OCHA</c:v>
                </c:pt>
                <c:pt idx="1">
                  <c:v>Agency</c:v>
                </c:pt>
                <c:pt idx="2">
                  <c:v>RCs</c:v>
                </c:pt>
              </c:strCache>
            </c:strRef>
          </c:cat>
          <c:val>
            <c:numRef>
              <c:f>Sheet1!$B$2:$B$4</c:f>
              <c:numCache>
                <c:formatCode>General</c:formatCode>
                <c:ptCount val="3"/>
                <c:pt idx="0">
                  <c:v>119</c:v>
                </c:pt>
                <c:pt idx="1">
                  <c:v>138</c:v>
                </c:pt>
                <c:pt idx="2">
                  <c:v>17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7840" cy="464820"/>
          </a:xfrm>
          <a:prstGeom prst="rect">
            <a:avLst/>
          </a:prstGeom>
        </p:spPr>
        <p:txBody>
          <a:bodyPr vert="horz" lIns="91440" tIns="45720" rIns="91440" bIns="45720" rtlCol="0"/>
          <a:lstStyle>
            <a:lvl1pPr algn="l">
              <a:defRPr sz="1200"/>
            </a:lvl1pPr>
          </a:lstStyle>
          <a:p>
            <a:r>
              <a:rPr lang="en-AU" smtClean="0"/>
              <a:t>Notes</a:t>
            </a:r>
            <a:endParaRPr lang="en-AU"/>
          </a:p>
        </p:txBody>
      </p:sp>
      <p:sp>
        <p:nvSpPr>
          <p:cNvPr id="3" name="Date Placeholder 2"/>
          <p:cNvSpPr>
            <a:spLocks noGrp="1"/>
          </p:cNvSpPr>
          <p:nvPr>
            <p:ph type="dt" sz="quarter" idx="1"/>
          </p:nvPr>
        </p:nvSpPr>
        <p:spPr>
          <a:xfrm>
            <a:off x="3970942" y="2"/>
            <a:ext cx="3037840" cy="464820"/>
          </a:xfrm>
          <a:prstGeom prst="rect">
            <a:avLst/>
          </a:prstGeom>
        </p:spPr>
        <p:txBody>
          <a:bodyPr vert="horz" lIns="91440" tIns="45720" rIns="91440" bIns="45720" rtlCol="0"/>
          <a:lstStyle>
            <a:lvl1pPr algn="r">
              <a:defRPr sz="1200"/>
            </a:lvl1pPr>
          </a:lstStyle>
          <a:p>
            <a:fld id="{DDA76F0A-980D-4F30-A34C-6192C86BCEB5}" type="datetimeFigureOut">
              <a:rPr lang="en-AU" smtClean="0"/>
              <a:pPr/>
              <a:t>13/10/2016</a:t>
            </a:fld>
            <a:endParaRPr lang="en-AU"/>
          </a:p>
        </p:txBody>
      </p:sp>
      <p:sp>
        <p:nvSpPr>
          <p:cNvPr id="4" name="Footer Placeholder 3"/>
          <p:cNvSpPr>
            <a:spLocks noGrp="1"/>
          </p:cNvSpPr>
          <p:nvPr>
            <p:ph type="ftr" sz="quarter" idx="2"/>
          </p:nvPr>
        </p:nvSpPr>
        <p:spPr>
          <a:xfrm>
            <a:off x="3" y="8829971"/>
            <a:ext cx="3037840" cy="46482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970942" y="8829971"/>
            <a:ext cx="3037840" cy="464820"/>
          </a:xfrm>
          <a:prstGeom prst="rect">
            <a:avLst/>
          </a:prstGeom>
        </p:spPr>
        <p:txBody>
          <a:bodyPr vert="horz" lIns="91440" tIns="45720" rIns="91440" bIns="45720" rtlCol="0" anchor="b"/>
          <a:lstStyle>
            <a:lvl1pPr algn="r">
              <a:defRPr sz="1200"/>
            </a:lvl1pPr>
          </a:lstStyle>
          <a:p>
            <a:fld id="{F949D1AD-A2E5-4307-8578-41102CA0F1E9}" type="slidenum">
              <a:rPr lang="en-AU" smtClean="0"/>
              <a:pPr/>
              <a:t>‹#›</a:t>
            </a:fld>
            <a:endParaRPr lang="en-AU"/>
          </a:p>
        </p:txBody>
      </p:sp>
    </p:spTree>
    <p:extLst>
      <p:ext uri="{BB962C8B-B14F-4D97-AF65-F5344CB8AC3E}">
        <p14:creationId xmlns:p14="http://schemas.microsoft.com/office/powerpoint/2010/main" val="264828181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7840" cy="464820"/>
          </a:xfrm>
          <a:prstGeom prst="rect">
            <a:avLst/>
          </a:prstGeom>
        </p:spPr>
        <p:txBody>
          <a:bodyPr vert="horz" lIns="91440" tIns="45720" rIns="91440" bIns="45720" rtlCol="0"/>
          <a:lstStyle>
            <a:lvl1pPr algn="l">
              <a:defRPr sz="1200">
                <a:latin typeface="Arial" pitchFamily="34" charset="0"/>
                <a:cs typeface="Arial" pitchFamily="34" charset="0"/>
              </a:defRPr>
            </a:lvl1pPr>
          </a:lstStyle>
          <a:p>
            <a:r>
              <a:rPr lang="en-AU" smtClean="0"/>
              <a:t>Notes</a:t>
            </a:r>
            <a:endParaRPr lang="en-AU"/>
          </a:p>
        </p:txBody>
      </p:sp>
      <p:sp>
        <p:nvSpPr>
          <p:cNvPr id="3" name="Date Placeholder 2"/>
          <p:cNvSpPr>
            <a:spLocks noGrp="1"/>
          </p:cNvSpPr>
          <p:nvPr>
            <p:ph type="dt" idx="1"/>
          </p:nvPr>
        </p:nvSpPr>
        <p:spPr>
          <a:xfrm>
            <a:off x="3970942" y="2"/>
            <a:ext cx="3037840" cy="464820"/>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16A5F483-3392-4357-8BB8-81BAE864DE40}" type="datetimeFigureOut">
              <a:rPr lang="en-AU" smtClean="0"/>
              <a:pPr/>
              <a:t>13/10/2016</a:t>
            </a:fld>
            <a:endParaRPr lang="en-AU"/>
          </a:p>
        </p:txBody>
      </p:sp>
      <p:sp>
        <p:nvSpPr>
          <p:cNvPr id="4" name="Slide Image Placeholder 3"/>
          <p:cNvSpPr>
            <a:spLocks noGrp="1" noRot="1" noChangeAspect="1"/>
          </p:cNvSpPr>
          <p:nvPr>
            <p:ph type="sldImg" idx="2"/>
          </p:nvPr>
        </p:nvSpPr>
        <p:spPr>
          <a:xfrm>
            <a:off x="1179513" y="474663"/>
            <a:ext cx="4651375" cy="348773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1041" y="4208952"/>
            <a:ext cx="5608320" cy="439021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3" y="8829971"/>
            <a:ext cx="3037840" cy="46482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AU"/>
          </a:p>
        </p:txBody>
      </p:sp>
      <p:sp>
        <p:nvSpPr>
          <p:cNvPr id="7" name="Slide Number Placeholder 6"/>
          <p:cNvSpPr>
            <a:spLocks noGrp="1"/>
          </p:cNvSpPr>
          <p:nvPr>
            <p:ph type="sldNum" sz="quarter" idx="5"/>
          </p:nvPr>
        </p:nvSpPr>
        <p:spPr>
          <a:xfrm>
            <a:off x="3970942" y="8829971"/>
            <a:ext cx="3037840" cy="46482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B4ED1CF7-524F-44E0-A189-DE865D5A874F}" type="slidenum">
              <a:rPr lang="en-AU" smtClean="0"/>
              <a:pPr/>
              <a:t>‹#›</a:t>
            </a:fld>
            <a:endParaRPr lang="en-AU"/>
          </a:p>
        </p:txBody>
      </p:sp>
    </p:spTree>
    <p:extLst>
      <p:ext uri="{BB962C8B-B14F-4D97-AF65-F5344CB8AC3E}">
        <p14:creationId xmlns:p14="http://schemas.microsoft.com/office/powerpoint/2010/main" val="1030119450"/>
      </p:ext>
    </p:extLst>
  </p:cSld>
  <p:clrMap bg1="lt1" tx1="dk1" bg2="lt2" tx2="dk2" accent1="accent1" accent2="accent2" accent3="accent3" accent4="accent4" accent5="accent5" accent6="accent6" hlink="hlink" folHlink="folHlink"/>
  <p:hf ftr="0" dt="0"/>
  <p:notesStyle>
    <a:lvl1pPr marL="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1pPr>
    <a:lvl2pPr marL="4572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2pPr>
    <a:lvl3pPr marL="9144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3pPr>
    <a:lvl4pPr marL="13716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4pPr>
    <a:lvl5pPr marL="18288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Handout</a:t>
            </a:r>
          </a:p>
        </p:txBody>
      </p:sp>
      <p:sp>
        <p:nvSpPr>
          <p:cNvPr id="5" name="Rectangle 3"/>
          <p:cNvSpPr>
            <a:spLocks noGrp="1" noChangeArrowheads="1"/>
          </p:cNvSpPr>
          <p:nvPr>
            <p:ph type="dt" idx="1"/>
          </p:nvPr>
        </p:nvSpPr>
        <p:spPr>
          <a:ln/>
        </p:spPr>
        <p:txBody>
          <a:bodyPr/>
          <a:lstStyle/>
          <a:p>
            <a:r>
              <a:rPr lang="en-GB"/>
              <a:t>Printed </a:t>
            </a:r>
            <a:fld id="{597B998B-3A86-4D96-92CA-DDFE7D6D4353}" type="datetime8">
              <a:rPr lang="en-GB"/>
              <a:pPr/>
              <a:t>13/10/2016 16:54</a:t>
            </a:fld>
            <a:endParaRPr lang="en-GB"/>
          </a:p>
        </p:txBody>
      </p:sp>
      <p:sp>
        <p:nvSpPr>
          <p:cNvPr id="6" name="Rectangle 7"/>
          <p:cNvSpPr>
            <a:spLocks noGrp="1" noChangeArrowheads="1"/>
          </p:cNvSpPr>
          <p:nvPr>
            <p:ph type="sldNum" sz="quarter" idx="5"/>
          </p:nvPr>
        </p:nvSpPr>
        <p:spPr>
          <a:ln/>
        </p:spPr>
        <p:txBody>
          <a:bodyPr/>
          <a:lstStyle/>
          <a:p>
            <a:r>
              <a:rPr lang="en-GB"/>
              <a:t>Page </a:t>
            </a:r>
            <a:fld id="{BA17C6FE-B34C-4B65-89C4-77646A348D93}" type="slidenum">
              <a:rPr lang="en-GB"/>
              <a:pPr/>
              <a:t>1</a:t>
            </a:fld>
            <a:endParaRPr lang="en-GB"/>
          </a:p>
        </p:txBody>
      </p:sp>
      <p:sp>
        <p:nvSpPr>
          <p:cNvPr id="829442" name="Rectangle 2"/>
          <p:cNvSpPr>
            <a:spLocks noGrp="1" noRot="1" noChangeAspect="1" noChangeArrowheads="1" noTextEdit="1"/>
          </p:cNvSpPr>
          <p:nvPr>
            <p:ph type="sldImg"/>
          </p:nvPr>
        </p:nvSpPr>
        <p:spPr>
          <a:xfrm>
            <a:off x="992188" y="871538"/>
            <a:ext cx="5041900" cy="3781425"/>
          </a:xfrm>
          <a:ln/>
        </p:spPr>
      </p:sp>
      <p:sp>
        <p:nvSpPr>
          <p:cNvPr id="829443" name="Rectangle 3"/>
          <p:cNvSpPr>
            <a:spLocks noGrp="1" noChangeArrowheads="1"/>
          </p:cNvSpPr>
          <p:nvPr>
            <p:ph type="body" idx="1"/>
          </p:nvPr>
        </p:nvSpPr>
        <p:spPr>
          <a:xfrm>
            <a:off x="703988" y="4911308"/>
            <a:ext cx="5602428" cy="4311577"/>
          </a:xfrm>
        </p:spPr>
        <p:txBody>
          <a:bodyPr/>
          <a:lstStyle/>
          <a:p>
            <a:pPr marL="171450" indent="-171450">
              <a:spcBef>
                <a:spcPts val="600"/>
              </a:spcBef>
              <a:buFont typeface="Arial" pitchFamily="34" charset="0"/>
              <a:buChar char="•"/>
            </a:pPr>
            <a:endParaRPr lang="en-US" dirty="0"/>
          </a:p>
        </p:txBody>
      </p:sp>
    </p:spTree>
    <p:extLst>
      <p:ext uri="{BB962C8B-B14F-4D97-AF65-F5344CB8AC3E}">
        <p14:creationId xmlns:p14="http://schemas.microsoft.com/office/powerpoint/2010/main" val="48886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Handout</a:t>
            </a:r>
          </a:p>
        </p:txBody>
      </p:sp>
      <p:sp>
        <p:nvSpPr>
          <p:cNvPr id="5" name="Rectangle 3"/>
          <p:cNvSpPr>
            <a:spLocks noGrp="1" noChangeArrowheads="1"/>
          </p:cNvSpPr>
          <p:nvPr>
            <p:ph type="dt" idx="1"/>
          </p:nvPr>
        </p:nvSpPr>
        <p:spPr>
          <a:ln/>
        </p:spPr>
        <p:txBody>
          <a:bodyPr/>
          <a:lstStyle/>
          <a:p>
            <a:r>
              <a:rPr lang="en-GB"/>
              <a:t>Printed </a:t>
            </a:r>
            <a:fld id="{597B998B-3A86-4D96-92CA-DDFE7D6D4353}" type="datetime8">
              <a:rPr lang="en-GB"/>
              <a:pPr/>
              <a:t>13/10/2016 16:54</a:t>
            </a:fld>
            <a:endParaRPr lang="en-GB"/>
          </a:p>
        </p:txBody>
      </p:sp>
      <p:sp>
        <p:nvSpPr>
          <p:cNvPr id="6" name="Rectangle 7"/>
          <p:cNvSpPr>
            <a:spLocks noGrp="1" noChangeArrowheads="1"/>
          </p:cNvSpPr>
          <p:nvPr>
            <p:ph type="sldNum" sz="quarter" idx="5"/>
          </p:nvPr>
        </p:nvSpPr>
        <p:spPr>
          <a:ln/>
        </p:spPr>
        <p:txBody>
          <a:bodyPr/>
          <a:lstStyle/>
          <a:p>
            <a:r>
              <a:rPr lang="en-GB"/>
              <a:t>Page </a:t>
            </a:r>
            <a:fld id="{BA17C6FE-B34C-4B65-89C4-77646A348D93}" type="slidenum">
              <a:rPr lang="en-GB"/>
              <a:pPr/>
              <a:t>2</a:t>
            </a:fld>
            <a:endParaRPr lang="en-GB"/>
          </a:p>
        </p:txBody>
      </p:sp>
      <p:sp>
        <p:nvSpPr>
          <p:cNvPr id="829442" name="Rectangle 2"/>
          <p:cNvSpPr>
            <a:spLocks noGrp="1" noRot="1" noChangeAspect="1" noChangeArrowheads="1" noTextEdit="1"/>
          </p:cNvSpPr>
          <p:nvPr>
            <p:ph type="sldImg"/>
          </p:nvPr>
        </p:nvSpPr>
        <p:spPr>
          <a:xfrm>
            <a:off x="990600" y="871538"/>
            <a:ext cx="5043488" cy="3781425"/>
          </a:xfrm>
          <a:ln/>
        </p:spPr>
      </p:sp>
      <p:sp>
        <p:nvSpPr>
          <p:cNvPr id="829443" name="Rectangle 3"/>
          <p:cNvSpPr>
            <a:spLocks noGrp="1" noChangeArrowheads="1"/>
          </p:cNvSpPr>
          <p:nvPr>
            <p:ph type="body" idx="1"/>
          </p:nvPr>
        </p:nvSpPr>
        <p:spPr>
          <a:xfrm>
            <a:off x="703988" y="4911309"/>
            <a:ext cx="5602428" cy="4311577"/>
          </a:xfrm>
        </p:spPr>
        <p:txBody>
          <a:bodyPr/>
          <a:lstStyle/>
          <a:p>
            <a:pPr marL="171450" indent="-171450">
              <a:spcBef>
                <a:spcPts val="600"/>
              </a:spcBef>
              <a:buFont typeface="Arial" pitchFamily="34" charset="0"/>
              <a:buChar char="•"/>
            </a:pPr>
            <a:endParaRPr lang="en-US" dirty="0"/>
          </a:p>
        </p:txBody>
      </p:sp>
    </p:spTree>
    <p:extLst>
      <p:ext uri="{BB962C8B-B14F-4D97-AF65-F5344CB8AC3E}">
        <p14:creationId xmlns:p14="http://schemas.microsoft.com/office/powerpoint/2010/main" val="1211589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tasks of the IASC Reference Group on Risk, Early Warning and Preparedness (REAP) is to work to heighten inter-agency preparedness to respond to breaking humanitarian crises. The agreed tool for ensuring such readiness is the Emergency Response Preparedness (ERP) approach, which was endorsed by the Emergency Director’s Group in July 2015. </a:t>
            </a:r>
            <a:endParaRPr lang="en-US" dirty="0"/>
          </a:p>
        </p:txBody>
      </p:sp>
      <p:sp>
        <p:nvSpPr>
          <p:cNvPr id="4" name="Header Placeholder 3"/>
          <p:cNvSpPr>
            <a:spLocks noGrp="1"/>
          </p:cNvSpPr>
          <p:nvPr>
            <p:ph type="hdr" sz="quarter" idx="10"/>
          </p:nvPr>
        </p:nvSpPr>
        <p:spPr/>
        <p:txBody>
          <a:bodyPr/>
          <a:lstStyle/>
          <a:p>
            <a:r>
              <a:rPr lang="en-AU" smtClean="0"/>
              <a:t>Notes</a:t>
            </a:r>
            <a:endParaRPr lang="en-AU"/>
          </a:p>
        </p:txBody>
      </p:sp>
      <p:sp>
        <p:nvSpPr>
          <p:cNvPr id="5" name="Slide Number Placeholder 4"/>
          <p:cNvSpPr>
            <a:spLocks noGrp="1"/>
          </p:cNvSpPr>
          <p:nvPr>
            <p:ph type="sldNum" sz="quarter" idx="11"/>
          </p:nvPr>
        </p:nvSpPr>
        <p:spPr/>
        <p:txBody>
          <a:bodyPr/>
          <a:lstStyle/>
          <a:p>
            <a:fld id="{B4ED1CF7-524F-44E0-A189-DE865D5A874F}" type="slidenum">
              <a:rPr lang="en-AU" smtClean="0"/>
              <a:pPr/>
              <a:t>3</a:t>
            </a:fld>
            <a:endParaRPr lang="en-AU"/>
          </a:p>
        </p:txBody>
      </p:sp>
    </p:spTree>
    <p:extLst>
      <p:ext uri="{BB962C8B-B14F-4D97-AF65-F5344CB8AC3E}">
        <p14:creationId xmlns:p14="http://schemas.microsoft.com/office/powerpoint/2010/main" val="408177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Handout</a:t>
            </a:r>
          </a:p>
        </p:txBody>
      </p:sp>
      <p:sp>
        <p:nvSpPr>
          <p:cNvPr id="5" name="Rectangle 3"/>
          <p:cNvSpPr>
            <a:spLocks noGrp="1" noChangeArrowheads="1"/>
          </p:cNvSpPr>
          <p:nvPr>
            <p:ph type="dt" idx="1"/>
          </p:nvPr>
        </p:nvSpPr>
        <p:spPr>
          <a:ln/>
        </p:spPr>
        <p:txBody>
          <a:bodyPr/>
          <a:lstStyle/>
          <a:p>
            <a:r>
              <a:rPr lang="en-GB"/>
              <a:t>Printed </a:t>
            </a:r>
            <a:fld id="{597B998B-3A86-4D96-92CA-DDFE7D6D4353}" type="datetime8">
              <a:rPr lang="en-GB"/>
              <a:pPr/>
              <a:t>13/10/2016 16:54</a:t>
            </a:fld>
            <a:endParaRPr lang="en-GB"/>
          </a:p>
        </p:txBody>
      </p:sp>
      <p:sp>
        <p:nvSpPr>
          <p:cNvPr id="6" name="Rectangle 7"/>
          <p:cNvSpPr>
            <a:spLocks noGrp="1" noChangeArrowheads="1"/>
          </p:cNvSpPr>
          <p:nvPr>
            <p:ph type="sldNum" sz="quarter" idx="5"/>
          </p:nvPr>
        </p:nvSpPr>
        <p:spPr>
          <a:ln/>
        </p:spPr>
        <p:txBody>
          <a:bodyPr/>
          <a:lstStyle/>
          <a:p>
            <a:r>
              <a:rPr lang="en-GB"/>
              <a:t>Page </a:t>
            </a:r>
            <a:fld id="{BA17C6FE-B34C-4B65-89C4-77646A348D93}" type="slidenum">
              <a:rPr lang="en-GB"/>
              <a:pPr/>
              <a:t>5</a:t>
            </a:fld>
            <a:endParaRPr lang="en-GB"/>
          </a:p>
        </p:txBody>
      </p:sp>
      <p:sp>
        <p:nvSpPr>
          <p:cNvPr id="829442" name="Rectangle 2"/>
          <p:cNvSpPr>
            <a:spLocks noGrp="1" noRot="1" noChangeAspect="1" noChangeArrowheads="1" noTextEdit="1"/>
          </p:cNvSpPr>
          <p:nvPr>
            <p:ph type="sldImg"/>
          </p:nvPr>
        </p:nvSpPr>
        <p:spPr>
          <a:xfrm>
            <a:off x="990600" y="871538"/>
            <a:ext cx="5043488" cy="3781425"/>
          </a:xfrm>
          <a:ln/>
        </p:spPr>
      </p:sp>
      <p:sp>
        <p:nvSpPr>
          <p:cNvPr id="829443" name="Rectangle 3"/>
          <p:cNvSpPr>
            <a:spLocks noGrp="1" noChangeArrowheads="1"/>
          </p:cNvSpPr>
          <p:nvPr>
            <p:ph type="body" idx="1"/>
          </p:nvPr>
        </p:nvSpPr>
        <p:spPr>
          <a:xfrm>
            <a:off x="703988" y="4911309"/>
            <a:ext cx="5602428" cy="4311577"/>
          </a:xfrm>
        </p:spPr>
        <p:txBody>
          <a:bodyPr/>
          <a:lstStyle/>
          <a:p>
            <a:pPr marL="171450" indent="-171450">
              <a:spcBef>
                <a:spcPts val="600"/>
              </a:spcBef>
              <a:buFont typeface="Arial" pitchFamily="34" charset="0"/>
              <a:buChar char="•"/>
            </a:pPr>
            <a:endParaRPr lang="en-US" dirty="0"/>
          </a:p>
        </p:txBody>
      </p:sp>
    </p:spTree>
    <p:extLst>
      <p:ext uri="{BB962C8B-B14F-4D97-AF65-F5344CB8AC3E}">
        <p14:creationId xmlns:p14="http://schemas.microsoft.com/office/powerpoint/2010/main" val="947923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Handout</a:t>
            </a:r>
          </a:p>
        </p:txBody>
      </p:sp>
      <p:sp>
        <p:nvSpPr>
          <p:cNvPr id="5" name="Rectangle 3"/>
          <p:cNvSpPr>
            <a:spLocks noGrp="1" noChangeArrowheads="1"/>
          </p:cNvSpPr>
          <p:nvPr>
            <p:ph type="dt" idx="1"/>
          </p:nvPr>
        </p:nvSpPr>
        <p:spPr>
          <a:ln/>
        </p:spPr>
        <p:txBody>
          <a:bodyPr/>
          <a:lstStyle/>
          <a:p>
            <a:r>
              <a:rPr lang="en-GB"/>
              <a:t>Printed </a:t>
            </a:r>
            <a:fld id="{597B998B-3A86-4D96-92CA-DDFE7D6D4353}" type="datetime8">
              <a:rPr lang="en-GB"/>
              <a:pPr/>
              <a:t>13/10/2016 16:54</a:t>
            </a:fld>
            <a:endParaRPr lang="en-GB"/>
          </a:p>
        </p:txBody>
      </p:sp>
      <p:sp>
        <p:nvSpPr>
          <p:cNvPr id="6" name="Rectangle 7"/>
          <p:cNvSpPr>
            <a:spLocks noGrp="1" noChangeArrowheads="1"/>
          </p:cNvSpPr>
          <p:nvPr>
            <p:ph type="sldNum" sz="quarter" idx="5"/>
          </p:nvPr>
        </p:nvSpPr>
        <p:spPr>
          <a:ln/>
        </p:spPr>
        <p:txBody>
          <a:bodyPr/>
          <a:lstStyle/>
          <a:p>
            <a:r>
              <a:rPr lang="en-GB"/>
              <a:t>Page </a:t>
            </a:r>
            <a:fld id="{BA17C6FE-B34C-4B65-89C4-77646A348D93}" type="slidenum">
              <a:rPr lang="en-GB"/>
              <a:pPr/>
              <a:t>10</a:t>
            </a:fld>
            <a:endParaRPr lang="en-GB"/>
          </a:p>
        </p:txBody>
      </p:sp>
      <p:sp>
        <p:nvSpPr>
          <p:cNvPr id="829442" name="Rectangle 2"/>
          <p:cNvSpPr>
            <a:spLocks noGrp="1" noRot="1" noChangeAspect="1" noChangeArrowheads="1" noTextEdit="1"/>
          </p:cNvSpPr>
          <p:nvPr>
            <p:ph type="sldImg"/>
          </p:nvPr>
        </p:nvSpPr>
        <p:spPr>
          <a:xfrm>
            <a:off x="990600" y="871538"/>
            <a:ext cx="5043488" cy="3781425"/>
          </a:xfrm>
          <a:ln/>
        </p:spPr>
      </p:sp>
      <p:sp>
        <p:nvSpPr>
          <p:cNvPr id="829443" name="Rectangle 3"/>
          <p:cNvSpPr>
            <a:spLocks noGrp="1" noChangeArrowheads="1"/>
          </p:cNvSpPr>
          <p:nvPr>
            <p:ph type="body" idx="1"/>
          </p:nvPr>
        </p:nvSpPr>
        <p:spPr>
          <a:xfrm>
            <a:off x="703988" y="4911309"/>
            <a:ext cx="5602428" cy="4311577"/>
          </a:xfrm>
        </p:spPr>
        <p:txBody>
          <a:bodyPr/>
          <a:lstStyle/>
          <a:p>
            <a:pPr marL="171450" indent="-171450">
              <a:spcBef>
                <a:spcPts val="600"/>
              </a:spcBef>
              <a:buFont typeface="Arial" pitchFamily="34" charset="0"/>
              <a:buChar char="•"/>
            </a:pPr>
            <a:endParaRPr lang="en-US" dirty="0"/>
          </a:p>
        </p:txBody>
      </p:sp>
    </p:spTree>
    <p:extLst>
      <p:ext uri="{BB962C8B-B14F-4D97-AF65-F5344CB8AC3E}">
        <p14:creationId xmlns:p14="http://schemas.microsoft.com/office/powerpoint/2010/main" val="157643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Handout</a:t>
            </a:r>
          </a:p>
        </p:txBody>
      </p:sp>
      <p:sp>
        <p:nvSpPr>
          <p:cNvPr id="5" name="Rectangle 3"/>
          <p:cNvSpPr>
            <a:spLocks noGrp="1" noChangeArrowheads="1"/>
          </p:cNvSpPr>
          <p:nvPr>
            <p:ph type="dt" idx="1"/>
          </p:nvPr>
        </p:nvSpPr>
        <p:spPr>
          <a:ln/>
        </p:spPr>
        <p:txBody>
          <a:bodyPr/>
          <a:lstStyle/>
          <a:p>
            <a:r>
              <a:rPr lang="en-GB"/>
              <a:t>Printed </a:t>
            </a:r>
            <a:fld id="{597B998B-3A86-4D96-92CA-DDFE7D6D4353}" type="datetime8">
              <a:rPr lang="en-GB"/>
              <a:pPr/>
              <a:t>13/10/2016 16:54</a:t>
            </a:fld>
            <a:endParaRPr lang="en-GB"/>
          </a:p>
        </p:txBody>
      </p:sp>
      <p:sp>
        <p:nvSpPr>
          <p:cNvPr id="6" name="Rectangle 7"/>
          <p:cNvSpPr>
            <a:spLocks noGrp="1" noChangeArrowheads="1"/>
          </p:cNvSpPr>
          <p:nvPr>
            <p:ph type="sldNum" sz="quarter" idx="5"/>
          </p:nvPr>
        </p:nvSpPr>
        <p:spPr>
          <a:ln/>
        </p:spPr>
        <p:txBody>
          <a:bodyPr/>
          <a:lstStyle/>
          <a:p>
            <a:r>
              <a:rPr lang="en-GB"/>
              <a:t>Page </a:t>
            </a:r>
            <a:fld id="{BA17C6FE-B34C-4B65-89C4-77646A348D93}" type="slidenum">
              <a:rPr lang="en-GB"/>
              <a:pPr/>
              <a:t>13</a:t>
            </a:fld>
            <a:endParaRPr lang="en-GB"/>
          </a:p>
        </p:txBody>
      </p:sp>
      <p:sp>
        <p:nvSpPr>
          <p:cNvPr id="829442" name="Rectangle 2"/>
          <p:cNvSpPr>
            <a:spLocks noGrp="1" noRot="1" noChangeAspect="1" noChangeArrowheads="1" noTextEdit="1"/>
          </p:cNvSpPr>
          <p:nvPr>
            <p:ph type="sldImg"/>
          </p:nvPr>
        </p:nvSpPr>
        <p:spPr>
          <a:xfrm>
            <a:off x="990600" y="871538"/>
            <a:ext cx="5043488" cy="3781425"/>
          </a:xfrm>
          <a:ln/>
        </p:spPr>
      </p:sp>
      <p:sp>
        <p:nvSpPr>
          <p:cNvPr id="829443" name="Rectangle 3"/>
          <p:cNvSpPr>
            <a:spLocks noGrp="1" noChangeArrowheads="1"/>
          </p:cNvSpPr>
          <p:nvPr>
            <p:ph type="body" idx="1"/>
          </p:nvPr>
        </p:nvSpPr>
        <p:spPr>
          <a:xfrm>
            <a:off x="703988" y="4911309"/>
            <a:ext cx="5602428" cy="4311577"/>
          </a:xfrm>
        </p:spPr>
        <p:txBody>
          <a:bodyPr/>
          <a:lstStyle/>
          <a:p>
            <a:pPr marL="171450" indent="-171450">
              <a:spcBef>
                <a:spcPts val="600"/>
              </a:spcBef>
              <a:buFont typeface="Arial" pitchFamily="34" charset="0"/>
              <a:buChar char="•"/>
            </a:pPr>
            <a:endParaRPr lang="en-US" dirty="0"/>
          </a:p>
        </p:txBody>
      </p:sp>
    </p:spTree>
    <p:extLst>
      <p:ext uri="{BB962C8B-B14F-4D97-AF65-F5344CB8AC3E}">
        <p14:creationId xmlns:p14="http://schemas.microsoft.com/office/powerpoint/2010/main" val="3646737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99746" name="Rectangle 2"/>
          <p:cNvSpPr>
            <a:spLocks noChangeArrowheads="1"/>
          </p:cNvSpPr>
          <p:nvPr/>
        </p:nvSpPr>
        <p:spPr bwMode="auto">
          <a:xfrm>
            <a:off x="0" y="0"/>
            <a:ext cx="9144000" cy="781050"/>
          </a:xfrm>
          <a:prstGeom prst="rect">
            <a:avLst/>
          </a:prstGeom>
          <a:no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799747" name="Rectangle 3"/>
          <p:cNvSpPr>
            <a:spLocks noGrp="1" noChangeArrowheads="1"/>
          </p:cNvSpPr>
          <p:nvPr>
            <p:ph type="ctrTitle" sz="quarter"/>
          </p:nvPr>
        </p:nvSpPr>
        <p:spPr>
          <a:xfrm>
            <a:off x="685800" y="2476500"/>
            <a:ext cx="7772400" cy="762000"/>
          </a:xfrm>
        </p:spPr>
        <p:txBody>
          <a:bodyPr anchor="ctr"/>
          <a:lstStyle>
            <a:lvl1pPr algn="ctr">
              <a:lnSpc>
                <a:spcPct val="110000"/>
              </a:lnSpc>
              <a:spcBef>
                <a:spcPct val="25000"/>
              </a:spcBef>
              <a:spcAft>
                <a:spcPct val="25000"/>
              </a:spcAft>
              <a:defRPr sz="4000"/>
            </a:lvl1pPr>
          </a:lstStyle>
          <a:p>
            <a:r>
              <a:rPr lang="en-US" smtClean="0"/>
              <a:t>Click to edit Master title style</a:t>
            </a:r>
            <a:endParaRPr lang="en-GB"/>
          </a:p>
        </p:txBody>
      </p:sp>
      <p:sp>
        <p:nvSpPr>
          <p:cNvPr id="799748" name="Rectangle 4"/>
          <p:cNvSpPr>
            <a:spLocks noGrp="1" noChangeArrowheads="1"/>
          </p:cNvSpPr>
          <p:nvPr>
            <p:ph type="subTitle" sz="quarter" idx="1"/>
          </p:nvPr>
        </p:nvSpPr>
        <p:spPr>
          <a:xfrm>
            <a:off x="1371600" y="3429000"/>
            <a:ext cx="6400800" cy="1752600"/>
          </a:xfrm>
        </p:spPr>
        <p:txBody>
          <a:bodyPr/>
          <a:lstStyle>
            <a:lvl1pPr marL="0" indent="0" algn="ctr">
              <a:spcBef>
                <a:spcPct val="0"/>
              </a:spcBef>
              <a:buFontTx/>
              <a:buNone/>
              <a:defRPr sz="1500" b="1">
                <a:solidFill>
                  <a:schemeClr val="hlink"/>
                </a:solidFill>
              </a:defRPr>
            </a:lvl1pPr>
          </a:lstStyle>
          <a:p>
            <a:r>
              <a:rPr lang="en-US" smtClean="0"/>
              <a:t>Click to edit Master subtitle style</a:t>
            </a:r>
            <a:endParaRPr lang="en-GB"/>
          </a:p>
        </p:txBody>
      </p:sp>
      <p:sp>
        <p:nvSpPr>
          <p:cNvPr id="799749" name="Line 5"/>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8" name="Text Box 18"/>
          <p:cNvSpPr txBox="1">
            <a:spLocks noChangeArrowheads="1"/>
          </p:cNvSpPr>
          <p:nvPr userDrawn="1"/>
        </p:nvSpPr>
        <p:spPr bwMode="auto">
          <a:xfrm>
            <a:off x="7418863" y="276543"/>
            <a:ext cx="1366080" cy="469039"/>
          </a:xfrm>
          <a:prstGeom prst="rect">
            <a:avLst/>
          </a:prstGeom>
          <a:noFill/>
          <a:ln w="9525">
            <a:noFill/>
            <a:miter lim="800000"/>
            <a:headEnd/>
            <a:tailEnd/>
          </a:ln>
          <a:effectLst/>
        </p:spPr>
        <p:txBody>
          <a:bodyPr wrap="none">
            <a:spAutoFit/>
          </a:bodyPr>
          <a:lstStyle/>
          <a:p>
            <a:pPr fontAlgn="base">
              <a:lnSpc>
                <a:spcPct val="102000"/>
              </a:lnSpc>
              <a:spcBef>
                <a:spcPct val="0"/>
              </a:spcBef>
              <a:spcAft>
                <a:spcPct val="0"/>
              </a:spcAft>
            </a:pPr>
            <a:r>
              <a:rPr lang="en-GB" sz="1300" b="1" dirty="0">
                <a:solidFill>
                  <a:srgbClr val="5F5F5F"/>
                </a:solidFill>
              </a:rPr>
              <a:t>United Nations</a:t>
            </a:r>
          </a:p>
          <a:p>
            <a:pPr fontAlgn="base">
              <a:lnSpc>
                <a:spcPct val="102000"/>
              </a:lnSpc>
              <a:spcBef>
                <a:spcPct val="0"/>
              </a:spcBef>
              <a:spcAft>
                <a:spcPct val="0"/>
              </a:spcAft>
            </a:pPr>
            <a:r>
              <a:rPr lang="en-GB" sz="1100" dirty="0" smtClean="0">
                <a:solidFill>
                  <a:srgbClr val="5F5F5F"/>
                </a:solidFill>
              </a:rPr>
              <a:t>South Sudan</a:t>
            </a:r>
            <a:endParaRPr lang="en-GB" sz="1100" dirty="0">
              <a:solidFill>
                <a:srgbClr val="5F5F5F"/>
              </a:solidFill>
            </a:endParaRPr>
          </a:p>
        </p:txBody>
      </p:sp>
      <p:pic>
        <p:nvPicPr>
          <p:cNvPr id="19" name="Picture 21" descr="UN-logo-145mm-PMS279 [Converte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89640" y="292415"/>
            <a:ext cx="474140" cy="402193"/>
          </a:xfrm>
          <a:prstGeom prst="rect">
            <a:avLst/>
          </a:prstGeom>
          <a:noFill/>
          <a:ln w="9525" algn="in">
            <a:noFill/>
            <a:miter lim="800000"/>
            <a:headEnd/>
            <a:tailEnd/>
          </a:ln>
          <a:effectLst/>
        </p:spPr>
      </p:pic>
      <p:sp>
        <p:nvSpPr>
          <p:cNvPr id="14" name="Line 9"/>
          <p:cNvSpPr>
            <a:spLocks noChangeShapeType="1"/>
          </p:cNvSpPr>
          <p:nvPr userDrawn="1"/>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5" name="Rectangle 4"/>
          <p:cNvSpPr>
            <a:spLocks noGrp="1" noChangeArrowheads="1"/>
          </p:cNvSpPr>
          <p:nvPr>
            <p:ph type="sldNum" sz="quarter" idx="4"/>
          </p:nvPr>
        </p:nvSpPr>
        <p:spPr bwMode="auto">
          <a:xfrm>
            <a:off x="6445250" y="6527800"/>
            <a:ext cx="2289175" cy="333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100">
                <a:solidFill>
                  <a:schemeClr val="tx1">
                    <a:lumMod val="65000"/>
                    <a:lumOff val="35000"/>
                  </a:schemeClr>
                </a:solidFill>
              </a:defRPr>
            </a:lvl1pPr>
          </a:lstStyle>
          <a:p>
            <a:pPr>
              <a:defRPr/>
            </a:pPr>
            <a:r>
              <a:rPr lang="en-GB" smtClean="0">
                <a:solidFill>
                  <a:srgbClr val="000000">
                    <a:lumMod val="65000"/>
                    <a:lumOff val="35000"/>
                  </a:srgbClr>
                </a:solidFill>
              </a:rPr>
              <a:t> Slide </a:t>
            </a:r>
            <a:fld id="{DD40D7FE-4A1C-4A14-8D76-23A33224EFB9}" type="slidenum">
              <a:rPr lang="en-GB" smtClean="0">
                <a:solidFill>
                  <a:srgbClr val="000000">
                    <a:lumMod val="65000"/>
                    <a:lumOff val="35000"/>
                  </a:srgbClr>
                </a:solidFill>
              </a:rPr>
              <a:pPr>
                <a:defRPr/>
              </a:pPr>
              <a:t>‹#›</a:t>
            </a:fld>
            <a:endParaRPr lang="en-GB">
              <a:solidFill>
                <a:srgbClr val="000000">
                  <a:lumMod val="65000"/>
                  <a:lumOff val="35000"/>
                </a:srgbClr>
              </a:solidFill>
            </a:endParaRPr>
          </a:p>
        </p:txBody>
      </p:sp>
      <p:sp>
        <p:nvSpPr>
          <p:cNvPr id="17" name="Date Placeholder 8"/>
          <p:cNvSpPr>
            <a:spLocks noGrp="1" noChangeArrowheads="1"/>
          </p:cNvSpPr>
          <p:nvPr>
            <p:ph type="dt" sz="half" idx="2"/>
          </p:nvPr>
        </p:nvSpPr>
        <p:spPr bwMode="auto">
          <a:xfrm>
            <a:off x="428625" y="6565900"/>
            <a:ext cx="1296988"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bodyPr>
          <a:lstStyle>
            <a:lvl1pPr>
              <a:defRPr sz="1100" b="0">
                <a:solidFill>
                  <a:schemeClr val="tx1">
                    <a:lumMod val="65000"/>
                    <a:lumOff val="35000"/>
                  </a:schemeClr>
                </a:solidFill>
              </a:defRPr>
            </a:lvl1pPr>
          </a:lstStyle>
          <a:p>
            <a:pPr>
              <a:defRPr/>
            </a:pPr>
            <a:r>
              <a:rPr lang="en-US" smtClean="0">
                <a:solidFill>
                  <a:srgbClr val="000000">
                    <a:lumMod val="65000"/>
                    <a:lumOff val="35000"/>
                  </a:srgbClr>
                </a:solidFill>
              </a:rPr>
              <a:t>Feb-2013</a:t>
            </a:r>
            <a:endParaRPr lang="en-GB">
              <a:solidFill>
                <a:srgbClr val="000000">
                  <a:lumMod val="65000"/>
                  <a:lumOff val="35000"/>
                </a:srgbClr>
              </a:solidFill>
            </a:endParaRPr>
          </a:p>
        </p:txBody>
      </p:sp>
    </p:spTree>
    <p:extLst>
      <p:ext uri="{BB962C8B-B14F-4D97-AF65-F5344CB8AC3E}">
        <p14:creationId xmlns:p14="http://schemas.microsoft.com/office/powerpoint/2010/main" val="3320821069"/>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Slide Number Placeholder 2"/>
          <p:cNvSpPr>
            <a:spLocks noGrp="1"/>
          </p:cNvSpPr>
          <p:nvPr>
            <p:ph type="sldNum" sz="quarter" idx="10"/>
          </p:nvPr>
        </p:nvSpPr>
        <p:spPr>
          <a:xfrm>
            <a:off x="6445250" y="6527800"/>
            <a:ext cx="2289175" cy="333375"/>
          </a:xfrm>
          <a:prstGeom prst="rect">
            <a:avLst/>
          </a:prstGeom>
        </p:spPr>
        <p:txBody>
          <a:bodyPr/>
          <a:lstStyle/>
          <a:p>
            <a:r>
              <a:rPr lang="en-GB" smtClean="0">
                <a:solidFill>
                  <a:srgbClr val="000000">
                    <a:lumMod val="65000"/>
                    <a:lumOff val="35000"/>
                  </a:srgbClr>
                </a:solidFill>
              </a:rPr>
              <a:t> Slide </a:t>
            </a:r>
            <a:fld id="{4776E21D-4CFA-48D1-9D36-E13FC2CE853D}" type="slidenum">
              <a:rPr lang="en-GB" smtClean="0">
                <a:solidFill>
                  <a:srgbClr val="000000">
                    <a:lumMod val="65000"/>
                    <a:lumOff val="35000"/>
                  </a:srgbClr>
                </a:solidFill>
              </a:rPr>
              <a:pPr/>
              <a:t>‹#›</a:t>
            </a:fld>
            <a:endParaRPr lang="en-GB">
              <a:solidFill>
                <a:srgbClr val="000000">
                  <a:lumMod val="65000"/>
                  <a:lumOff val="35000"/>
                </a:srgbClr>
              </a:solidFill>
            </a:endParaRPr>
          </a:p>
        </p:txBody>
      </p:sp>
      <p:sp>
        <p:nvSpPr>
          <p:cNvPr id="4" name="Date Placeholder 3"/>
          <p:cNvSpPr>
            <a:spLocks noGrp="1"/>
          </p:cNvSpPr>
          <p:nvPr>
            <p:ph type="dt" sz="half" idx="11"/>
          </p:nvPr>
        </p:nvSpPr>
        <p:spPr>
          <a:xfrm>
            <a:off x="428625" y="6565900"/>
            <a:ext cx="1296988" cy="260350"/>
          </a:xfrm>
          <a:prstGeom prst="rect">
            <a:avLst/>
          </a:prstGeom>
        </p:spPr>
        <p:txBody>
          <a:bodyPr/>
          <a:lstStyle/>
          <a:p>
            <a:r>
              <a:rPr lang="en-US" smtClean="0">
                <a:solidFill>
                  <a:srgbClr val="000000">
                    <a:lumMod val="65000"/>
                    <a:lumOff val="35000"/>
                  </a:srgbClr>
                </a:solidFill>
              </a:rPr>
              <a:t>Feb-2013</a:t>
            </a:r>
            <a:endParaRPr lang="en-GB">
              <a:solidFill>
                <a:srgbClr val="000000">
                  <a:lumMod val="65000"/>
                  <a:lumOff val="35000"/>
                </a:srgbClr>
              </a:solidFill>
            </a:endParaRPr>
          </a:p>
        </p:txBody>
      </p:sp>
      <p:sp>
        <p:nvSpPr>
          <p:cNvPr id="13" name="Text Placeholder 12"/>
          <p:cNvSpPr>
            <a:spLocks noGrp="1"/>
          </p:cNvSpPr>
          <p:nvPr>
            <p:ph type="body" sz="quarter" idx="13"/>
          </p:nvPr>
        </p:nvSpPr>
        <p:spPr>
          <a:xfrm>
            <a:off x="423065" y="2320776"/>
            <a:ext cx="8254209" cy="100642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88702844"/>
      </p:ext>
    </p:extLst>
  </p:cSld>
  <p:clrMapOvr>
    <a:masterClrMapping/>
  </p:clrMapOvr>
  <p:transition>
    <p:randomBa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4403"/>
          </a:xfrm>
          <a:solidFill>
            <a:schemeClr val="bg1">
              <a:alpha val="70000"/>
            </a:schemeClr>
          </a:solidFill>
        </p:spPr>
        <p:txBody>
          <a:bodyPr lIns="504000" tIns="216000" bIns="144000"/>
          <a:lstStyle/>
          <a:p>
            <a:r>
              <a:rPr lang="en-US" dirty="0" smtClean="0"/>
              <a:t>Click to edit Master title style</a:t>
            </a:r>
            <a:endParaRPr lang="en-AU"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fontAlgn="base">
              <a:spcBef>
                <a:spcPct val="0"/>
              </a:spcBef>
              <a:spcAft>
                <a:spcPct val="0"/>
              </a:spcAft>
              <a:defRPr/>
            </a:pPr>
            <a:r>
              <a:rPr lang="en-GB" b="1" smtClean="0"/>
              <a:t> Slide </a:t>
            </a:r>
            <a:fld id="{DD40D7FE-4A1C-4A14-8D76-23A33224EFB9}" type="slidenum">
              <a:rPr lang="en-GB" b="1" smtClean="0"/>
              <a:pPr fontAlgn="base">
                <a:spcBef>
                  <a:spcPct val="0"/>
                </a:spcBef>
                <a:spcAft>
                  <a:spcPct val="0"/>
                </a:spcAft>
                <a:defRPr/>
              </a:pPr>
              <a:t>‹#›</a:t>
            </a:fld>
            <a:endParaRPr lang="en-GB" b="1"/>
          </a:p>
        </p:txBody>
      </p:sp>
      <p:sp>
        <p:nvSpPr>
          <p:cNvPr id="4" name="Date Placeholder 3"/>
          <p:cNvSpPr>
            <a:spLocks noGrp="1"/>
          </p:cNvSpPr>
          <p:nvPr>
            <p:ph type="dt" sz="half" idx="11"/>
          </p:nvPr>
        </p:nvSpPr>
        <p:spPr/>
        <p:txBody>
          <a:bodyPr/>
          <a:lstStyle>
            <a:lvl1pPr>
              <a:defRPr>
                <a:solidFill>
                  <a:schemeClr val="tx1"/>
                </a:solidFill>
              </a:defRPr>
            </a:lvl1pPr>
          </a:lstStyle>
          <a:p>
            <a:pPr fontAlgn="base">
              <a:spcBef>
                <a:spcPct val="0"/>
              </a:spcBef>
              <a:spcAft>
                <a:spcPct val="0"/>
              </a:spcAft>
              <a:defRPr/>
            </a:pPr>
            <a:r>
              <a:rPr lang="en-US" smtClean="0"/>
              <a:t>Feb-2013</a:t>
            </a:r>
            <a:endParaRPr lang="en-GB"/>
          </a:p>
        </p:txBody>
      </p:sp>
    </p:spTree>
    <p:extLst>
      <p:ext uri="{BB962C8B-B14F-4D97-AF65-F5344CB8AC3E}">
        <p14:creationId xmlns:p14="http://schemas.microsoft.com/office/powerpoint/2010/main" val="56652019"/>
      </p:ext>
    </p:extLst>
  </p:cSld>
  <p:clrMapOvr>
    <a:overrideClrMapping bg1="dk1" tx1="lt1" bg2="dk2" tx2="lt2" accent1="accent1" accent2="accent2" accent3="accent3" accent4="accent4" accent5="accent5" accent6="accent6" hlink="hlink" folHlink="folHlink"/>
  </p:clrMapOvr>
  <p:transition>
    <p:randomBa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98727" name="Line 7"/>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798732" name="Rectangle 12"/>
          <p:cNvSpPr>
            <a:spLocks noGrp="1" noChangeArrowheads="1"/>
          </p:cNvSpPr>
          <p:nvPr>
            <p:ph type="title"/>
          </p:nvPr>
        </p:nvSpPr>
        <p:spPr bwMode="auto">
          <a:xfrm>
            <a:off x="417513" y="963613"/>
            <a:ext cx="8231187" cy="519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smtClean="0"/>
              <a:t>Heading 1</a:t>
            </a:r>
          </a:p>
        </p:txBody>
      </p:sp>
      <p:sp>
        <p:nvSpPr>
          <p:cNvPr id="798733" name="Rectangle 13"/>
          <p:cNvSpPr>
            <a:spLocks noGrp="1" noChangeArrowheads="1"/>
          </p:cNvSpPr>
          <p:nvPr>
            <p:ph type="body" idx="1"/>
          </p:nvPr>
        </p:nvSpPr>
        <p:spPr bwMode="auto">
          <a:xfrm>
            <a:off x="422275" y="2320925"/>
            <a:ext cx="8226425" cy="998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smtClean="0"/>
              <a:t>Click to edit Master text styles</a:t>
            </a:r>
          </a:p>
          <a:p>
            <a:pPr lvl="1"/>
            <a:r>
              <a:rPr lang="en-GB" dirty="0" smtClean="0"/>
              <a:t>Second level</a:t>
            </a:r>
          </a:p>
          <a:p>
            <a:pPr lvl="2"/>
            <a:r>
              <a:rPr lang="en-GB" dirty="0" smtClean="0"/>
              <a:t>Third Level</a:t>
            </a:r>
          </a:p>
        </p:txBody>
      </p:sp>
      <p:sp>
        <p:nvSpPr>
          <p:cNvPr id="13" name="Line 9"/>
          <p:cNvSpPr>
            <a:spLocks noChangeShapeType="1"/>
          </p:cNvSpPr>
          <p:nvPr/>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Rectangle 4"/>
          <p:cNvSpPr>
            <a:spLocks noGrp="1" noChangeArrowheads="1"/>
          </p:cNvSpPr>
          <p:nvPr>
            <p:ph type="sldNum" sz="quarter" idx="4"/>
          </p:nvPr>
        </p:nvSpPr>
        <p:spPr bwMode="auto">
          <a:xfrm>
            <a:off x="6445250" y="6527800"/>
            <a:ext cx="2289175" cy="333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100">
                <a:solidFill>
                  <a:schemeClr val="tx1">
                    <a:lumMod val="65000"/>
                    <a:lumOff val="35000"/>
                  </a:schemeClr>
                </a:solidFill>
              </a:defRPr>
            </a:lvl1pPr>
          </a:lstStyle>
          <a:p>
            <a:pPr fontAlgn="base">
              <a:spcBef>
                <a:spcPct val="0"/>
              </a:spcBef>
              <a:spcAft>
                <a:spcPct val="0"/>
              </a:spcAft>
              <a:defRPr/>
            </a:pPr>
            <a:r>
              <a:rPr lang="en-GB" b="1" smtClean="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16" name="Date Placeholder 8"/>
          <p:cNvSpPr>
            <a:spLocks noGrp="1" noChangeArrowheads="1"/>
          </p:cNvSpPr>
          <p:nvPr>
            <p:ph type="dt" sz="half" idx="2"/>
          </p:nvPr>
        </p:nvSpPr>
        <p:spPr bwMode="auto">
          <a:xfrm>
            <a:off x="428625" y="6565900"/>
            <a:ext cx="1296988"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bodyPr>
          <a:lstStyle>
            <a:lvl1pPr>
              <a:defRPr sz="1100" b="0">
                <a:solidFill>
                  <a:schemeClr val="tx1">
                    <a:lumMod val="65000"/>
                    <a:lumOff val="35000"/>
                  </a:schemeClr>
                </a:solidFill>
              </a:defRPr>
            </a:lvl1pPr>
          </a:lstStyle>
          <a:p>
            <a:pPr fontAlgn="base">
              <a:spcBef>
                <a:spcPct val="0"/>
              </a:spcBef>
              <a:spcAft>
                <a:spcPct val="0"/>
              </a:spcAft>
              <a:defRPr/>
            </a:pPr>
            <a:r>
              <a:rPr lang="en-US" smtClean="0">
                <a:solidFill>
                  <a:srgbClr val="000000">
                    <a:lumMod val="65000"/>
                    <a:lumOff val="35000"/>
                  </a:srgbClr>
                </a:solidFill>
              </a:rPr>
              <a:t>Feb-2013</a:t>
            </a:r>
            <a:endParaRPr lang="en-GB">
              <a:solidFill>
                <a:srgbClr val="000000">
                  <a:lumMod val="65000"/>
                  <a:lumOff val="35000"/>
                </a:srgbClr>
              </a:solidFill>
            </a:endParaRPr>
          </a:p>
        </p:txBody>
      </p:sp>
      <p:pic>
        <p:nvPicPr>
          <p:cNvPr id="10"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879"/>
          <a:stretch/>
        </p:blipFill>
        <p:spPr bwMode="auto">
          <a:xfrm>
            <a:off x="6732240" y="159933"/>
            <a:ext cx="1947624" cy="46277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0009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9" r:id="rId3"/>
  </p:sldLayoutIdLst>
  <p:transition>
    <p:randomBar/>
  </p:transition>
  <p:timing>
    <p:tnLst>
      <p:par>
        <p:cTn id="1" dur="indefinite" restart="never" nodeType="tmRoot"/>
      </p:par>
    </p:tnLst>
  </p:timing>
  <p:hf hdr="0" ft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180975" indent="-180975" algn="l" rtl="0" eaLnBrk="1" fontAlgn="base" hangingPunct="1">
        <a:lnSpc>
          <a:spcPct val="120000"/>
        </a:lnSpc>
        <a:spcBef>
          <a:spcPct val="35000"/>
        </a:spcBef>
        <a:spcAft>
          <a:spcPct val="0"/>
        </a:spcAft>
        <a:buClr>
          <a:schemeClr val="tx1"/>
        </a:buClr>
        <a:buChar char="•"/>
        <a:defRPr>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r>
              <a:rPr lang="en-GB"/>
              <a:t> Slide </a:t>
            </a:r>
            <a:fld id="{20677BFB-74B1-4728-8DDA-6F8F8A2163F3}" type="slidenum">
              <a:rPr lang="en-GB"/>
              <a:pPr/>
              <a:t>1</a:t>
            </a:fld>
            <a:endParaRPr lang="en-GB"/>
          </a:p>
        </p:txBody>
      </p:sp>
      <p:sp>
        <p:nvSpPr>
          <p:cNvPr id="8" name="Date Placeholder 4"/>
          <p:cNvSpPr>
            <a:spLocks noGrp="1"/>
          </p:cNvSpPr>
          <p:nvPr>
            <p:ph type="dt" sz="half" idx="4294967295"/>
          </p:nvPr>
        </p:nvSpPr>
        <p:spPr>
          <a:xfrm>
            <a:off x="428625" y="6565270"/>
            <a:ext cx="1296988" cy="261610"/>
          </a:xfrm>
          <a:prstGeom prst="rect">
            <a:avLst/>
          </a:prstGeom>
        </p:spPr>
        <p:txBody>
          <a:bodyPr/>
          <a:lstStyle/>
          <a:p>
            <a:r>
              <a:rPr lang="en-US" dirty="0" smtClean="0"/>
              <a:t>13 October 2016</a:t>
            </a:r>
            <a:endParaRPr lang="en-GB" dirty="0"/>
          </a:p>
        </p:txBody>
      </p:sp>
      <p:sp>
        <p:nvSpPr>
          <p:cNvPr id="30" name="Rectangle 7"/>
          <p:cNvSpPr>
            <a:spLocks noGrp="1" noChangeArrowheads="1"/>
          </p:cNvSpPr>
          <p:nvPr>
            <p:ph type="title"/>
          </p:nvPr>
        </p:nvSpPr>
        <p:spPr>
          <a:xfrm>
            <a:off x="323528" y="5373216"/>
            <a:ext cx="8574087" cy="830997"/>
          </a:xfrm>
        </p:spPr>
        <p:txBody>
          <a:bodyPr/>
          <a:lstStyle/>
          <a:p>
            <a:pPr algn="ctr"/>
            <a:r>
              <a:rPr lang="en-US" sz="2400" dirty="0" smtClean="0"/>
              <a:t>IASC REAP meeting | 13 October 2016</a:t>
            </a:r>
            <a:br>
              <a:rPr lang="en-US" sz="2400" dirty="0" smtClean="0"/>
            </a:br>
            <a:endParaRPr lang="en-GB" sz="2400" dirty="0"/>
          </a:p>
        </p:txBody>
      </p:sp>
      <p:sp>
        <p:nvSpPr>
          <p:cNvPr id="5" name="Rectangle 7"/>
          <p:cNvSpPr txBox="1">
            <a:spLocks noChangeArrowheads="1"/>
          </p:cNvSpPr>
          <p:nvPr/>
        </p:nvSpPr>
        <p:spPr bwMode="auto">
          <a:xfrm>
            <a:off x="407892" y="2147372"/>
            <a:ext cx="8574087" cy="17543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kern="0" noProof="0" dirty="0" smtClean="0">
                <a:latin typeface="+mj-lt"/>
                <a:ea typeface="+mj-ea"/>
                <a:cs typeface="+mj-cs"/>
              </a:rPr>
              <a:t>Update on </a:t>
            </a:r>
            <a:r>
              <a:rPr lang="en-US" sz="3600" b="1" kern="0" dirty="0" err="1" smtClean="0">
                <a:latin typeface="+mj-lt"/>
                <a:ea typeface="+mj-ea"/>
                <a:cs typeface="+mj-cs"/>
              </a:rPr>
              <a:t>workstream</a:t>
            </a:r>
            <a:endParaRPr lang="en-US" sz="3600" b="1" kern="0" noProof="0" dirty="0" smtClean="0">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kern="0" noProof="0" dirty="0" smtClean="0">
                <a:latin typeface="+mj-lt"/>
                <a:ea typeface="+mj-ea"/>
                <a:cs typeface="+mj-cs"/>
              </a:rPr>
              <a:t> Emergency Response Preparedness approach</a:t>
            </a:r>
          </a:p>
        </p:txBody>
      </p:sp>
    </p:spTree>
    <p:extLst>
      <p:ext uri="{BB962C8B-B14F-4D97-AF65-F5344CB8AC3E}">
        <p14:creationId xmlns:p14="http://schemas.microsoft.com/office/powerpoint/2010/main" val="3774629822"/>
      </p:ext>
    </p:extLst>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bwMode="auto">
          <a:xfrm>
            <a:off x="488603" y="2492896"/>
            <a:ext cx="4011389" cy="3703184"/>
          </a:xfrm>
          <a:prstGeom prst="rect">
            <a:avLst/>
          </a:prstGeom>
          <a:solidFill>
            <a:srgbClr val="3668A0">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Arial" charset="0"/>
            </a:endParaRPr>
          </a:p>
        </p:txBody>
      </p:sp>
      <p:sp>
        <p:nvSpPr>
          <p:cNvPr id="69" name="Rectangle 68"/>
          <p:cNvSpPr/>
          <p:nvPr/>
        </p:nvSpPr>
        <p:spPr bwMode="auto">
          <a:xfrm>
            <a:off x="5415037" y="2492896"/>
            <a:ext cx="3226321" cy="3703184"/>
          </a:xfrm>
          <a:prstGeom prst="rect">
            <a:avLst/>
          </a:prstGeom>
          <a:solidFill>
            <a:srgbClr val="3668A0">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Arial" charset="0"/>
            </a:endParaRPr>
          </a:p>
        </p:txBody>
      </p:sp>
      <p:sp>
        <p:nvSpPr>
          <p:cNvPr id="30" name="Rectangle 7"/>
          <p:cNvSpPr>
            <a:spLocks noGrp="1" noChangeArrowheads="1"/>
          </p:cNvSpPr>
          <p:nvPr>
            <p:ph type="title"/>
          </p:nvPr>
        </p:nvSpPr>
        <p:spPr>
          <a:xfrm>
            <a:off x="417513" y="963613"/>
            <a:ext cx="8231187" cy="892552"/>
          </a:xfrm>
        </p:spPr>
        <p:txBody>
          <a:bodyPr/>
          <a:lstStyle/>
          <a:p>
            <a:r>
              <a:rPr lang="en-US" sz="2400" dirty="0" smtClean="0">
                <a:cs typeface="Microsoft Tai Le"/>
              </a:rPr>
              <a:t>3) ERP Trainings </a:t>
            </a:r>
            <a:r>
              <a:rPr lang="en-US" sz="2400" dirty="0">
                <a:cs typeface="Microsoft Tai Le"/>
              </a:rPr>
              <a:t>and country support missions</a:t>
            </a:r>
            <a:r>
              <a:rPr lang="en-US" dirty="0">
                <a:cs typeface="Microsoft Tai Le"/>
              </a:rPr>
              <a:t/>
            </a:r>
            <a:br>
              <a:rPr lang="en-US" dirty="0">
                <a:cs typeface="Microsoft Tai Le"/>
              </a:rPr>
            </a:br>
            <a:endParaRPr lang="en-GB" sz="2800" dirty="0"/>
          </a:p>
        </p:txBody>
      </p:sp>
      <p:sp>
        <p:nvSpPr>
          <p:cNvPr id="7" name="Slide Number Placeholder 3"/>
          <p:cNvSpPr>
            <a:spLocks noGrp="1"/>
          </p:cNvSpPr>
          <p:nvPr>
            <p:ph type="sldNum" sz="quarter" idx="10"/>
          </p:nvPr>
        </p:nvSpPr>
        <p:spPr/>
        <p:txBody>
          <a:bodyPr/>
          <a:lstStyle/>
          <a:p>
            <a:r>
              <a:rPr lang="en-GB" dirty="0"/>
              <a:t> Slide </a:t>
            </a:r>
            <a:fld id="{20677BFB-74B1-4728-8DDA-6F8F8A2163F3}" type="slidenum">
              <a:rPr lang="en-GB"/>
              <a:pPr/>
              <a:t>10</a:t>
            </a:fld>
            <a:endParaRPr lang="en-GB" dirty="0"/>
          </a:p>
        </p:txBody>
      </p:sp>
      <p:sp>
        <p:nvSpPr>
          <p:cNvPr id="8" name="Date Placeholder 4"/>
          <p:cNvSpPr>
            <a:spLocks noGrp="1"/>
          </p:cNvSpPr>
          <p:nvPr>
            <p:ph type="dt" sz="half" idx="11"/>
          </p:nvPr>
        </p:nvSpPr>
        <p:spPr>
          <a:prstGeom prst="rect">
            <a:avLst/>
          </a:prstGeom>
        </p:spPr>
        <p:txBody>
          <a:bodyPr/>
          <a:lstStyle/>
          <a:p>
            <a:r>
              <a:rPr lang="en-US" dirty="0" smtClean="0"/>
              <a:t>July 2016</a:t>
            </a:r>
            <a:endParaRPr lang="en-GB" dirty="0"/>
          </a:p>
        </p:txBody>
      </p:sp>
      <p:sp>
        <p:nvSpPr>
          <p:cNvPr id="19" name="Line 5"/>
          <p:cNvSpPr>
            <a:spLocks noChangeShapeType="1"/>
          </p:cNvSpPr>
          <p:nvPr/>
        </p:nvSpPr>
        <p:spPr bwMode="auto">
          <a:xfrm>
            <a:off x="467544" y="2197291"/>
            <a:ext cx="8194873" cy="0"/>
          </a:xfrm>
          <a:prstGeom prst="line">
            <a:avLst/>
          </a:prstGeom>
          <a:noFill/>
          <a:ln w="28575">
            <a:solidFill>
              <a:schemeClr val="hlink"/>
            </a:solidFill>
            <a:round/>
            <a:headEnd/>
            <a:tailEnd type="none" w="lg" len="med"/>
          </a:ln>
          <a:effectLst/>
        </p:spPr>
        <p:txBody>
          <a:bodyPr/>
          <a:lstStyle/>
          <a:p>
            <a:endParaRPr lang="en-GB"/>
          </a:p>
        </p:txBody>
      </p:sp>
      <p:sp>
        <p:nvSpPr>
          <p:cNvPr id="20" name="Rectangle 9"/>
          <p:cNvSpPr>
            <a:spLocks noChangeArrowheads="1"/>
          </p:cNvSpPr>
          <p:nvPr/>
        </p:nvSpPr>
        <p:spPr bwMode="auto">
          <a:xfrm>
            <a:off x="412314" y="1509936"/>
            <a:ext cx="8241583" cy="410882"/>
          </a:xfrm>
          <a:prstGeom prst="rect">
            <a:avLst/>
          </a:prstGeom>
          <a:noFill/>
          <a:ln w="9525">
            <a:noFill/>
            <a:miter lim="800000"/>
            <a:headEnd/>
            <a:tailEnd/>
          </a:ln>
          <a:effectLst/>
        </p:spPr>
        <p:txBody>
          <a:bodyPr wrap="square">
            <a:spAutoFit/>
          </a:bodyPr>
          <a:lstStyle/>
          <a:p>
            <a:pPr>
              <a:lnSpc>
                <a:spcPct val="115000"/>
              </a:lnSpc>
              <a:spcBef>
                <a:spcPct val="70000"/>
              </a:spcBef>
              <a:buClr>
                <a:srgbClr val="78642A"/>
              </a:buClr>
              <a:buSzPct val="115000"/>
              <a:buFont typeface="Wingdings" pitchFamily="2" charset="2"/>
              <a:buNone/>
            </a:pPr>
            <a:r>
              <a:rPr lang="en-US" b="1" dirty="0" smtClean="0">
                <a:solidFill>
                  <a:srgbClr val="111111"/>
                </a:solidFill>
              </a:rPr>
              <a:t>More than 270 people trained on the ERP approach in seven locations</a:t>
            </a:r>
            <a:endParaRPr lang="fr-FR" dirty="0">
              <a:solidFill>
                <a:srgbClr val="111111"/>
              </a:solidFill>
            </a:endParaRPr>
          </a:p>
        </p:txBody>
      </p:sp>
      <p:sp>
        <p:nvSpPr>
          <p:cNvPr id="25" name="Rectangle 16"/>
          <p:cNvSpPr>
            <a:spLocks noChangeArrowheads="1"/>
          </p:cNvSpPr>
          <p:nvPr/>
        </p:nvSpPr>
        <p:spPr bwMode="auto">
          <a:xfrm>
            <a:off x="5629417" y="2636912"/>
            <a:ext cx="1174831" cy="276999"/>
          </a:xfrm>
          <a:prstGeom prst="rect">
            <a:avLst/>
          </a:prstGeom>
          <a:noFill/>
          <a:ln w="6350">
            <a:noFill/>
            <a:miter lim="800000"/>
            <a:headEnd/>
            <a:tailEnd/>
          </a:ln>
          <a:effectLst/>
        </p:spPr>
        <p:txBody>
          <a:bodyPr wrap="square" lIns="0" tIns="0" rIns="0" bIns="0" anchor="b">
            <a:spAutoFit/>
          </a:bodyPr>
          <a:lstStyle/>
          <a:p>
            <a:pPr defTabSz="330200">
              <a:tabLst>
                <a:tab pos="8521700" algn="r"/>
              </a:tabLst>
            </a:pPr>
            <a:r>
              <a:rPr lang="de-DE" altLang="de-DE" dirty="0" smtClean="0">
                <a:solidFill>
                  <a:srgbClr val="3668A0"/>
                </a:solidFill>
              </a:rPr>
              <a:t>Completed</a:t>
            </a:r>
            <a:endParaRPr lang="de-DE" altLang="de-DE" dirty="0">
              <a:solidFill>
                <a:srgbClr val="3668A0"/>
              </a:solidFill>
            </a:endParaRPr>
          </a:p>
        </p:txBody>
      </p:sp>
      <p:sp>
        <p:nvSpPr>
          <p:cNvPr id="32" name="Line 9"/>
          <p:cNvSpPr>
            <a:spLocks noChangeShapeType="1"/>
          </p:cNvSpPr>
          <p:nvPr/>
        </p:nvSpPr>
        <p:spPr bwMode="auto">
          <a:xfrm flipV="1">
            <a:off x="5652122" y="2949620"/>
            <a:ext cx="1080120" cy="0"/>
          </a:xfrm>
          <a:prstGeom prst="line">
            <a:avLst/>
          </a:prstGeom>
          <a:noFill/>
          <a:ln w="28575" cap="flat" cmpd="sng">
            <a:solidFill>
              <a:srgbClr val="3668A0"/>
            </a:solidFill>
            <a:prstDash val="solid"/>
            <a:round/>
            <a:headEnd/>
            <a:tailEnd/>
          </a:ln>
          <a:effectLst/>
        </p:spPr>
        <p:txBody>
          <a:bodyPr wrap="none" lIns="0" tIns="0" rIns="0" bIns="0" anchor="ctr"/>
          <a:lstStyle/>
          <a:p>
            <a:pPr>
              <a:defRPr/>
            </a:pPr>
            <a:endParaRPr lang="en-GB"/>
          </a:p>
        </p:txBody>
      </p:sp>
      <p:sp>
        <p:nvSpPr>
          <p:cNvPr id="5" name="Rectangle 4"/>
          <p:cNvSpPr/>
          <p:nvPr/>
        </p:nvSpPr>
        <p:spPr>
          <a:xfrm>
            <a:off x="5580113" y="2985330"/>
            <a:ext cx="934871" cy="1708160"/>
          </a:xfrm>
          <a:prstGeom prst="rect">
            <a:avLst/>
          </a:prstGeom>
        </p:spPr>
        <p:txBody>
          <a:bodyPr wrap="none">
            <a:spAutoFit/>
          </a:bodyPr>
          <a:lstStyle/>
          <a:p>
            <a:r>
              <a:rPr lang="en-US" sz="1500" dirty="0" smtClean="0">
                <a:solidFill>
                  <a:srgbClr val="3668A0"/>
                </a:solidFill>
                <a:latin typeface="+mj-lt"/>
                <a:cs typeface="Microsoft Tai Le"/>
              </a:rPr>
              <a:t>Bangkok</a:t>
            </a:r>
          </a:p>
          <a:p>
            <a:r>
              <a:rPr lang="en-US" sz="1500" dirty="0" smtClean="0">
                <a:solidFill>
                  <a:srgbClr val="3668A0"/>
                </a:solidFill>
                <a:latin typeface="+mj-lt"/>
                <a:cs typeface="Microsoft Tai Le"/>
              </a:rPr>
              <a:t>Panama</a:t>
            </a:r>
          </a:p>
          <a:p>
            <a:r>
              <a:rPr lang="en-US" sz="1500" dirty="0" smtClean="0">
                <a:solidFill>
                  <a:srgbClr val="3668A0"/>
                </a:solidFill>
                <a:latin typeface="+mj-lt"/>
                <a:cs typeface="Microsoft Tai Le"/>
              </a:rPr>
              <a:t>Tbilisi</a:t>
            </a:r>
          </a:p>
          <a:p>
            <a:r>
              <a:rPr lang="en-US" sz="1500" dirty="0" smtClean="0">
                <a:solidFill>
                  <a:srgbClr val="3668A0"/>
                </a:solidFill>
                <a:latin typeface="+mj-lt"/>
                <a:cs typeface="Microsoft Tai Le"/>
              </a:rPr>
              <a:t>Istanbul</a:t>
            </a:r>
          </a:p>
          <a:p>
            <a:r>
              <a:rPr lang="en-US" sz="1500" dirty="0" smtClean="0">
                <a:solidFill>
                  <a:srgbClr val="3668A0"/>
                </a:solidFill>
                <a:latin typeface="+mj-lt"/>
                <a:cs typeface="Microsoft Tai Le"/>
              </a:rPr>
              <a:t>Cairo</a:t>
            </a:r>
          </a:p>
          <a:p>
            <a:r>
              <a:rPr lang="en-US" sz="1500" dirty="0" smtClean="0">
                <a:solidFill>
                  <a:srgbClr val="3668A0"/>
                </a:solidFill>
                <a:latin typeface="+mj-lt"/>
                <a:cs typeface="Microsoft Tai Le"/>
              </a:rPr>
              <a:t>Amman</a:t>
            </a:r>
          </a:p>
          <a:p>
            <a:r>
              <a:rPr lang="en-US" sz="1500" dirty="0" smtClean="0">
                <a:solidFill>
                  <a:srgbClr val="3668A0"/>
                </a:solidFill>
                <a:latin typeface="+mj-lt"/>
                <a:cs typeface="Microsoft Tai Le"/>
              </a:rPr>
              <a:t>Dakar</a:t>
            </a:r>
            <a:endParaRPr lang="en-US" sz="1500" dirty="0">
              <a:solidFill>
                <a:srgbClr val="3668A0"/>
              </a:solidFill>
              <a:latin typeface="+mj-lt"/>
              <a:cs typeface="Microsoft Tai Le"/>
            </a:endParaRPr>
          </a:p>
        </p:txBody>
      </p:sp>
      <p:grpSp>
        <p:nvGrpSpPr>
          <p:cNvPr id="2" name="Group 1"/>
          <p:cNvGrpSpPr/>
          <p:nvPr/>
        </p:nvGrpSpPr>
        <p:grpSpPr>
          <a:xfrm>
            <a:off x="7184411" y="2636912"/>
            <a:ext cx="998735" cy="1144870"/>
            <a:chOff x="5652120" y="4797152"/>
            <a:chExt cx="998735" cy="1144870"/>
          </a:xfrm>
        </p:grpSpPr>
        <p:sp>
          <p:nvSpPr>
            <p:cNvPr id="49" name="Rectangle 16"/>
            <p:cNvSpPr>
              <a:spLocks noChangeArrowheads="1"/>
            </p:cNvSpPr>
            <p:nvPr/>
          </p:nvSpPr>
          <p:spPr bwMode="auto">
            <a:xfrm>
              <a:off x="5712594" y="4797152"/>
              <a:ext cx="874398" cy="276999"/>
            </a:xfrm>
            <a:prstGeom prst="rect">
              <a:avLst/>
            </a:prstGeom>
            <a:noFill/>
            <a:ln w="6350">
              <a:noFill/>
              <a:miter lim="800000"/>
              <a:headEnd/>
              <a:tailEnd/>
            </a:ln>
            <a:effectLst/>
          </p:spPr>
          <p:txBody>
            <a:bodyPr wrap="square" lIns="0" tIns="0" rIns="0" bIns="0" anchor="b">
              <a:spAutoFit/>
            </a:bodyPr>
            <a:lstStyle/>
            <a:p>
              <a:pPr defTabSz="330200">
                <a:tabLst>
                  <a:tab pos="8521700" algn="r"/>
                </a:tabLst>
              </a:pPr>
              <a:r>
                <a:rPr lang="de-DE" altLang="de-DE" b="0" dirty="0" smtClean="0">
                  <a:solidFill>
                    <a:schemeClr val="bg1">
                      <a:lumMod val="50000"/>
                    </a:schemeClr>
                  </a:solidFill>
                </a:rPr>
                <a:t>Planned</a:t>
              </a:r>
              <a:endParaRPr lang="de-DE" altLang="de-DE" b="0" dirty="0">
                <a:solidFill>
                  <a:schemeClr val="bg1">
                    <a:lumMod val="50000"/>
                  </a:schemeClr>
                </a:solidFill>
              </a:endParaRPr>
            </a:p>
          </p:txBody>
        </p:sp>
        <p:sp>
          <p:nvSpPr>
            <p:cNvPr id="50" name="Rectangle 49"/>
            <p:cNvSpPr/>
            <p:nvPr/>
          </p:nvSpPr>
          <p:spPr>
            <a:xfrm>
              <a:off x="5652120" y="5157192"/>
              <a:ext cx="998735" cy="784830"/>
            </a:xfrm>
            <a:prstGeom prst="rect">
              <a:avLst/>
            </a:prstGeom>
          </p:spPr>
          <p:txBody>
            <a:bodyPr wrap="none">
              <a:spAutoFit/>
            </a:bodyPr>
            <a:lstStyle/>
            <a:p>
              <a:r>
                <a:rPr lang="en-US" sz="1500" dirty="0" smtClean="0">
                  <a:solidFill>
                    <a:schemeClr val="bg1">
                      <a:lumMod val="50000"/>
                    </a:schemeClr>
                  </a:solidFill>
                  <a:latin typeface="+mj-lt"/>
                  <a:cs typeface="Microsoft Tai Le"/>
                </a:rPr>
                <a:t>Geneva</a:t>
              </a:r>
            </a:p>
            <a:p>
              <a:r>
                <a:rPr lang="en-US" sz="1500" dirty="0" smtClean="0">
                  <a:solidFill>
                    <a:schemeClr val="bg1">
                      <a:lumMod val="50000"/>
                    </a:schemeClr>
                  </a:solidFill>
                  <a:latin typeface="+mj-lt"/>
                  <a:cs typeface="Microsoft Tai Le"/>
                </a:rPr>
                <a:t>Nairobi</a:t>
              </a:r>
            </a:p>
            <a:p>
              <a:r>
                <a:rPr lang="en-US" sz="1500" dirty="0" smtClean="0">
                  <a:solidFill>
                    <a:schemeClr val="bg1">
                      <a:lumMod val="50000"/>
                    </a:schemeClr>
                  </a:solidFill>
                  <a:latin typeface="+mj-lt"/>
                  <a:cs typeface="Microsoft Tai Le"/>
                </a:rPr>
                <a:t>New York</a:t>
              </a:r>
              <a:endParaRPr lang="en-US" sz="1500" dirty="0">
                <a:solidFill>
                  <a:schemeClr val="bg1">
                    <a:lumMod val="50000"/>
                  </a:schemeClr>
                </a:solidFill>
                <a:latin typeface="+mj-lt"/>
                <a:cs typeface="Microsoft Tai Le"/>
              </a:endParaRPr>
            </a:p>
          </p:txBody>
        </p:sp>
      </p:grpSp>
      <p:sp>
        <p:nvSpPr>
          <p:cNvPr id="51" name="Line 9"/>
          <p:cNvSpPr>
            <a:spLocks noChangeShapeType="1"/>
          </p:cNvSpPr>
          <p:nvPr/>
        </p:nvSpPr>
        <p:spPr bwMode="auto">
          <a:xfrm flipV="1">
            <a:off x="7244885" y="2949620"/>
            <a:ext cx="862862" cy="0"/>
          </a:xfrm>
          <a:prstGeom prst="line">
            <a:avLst/>
          </a:prstGeom>
          <a:noFill/>
          <a:ln w="28575" cap="flat" cmpd="sng">
            <a:solidFill>
              <a:schemeClr val="bg1">
                <a:lumMod val="50000"/>
              </a:schemeClr>
            </a:solidFill>
            <a:prstDash val="solid"/>
            <a:round/>
            <a:headEnd/>
            <a:tailEnd/>
          </a:ln>
          <a:effectLst/>
        </p:spPr>
        <p:txBody>
          <a:bodyPr wrap="none" lIns="0" tIns="0" rIns="0" bIns="0" anchor="ctr"/>
          <a:lstStyle/>
          <a:p>
            <a:pPr>
              <a:defRPr/>
            </a:pPr>
            <a:endParaRPr lang="en-GB"/>
          </a:p>
        </p:txBody>
      </p:sp>
      <p:grpSp>
        <p:nvGrpSpPr>
          <p:cNvPr id="68" name="Group 67"/>
          <p:cNvGrpSpPr/>
          <p:nvPr/>
        </p:nvGrpSpPr>
        <p:grpSpPr>
          <a:xfrm>
            <a:off x="755576" y="2730406"/>
            <a:ext cx="3240360" cy="3461918"/>
            <a:chOff x="4668046" y="2703386"/>
            <a:chExt cx="3240360" cy="3461918"/>
          </a:xfrm>
        </p:grpSpPr>
        <p:grpSp>
          <p:nvGrpSpPr>
            <p:cNvPr id="55" name="Group 54"/>
            <p:cNvGrpSpPr/>
            <p:nvPr/>
          </p:nvGrpSpPr>
          <p:grpSpPr>
            <a:xfrm>
              <a:off x="4932040" y="2709330"/>
              <a:ext cx="2976366" cy="3455974"/>
              <a:chOff x="5436096" y="2268324"/>
              <a:chExt cx="2976366" cy="3455974"/>
            </a:xfrm>
          </p:grpSpPr>
          <p:graphicFrame>
            <p:nvGraphicFramePr>
              <p:cNvPr id="17" name="Chart 16"/>
              <p:cNvGraphicFramePr/>
              <p:nvPr>
                <p:extLst/>
              </p:nvPr>
            </p:nvGraphicFramePr>
            <p:xfrm>
              <a:off x="5436096" y="2268324"/>
              <a:ext cx="2976366" cy="3455974"/>
            </p:xfrm>
            <a:graphic>
              <a:graphicData uri="http://schemas.openxmlformats.org/drawingml/2006/chart">
                <c:chart xmlns:c="http://schemas.openxmlformats.org/drawingml/2006/chart" xmlns:r="http://schemas.openxmlformats.org/officeDocument/2006/relationships" r:id="rId3"/>
              </a:graphicData>
            </a:graphic>
          </p:graphicFrame>
          <p:sp>
            <p:nvSpPr>
              <p:cNvPr id="53" name="Oval 52"/>
              <p:cNvSpPr/>
              <p:nvPr/>
            </p:nvSpPr>
            <p:spPr bwMode="auto">
              <a:xfrm>
                <a:off x="6108206" y="3176998"/>
                <a:ext cx="1591327" cy="159132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Arial" charset="0"/>
                </a:endParaRPr>
              </a:p>
            </p:txBody>
          </p:sp>
          <p:sp>
            <p:nvSpPr>
              <p:cNvPr id="54" name="TextBox 53"/>
              <p:cNvSpPr txBox="1"/>
              <p:nvPr/>
            </p:nvSpPr>
            <p:spPr>
              <a:xfrm>
                <a:off x="6030187" y="3681054"/>
                <a:ext cx="1788182" cy="646331"/>
              </a:xfrm>
              <a:prstGeom prst="rect">
                <a:avLst/>
              </a:prstGeom>
              <a:noFill/>
            </p:spPr>
            <p:txBody>
              <a:bodyPr wrap="square" rtlCol="0">
                <a:spAutoFit/>
              </a:bodyPr>
              <a:lstStyle/>
              <a:p>
                <a:pPr algn="ctr"/>
                <a:r>
                  <a:rPr lang="en-US" b="1" dirty="0" smtClean="0">
                    <a:solidFill>
                      <a:srgbClr val="3668A0"/>
                    </a:solidFill>
                  </a:rPr>
                  <a:t>274</a:t>
                </a:r>
                <a:r>
                  <a:rPr lang="en-US" dirty="0" smtClean="0">
                    <a:solidFill>
                      <a:srgbClr val="3668A0"/>
                    </a:solidFill>
                  </a:rPr>
                  <a:t> people </a:t>
                </a:r>
                <a:br>
                  <a:rPr lang="en-US" dirty="0" smtClean="0">
                    <a:solidFill>
                      <a:srgbClr val="3668A0"/>
                    </a:solidFill>
                  </a:rPr>
                </a:br>
                <a:r>
                  <a:rPr lang="en-US" dirty="0" smtClean="0">
                    <a:solidFill>
                      <a:srgbClr val="3668A0"/>
                    </a:solidFill>
                  </a:rPr>
                  <a:t>trained</a:t>
                </a:r>
                <a:endParaRPr lang="en-GB" dirty="0">
                  <a:solidFill>
                    <a:srgbClr val="3668A0"/>
                  </a:solidFill>
                </a:endParaRPr>
              </a:p>
            </p:txBody>
          </p:sp>
        </p:grpSp>
        <p:sp>
          <p:nvSpPr>
            <p:cNvPr id="60" name="TextBox 59"/>
            <p:cNvSpPr txBox="1"/>
            <p:nvPr/>
          </p:nvSpPr>
          <p:spPr>
            <a:xfrm>
              <a:off x="6612262" y="2969932"/>
              <a:ext cx="1224136" cy="584775"/>
            </a:xfrm>
            <a:prstGeom prst="rect">
              <a:avLst/>
            </a:prstGeom>
            <a:noFill/>
          </p:spPr>
          <p:txBody>
            <a:bodyPr wrap="square" rtlCol="0">
              <a:spAutoFit/>
            </a:bodyPr>
            <a:lstStyle/>
            <a:p>
              <a:pPr algn="r"/>
              <a:r>
                <a:rPr lang="en-US" sz="1600" dirty="0" smtClean="0">
                  <a:solidFill>
                    <a:srgbClr val="3668A0"/>
                  </a:solidFill>
                </a:rPr>
                <a:t>OCHA</a:t>
              </a:r>
              <a:r>
                <a:rPr lang="en-US" sz="1600" b="1" dirty="0" smtClean="0">
                  <a:solidFill>
                    <a:srgbClr val="3668A0"/>
                  </a:solidFill>
                </a:rPr>
                <a:t> </a:t>
              </a:r>
              <a:br>
                <a:rPr lang="en-US" sz="1600" b="1" dirty="0" smtClean="0">
                  <a:solidFill>
                    <a:srgbClr val="3668A0"/>
                  </a:solidFill>
                </a:rPr>
              </a:br>
              <a:endParaRPr lang="en-GB" sz="1600" b="1" dirty="0">
                <a:solidFill>
                  <a:srgbClr val="3668A0"/>
                </a:solidFill>
              </a:endParaRPr>
            </a:p>
          </p:txBody>
        </p:sp>
        <p:sp>
          <p:nvSpPr>
            <p:cNvPr id="66" name="TextBox 65"/>
            <p:cNvSpPr txBox="1"/>
            <p:nvPr/>
          </p:nvSpPr>
          <p:spPr>
            <a:xfrm>
              <a:off x="4668046" y="3033229"/>
              <a:ext cx="1403118" cy="584775"/>
            </a:xfrm>
            <a:prstGeom prst="rect">
              <a:avLst/>
            </a:prstGeom>
            <a:noFill/>
          </p:spPr>
          <p:txBody>
            <a:bodyPr wrap="square" rtlCol="0">
              <a:spAutoFit/>
            </a:bodyPr>
            <a:lstStyle/>
            <a:p>
              <a:r>
                <a:rPr lang="en-US" sz="1600" dirty="0" smtClean="0">
                  <a:solidFill>
                    <a:srgbClr val="3668A0"/>
                  </a:solidFill>
                </a:rPr>
                <a:t>NGO/UN/</a:t>
              </a:r>
              <a:br>
                <a:rPr lang="en-US" sz="1600" dirty="0" smtClean="0">
                  <a:solidFill>
                    <a:srgbClr val="3668A0"/>
                  </a:solidFill>
                </a:rPr>
              </a:br>
              <a:r>
                <a:rPr lang="en-US" sz="1600" dirty="0" smtClean="0">
                  <a:solidFill>
                    <a:srgbClr val="3668A0"/>
                  </a:solidFill>
                </a:rPr>
                <a:t>Gov.</a:t>
              </a:r>
              <a:endParaRPr lang="en-GB" sz="1600" dirty="0">
                <a:solidFill>
                  <a:srgbClr val="3668A0"/>
                </a:solidFill>
              </a:endParaRPr>
            </a:p>
          </p:txBody>
        </p:sp>
        <p:sp>
          <p:nvSpPr>
            <p:cNvPr id="67" name="TextBox 66"/>
            <p:cNvSpPr txBox="1"/>
            <p:nvPr/>
          </p:nvSpPr>
          <p:spPr>
            <a:xfrm>
              <a:off x="5820174" y="2703386"/>
              <a:ext cx="691627" cy="338554"/>
            </a:xfrm>
            <a:prstGeom prst="rect">
              <a:avLst/>
            </a:prstGeom>
            <a:noFill/>
          </p:spPr>
          <p:txBody>
            <a:bodyPr wrap="square" rtlCol="0">
              <a:spAutoFit/>
            </a:bodyPr>
            <a:lstStyle/>
            <a:p>
              <a:r>
                <a:rPr lang="en-US" sz="1600" dirty="0" smtClean="0">
                  <a:solidFill>
                    <a:srgbClr val="3668A0"/>
                  </a:solidFill>
                </a:rPr>
                <a:t>RCs</a:t>
              </a:r>
              <a:endParaRPr lang="en-GB" sz="1600" dirty="0">
                <a:solidFill>
                  <a:srgbClr val="3668A0"/>
                </a:solidFill>
              </a:endParaRPr>
            </a:p>
          </p:txBody>
        </p:sp>
      </p:grpSp>
      <p:sp>
        <p:nvSpPr>
          <p:cNvPr id="26" name="Rectangle 16"/>
          <p:cNvSpPr>
            <a:spLocks noChangeArrowheads="1"/>
          </p:cNvSpPr>
          <p:nvPr/>
        </p:nvSpPr>
        <p:spPr bwMode="auto">
          <a:xfrm>
            <a:off x="5666159" y="4866880"/>
            <a:ext cx="2866281" cy="276999"/>
          </a:xfrm>
          <a:prstGeom prst="rect">
            <a:avLst/>
          </a:prstGeom>
          <a:noFill/>
          <a:ln w="6350">
            <a:noFill/>
            <a:miter lim="800000"/>
            <a:headEnd/>
            <a:tailEnd/>
          </a:ln>
          <a:effectLst/>
        </p:spPr>
        <p:txBody>
          <a:bodyPr wrap="square" lIns="0" tIns="0" rIns="0" bIns="0" anchor="b">
            <a:spAutoFit/>
          </a:bodyPr>
          <a:lstStyle/>
          <a:p>
            <a:pPr defTabSz="330200">
              <a:tabLst>
                <a:tab pos="8521700" algn="r"/>
              </a:tabLst>
            </a:pPr>
            <a:r>
              <a:rPr lang="de-DE" altLang="de-DE" dirty="0" smtClean="0">
                <a:solidFill>
                  <a:srgbClr val="3668A0"/>
                </a:solidFill>
              </a:rPr>
              <a:t>CO support missions </a:t>
            </a:r>
            <a:endParaRPr lang="de-DE" altLang="de-DE" dirty="0">
              <a:solidFill>
                <a:srgbClr val="3668A0"/>
              </a:solidFill>
            </a:endParaRPr>
          </a:p>
        </p:txBody>
      </p:sp>
      <p:sp>
        <p:nvSpPr>
          <p:cNvPr id="27" name="Line 9"/>
          <p:cNvSpPr>
            <a:spLocks noChangeShapeType="1"/>
          </p:cNvSpPr>
          <p:nvPr/>
        </p:nvSpPr>
        <p:spPr bwMode="auto">
          <a:xfrm>
            <a:off x="5666158" y="5218729"/>
            <a:ext cx="2146202" cy="0"/>
          </a:xfrm>
          <a:prstGeom prst="line">
            <a:avLst/>
          </a:prstGeom>
          <a:noFill/>
          <a:ln w="28575" cap="flat" cmpd="sng">
            <a:solidFill>
              <a:srgbClr val="3668A0"/>
            </a:solidFill>
            <a:prstDash val="solid"/>
            <a:round/>
            <a:headEnd/>
            <a:tailEnd/>
          </a:ln>
          <a:effectLst/>
        </p:spPr>
        <p:txBody>
          <a:bodyPr wrap="none" lIns="0" tIns="0" rIns="0" bIns="0" anchor="ctr"/>
          <a:lstStyle/>
          <a:p>
            <a:pPr>
              <a:defRPr/>
            </a:pPr>
            <a:endParaRPr lang="en-GB"/>
          </a:p>
        </p:txBody>
      </p:sp>
      <p:sp>
        <p:nvSpPr>
          <p:cNvPr id="28" name="Rectangle 27"/>
          <p:cNvSpPr/>
          <p:nvPr/>
        </p:nvSpPr>
        <p:spPr>
          <a:xfrm>
            <a:off x="5608839" y="5287895"/>
            <a:ext cx="1123403" cy="1015663"/>
          </a:xfrm>
          <a:prstGeom prst="rect">
            <a:avLst/>
          </a:prstGeom>
        </p:spPr>
        <p:txBody>
          <a:bodyPr wrap="square" numCol="1">
            <a:spAutoFit/>
          </a:bodyPr>
          <a:lstStyle/>
          <a:p>
            <a:r>
              <a:rPr lang="en-US" sz="1500" dirty="0" smtClean="0">
                <a:solidFill>
                  <a:srgbClr val="3668A0"/>
                </a:solidFill>
                <a:latin typeface="+mj-lt"/>
                <a:cs typeface="Microsoft Tai Le"/>
              </a:rPr>
              <a:t>Lesotho</a:t>
            </a:r>
          </a:p>
          <a:p>
            <a:r>
              <a:rPr lang="en-US" sz="1500" dirty="0" smtClean="0">
                <a:solidFill>
                  <a:srgbClr val="3668A0"/>
                </a:solidFill>
                <a:latin typeface="+mj-lt"/>
                <a:cs typeface="Microsoft Tai Le"/>
              </a:rPr>
              <a:t>Swaziland</a:t>
            </a:r>
          </a:p>
          <a:p>
            <a:r>
              <a:rPr lang="en-US" sz="1500" dirty="0" smtClean="0">
                <a:solidFill>
                  <a:srgbClr val="3668A0"/>
                </a:solidFill>
                <a:latin typeface="+mj-lt"/>
                <a:cs typeface="Microsoft Tai Le"/>
              </a:rPr>
              <a:t>Cameroon</a:t>
            </a:r>
          </a:p>
          <a:p>
            <a:r>
              <a:rPr lang="en-US" sz="1500" dirty="0" smtClean="0">
                <a:solidFill>
                  <a:srgbClr val="3668A0"/>
                </a:solidFill>
                <a:latin typeface="+mj-lt"/>
                <a:cs typeface="Microsoft Tai Le"/>
              </a:rPr>
              <a:t>Niger</a:t>
            </a:r>
          </a:p>
        </p:txBody>
      </p:sp>
      <p:sp>
        <p:nvSpPr>
          <p:cNvPr id="29" name="Rectangle 28"/>
          <p:cNvSpPr/>
          <p:nvPr/>
        </p:nvSpPr>
        <p:spPr>
          <a:xfrm>
            <a:off x="6804248" y="5287895"/>
            <a:ext cx="1512168" cy="1246495"/>
          </a:xfrm>
          <a:prstGeom prst="rect">
            <a:avLst/>
          </a:prstGeom>
        </p:spPr>
        <p:txBody>
          <a:bodyPr wrap="square" numCol="1">
            <a:spAutoFit/>
          </a:bodyPr>
          <a:lstStyle/>
          <a:p>
            <a:r>
              <a:rPr lang="en-US" sz="1500" dirty="0" smtClean="0">
                <a:solidFill>
                  <a:srgbClr val="3668A0"/>
                </a:solidFill>
                <a:latin typeface="+mj-lt"/>
                <a:cs typeface="Microsoft Tai Le"/>
              </a:rPr>
              <a:t>Philippines</a:t>
            </a:r>
          </a:p>
          <a:p>
            <a:r>
              <a:rPr lang="en-US" sz="1500" dirty="0" smtClean="0">
                <a:solidFill>
                  <a:srgbClr val="3668A0"/>
                </a:solidFill>
                <a:latin typeface="+mj-lt"/>
                <a:cs typeface="Microsoft Tai Le"/>
              </a:rPr>
              <a:t>Iraq</a:t>
            </a:r>
          </a:p>
          <a:p>
            <a:r>
              <a:rPr lang="en-US" sz="1500" dirty="0" smtClean="0">
                <a:solidFill>
                  <a:srgbClr val="3668A0"/>
                </a:solidFill>
                <a:latin typeface="+mj-lt"/>
                <a:cs typeface="Microsoft Tai Le"/>
              </a:rPr>
              <a:t>Burkina Faso</a:t>
            </a:r>
          </a:p>
          <a:p>
            <a:r>
              <a:rPr lang="en-US" sz="1500" dirty="0" smtClean="0">
                <a:solidFill>
                  <a:srgbClr val="3668A0"/>
                </a:solidFill>
                <a:latin typeface="+mj-lt"/>
                <a:cs typeface="Microsoft Tai Le"/>
              </a:rPr>
              <a:t>Sudan</a:t>
            </a:r>
          </a:p>
          <a:p>
            <a:endParaRPr lang="en-US" sz="1500" dirty="0" smtClean="0">
              <a:solidFill>
                <a:srgbClr val="3668A0"/>
              </a:solidFill>
              <a:latin typeface="+mj-lt"/>
              <a:cs typeface="Microsoft Tai Le"/>
            </a:endParaRPr>
          </a:p>
        </p:txBody>
      </p:sp>
    </p:spTree>
    <p:extLst>
      <p:ext uri="{BB962C8B-B14F-4D97-AF65-F5344CB8AC3E}">
        <p14:creationId xmlns:p14="http://schemas.microsoft.com/office/powerpoint/2010/main" val="3088900173"/>
      </p:ext>
    </p:extLst>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523220"/>
          </a:xfrm>
        </p:spPr>
        <p:txBody>
          <a:bodyPr/>
          <a:lstStyle/>
          <a:p>
            <a:r>
              <a:rPr lang="en-US" dirty="0" smtClean="0"/>
              <a:t>Upcoming ERP support missions and trainings</a:t>
            </a:r>
            <a:endParaRPr lang="en-US" dirty="0"/>
          </a:p>
        </p:txBody>
      </p:sp>
      <p:sp>
        <p:nvSpPr>
          <p:cNvPr id="3" name="Slide Number Placeholder 2"/>
          <p:cNvSpPr>
            <a:spLocks noGrp="1"/>
          </p:cNvSpPr>
          <p:nvPr>
            <p:ph type="sldNum" sz="quarter" idx="10"/>
          </p:nvPr>
        </p:nvSpPr>
        <p:spPr/>
        <p:txBody>
          <a:bodyPr/>
          <a:lstStyle/>
          <a:p>
            <a:r>
              <a:rPr lang="en-GB" smtClean="0">
                <a:solidFill>
                  <a:srgbClr val="000000">
                    <a:lumMod val="65000"/>
                    <a:lumOff val="35000"/>
                  </a:srgbClr>
                </a:solidFill>
              </a:rPr>
              <a:t> Slide </a:t>
            </a:r>
            <a:fld id="{4776E21D-4CFA-48D1-9D36-E13FC2CE853D}" type="slidenum">
              <a:rPr lang="en-GB" smtClean="0">
                <a:solidFill>
                  <a:srgbClr val="000000">
                    <a:lumMod val="65000"/>
                    <a:lumOff val="35000"/>
                  </a:srgbClr>
                </a:solidFill>
              </a:rPr>
              <a:pPr/>
              <a:t>11</a:t>
            </a:fld>
            <a:endParaRPr lang="en-GB">
              <a:solidFill>
                <a:srgbClr val="000000">
                  <a:lumMod val="65000"/>
                  <a:lumOff val="35000"/>
                </a:srgbClr>
              </a:solidFill>
            </a:endParaRPr>
          </a:p>
        </p:txBody>
      </p:sp>
      <p:sp>
        <p:nvSpPr>
          <p:cNvPr id="4" name="Date Placeholder 3"/>
          <p:cNvSpPr>
            <a:spLocks noGrp="1"/>
          </p:cNvSpPr>
          <p:nvPr>
            <p:ph type="dt" sz="half" idx="11"/>
          </p:nvPr>
        </p:nvSpPr>
        <p:spPr/>
        <p:txBody>
          <a:bodyPr/>
          <a:lstStyle/>
          <a:p>
            <a:r>
              <a:rPr lang="en-US" smtClean="0">
                <a:solidFill>
                  <a:srgbClr val="000000">
                    <a:lumMod val="65000"/>
                    <a:lumOff val="35000"/>
                  </a:srgbClr>
                </a:solidFill>
              </a:rPr>
              <a:t>Feb-2013</a:t>
            </a:r>
            <a:endParaRPr lang="en-GB">
              <a:solidFill>
                <a:srgbClr val="000000">
                  <a:lumMod val="65000"/>
                  <a:lumOff val="35000"/>
                </a:srgbClr>
              </a:solidFill>
            </a:endParaRPr>
          </a:p>
        </p:txBody>
      </p:sp>
      <p:sp>
        <p:nvSpPr>
          <p:cNvPr id="7" name="Rectangle 1"/>
          <p:cNvSpPr>
            <a:spLocks noGrp="1" noChangeArrowheads="1"/>
          </p:cNvSpPr>
          <p:nvPr>
            <p:ph type="body" sz="quarter" idx="13"/>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459566709"/>
              </p:ext>
            </p:extLst>
          </p:nvPr>
        </p:nvGraphicFramePr>
        <p:xfrm>
          <a:off x="539550" y="2204864"/>
          <a:ext cx="8064898" cy="3013002"/>
        </p:xfrm>
        <a:graphic>
          <a:graphicData uri="http://schemas.openxmlformats.org/drawingml/2006/table">
            <a:tbl>
              <a:tblPr firstRow="1" bandRow="1">
                <a:tableStyleId>{5C22544A-7EE6-4342-B048-85BDC9FD1C3A}</a:tableStyleId>
              </a:tblPr>
              <a:tblGrid>
                <a:gridCol w="4032449"/>
                <a:gridCol w="4032449"/>
              </a:tblGrid>
              <a:tr h="688074">
                <a:tc>
                  <a:txBody>
                    <a:bodyPr/>
                    <a:lstStyle/>
                    <a:p>
                      <a:r>
                        <a:rPr lang="en-US" dirty="0" smtClean="0"/>
                        <a:t>Country</a:t>
                      </a:r>
                      <a:endParaRPr lang="en-US" dirty="0"/>
                    </a:p>
                  </a:txBody>
                  <a:tcPr>
                    <a:solidFill>
                      <a:schemeClr val="accent6"/>
                    </a:solidFill>
                  </a:tcPr>
                </a:tc>
                <a:tc>
                  <a:txBody>
                    <a:bodyPr/>
                    <a:lstStyle/>
                    <a:p>
                      <a:r>
                        <a:rPr lang="en-US" dirty="0" smtClean="0"/>
                        <a:t>Activity</a:t>
                      </a:r>
                      <a:r>
                        <a:rPr lang="en-US" baseline="0" dirty="0" smtClean="0"/>
                        <a:t> and dates</a:t>
                      </a:r>
                      <a:endParaRPr lang="en-US" dirty="0"/>
                    </a:p>
                  </a:txBody>
                  <a:tcPr>
                    <a:solidFill>
                      <a:schemeClr val="accent6"/>
                    </a:solidFill>
                  </a:tcPr>
                </a:tc>
              </a:tr>
              <a:tr h="752086">
                <a:tc>
                  <a:txBody>
                    <a:bodyPr/>
                    <a:lstStyle/>
                    <a:p>
                      <a:r>
                        <a:rPr lang="en-US" baseline="0" dirty="0" smtClean="0"/>
                        <a:t>Kenya</a:t>
                      </a:r>
                      <a:endParaRPr lang="en-US" dirty="0"/>
                    </a:p>
                  </a:txBody>
                  <a:tcPr/>
                </a:tc>
                <a:tc>
                  <a:txBody>
                    <a:bodyPr/>
                    <a:lstStyle/>
                    <a:p>
                      <a:r>
                        <a:rPr lang="en-US" dirty="0" smtClean="0"/>
                        <a:t>Regional Training of Facilitators, </a:t>
                      </a:r>
                      <a:br>
                        <a:rPr lang="en-US" dirty="0" smtClean="0"/>
                      </a:br>
                      <a:r>
                        <a:rPr lang="en-US" dirty="0" smtClean="0"/>
                        <a:t>31 October – 1 November</a:t>
                      </a:r>
                      <a:endParaRPr lang="en-US" dirty="0"/>
                    </a:p>
                  </a:txBody>
                  <a:tcPr/>
                </a:tc>
              </a:tr>
              <a:tr h="786421">
                <a:tc>
                  <a:txBody>
                    <a:bodyPr/>
                    <a:lstStyle/>
                    <a:p>
                      <a:r>
                        <a:rPr lang="en-US" dirty="0" smtClean="0"/>
                        <a:t>Morocco</a:t>
                      </a:r>
                      <a:endParaRPr lang="en-US" dirty="0"/>
                    </a:p>
                  </a:txBody>
                  <a:tcPr/>
                </a:tc>
                <a:tc>
                  <a:txBody>
                    <a:bodyPr/>
                    <a:lstStyle/>
                    <a:p>
                      <a:r>
                        <a:rPr lang="en-US" dirty="0" smtClean="0"/>
                        <a:t>ERP support mission, </a:t>
                      </a:r>
                    </a:p>
                    <a:p>
                      <a:r>
                        <a:rPr lang="en-US" dirty="0" smtClean="0"/>
                        <a:t>20-25 November</a:t>
                      </a:r>
                      <a:endParaRPr lang="en-US" dirty="0"/>
                    </a:p>
                  </a:txBody>
                  <a:tcPr/>
                </a:tc>
              </a:tr>
              <a:tr h="786421">
                <a:tc>
                  <a:txBody>
                    <a:bodyPr/>
                    <a:lstStyle/>
                    <a:p>
                      <a:r>
                        <a:rPr lang="en-US" dirty="0" smtClean="0"/>
                        <a:t>Chad</a:t>
                      </a:r>
                      <a:endParaRPr lang="en-US" dirty="0"/>
                    </a:p>
                  </a:txBody>
                  <a:tcPr/>
                </a:tc>
                <a:tc>
                  <a:txBody>
                    <a:bodyPr/>
                    <a:lstStyle/>
                    <a:p>
                      <a:r>
                        <a:rPr lang="en-US" dirty="0" smtClean="0"/>
                        <a:t>ERP support mission, </a:t>
                      </a:r>
                      <a:br>
                        <a:rPr lang="en-US" dirty="0" smtClean="0"/>
                      </a:br>
                      <a:r>
                        <a:rPr lang="en-US" dirty="0" smtClean="0"/>
                        <a:t>27</a:t>
                      </a:r>
                      <a:r>
                        <a:rPr lang="en-US" baseline="0" dirty="0" smtClean="0"/>
                        <a:t> November – 2 December</a:t>
                      </a:r>
                      <a:endParaRPr lang="en-US" dirty="0"/>
                    </a:p>
                  </a:txBody>
                  <a:tcPr/>
                </a:tc>
              </a:tr>
            </a:tbl>
          </a:graphicData>
        </a:graphic>
      </p:graphicFrame>
    </p:spTree>
    <p:extLst>
      <p:ext uri="{BB962C8B-B14F-4D97-AF65-F5344CB8AC3E}">
        <p14:creationId xmlns:p14="http://schemas.microsoft.com/office/powerpoint/2010/main" val="1269393854"/>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GB" smtClean="0">
                <a:solidFill>
                  <a:srgbClr val="000000">
                    <a:lumMod val="65000"/>
                    <a:lumOff val="35000"/>
                  </a:srgbClr>
                </a:solidFill>
              </a:rPr>
              <a:t> Slide </a:t>
            </a:r>
            <a:fld id="{4776E21D-4CFA-48D1-9D36-E13FC2CE853D}" type="slidenum">
              <a:rPr lang="en-GB" smtClean="0">
                <a:solidFill>
                  <a:srgbClr val="000000">
                    <a:lumMod val="65000"/>
                    <a:lumOff val="35000"/>
                  </a:srgbClr>
                </a:solidFill>
              </a:rPr>
              <a:pPr/>
              <a:t>12</a:t>
            </a:fld>
            <a:endParaRPr lang="en-GB">
              <a:solidFill>
                <a:srgbClr val="000000">
                  <a:lumMod val="65000"/>
                  <a:lumOff val="35000"/>
                </a:srgbClr>
              </a:solidFill>
            </a:endParaRPr>
          </a:p>
        </p:txBody>
      </p:sp>
      <p:sp>
        <p:nvSpPr>
          <p:cNvPr id="4" name="Date Placeholder 3"/>
          <p:cNvSpPr>
            <a:spLocks noGrp="1"/>
          </p:cNvSpPr>
          <p:nvPr>
            <p:ph type="dt" sz="half" idx="11"/>
          </p:nvPr>
        </p:nvSpPr>
        <p:spPr/>
        <p:txBody>
          <a:bodyPr/>
          <a:lstStyle/>
          <a:p>
            <a:r>
              <a:rPr lang="en-US" dirty="0" smtClean="0">
                <a:solidFill>
                  <a:srgbClr val="000000">
                    <a:lumMod val="65000"/>
                    <a:lumOff val="35000"/>
                  </a:srgbClr>
                </a:solidFill>
              </a:rPr>
              <a:t>13 October 2016</a:t>
            </a:r>
            <a:endParaRPr lang="en-GB" dirty="0">
              <a:solidFill>
                <a:srgbClr val="000000">
                  <a:lumMod val="65000"/>
                  <a:lumOff val="35000"/>
                </a:srgbClr>
              </a:solidFill>
            </a:endParaRPr>
          </a:p>
        </p:txBody>
      </p:sp>
      <p:sp>
        <p:nvSpPr>
          <p:cNvPr id="5" name="Text Placeholder 4"/>
          <p:cNvSpPr>
            <a:spLocks noGrp="1"/>
          </p:cNvSpPr>
          <p:nvPr>
            <p:ph type="body" sz="quarter" idx="13"/>
          </p:nvPr>
        </p:nvSpPr>
        <p:spPr>
          <a:xfrm>
            <a:off x="251521" y="908720"/>
            <a:ext cx="4680520" cy="4270400"/>
          </a:xfrm>
        </p:spPr>
        <p:txBody>
          <a:bodyPr/>
          <a:lstStyle/>
          <a:p>
            <a:pPr marL="0" indent="0">
              <a:buNone/>
            </a:pPr>
            <a:r>
              <a:rPr lang="en-US" sz="2800" b="1" dirty="0" smtClean="0"/>
              <a:t>4) ERP guidance and communication</a:t>
            </a:r>
          </a:p>
          <a:p>
            <a:r>
              <a:rPr lang="en-US" dirty="0" smtClean="0"/>
              <a:t>Revamped presence on Humanitarianresponse.info</a:t>
            </a:r>
          </a:p>
          <a:p>
            <a:endParaRPr lang="en-US" dirty="0" smtClean="0"/>
          </a:p>
          <a:p>
            <a:r>
              <a:rPr lang="en-US" dirty="0" smtClean="0"/>
              <a:t>ERP guidance has been translated into French and Spanish</a:t>
            </a:r>
          </a:p>
          <a:p>
            <a:endParaRPr lang="en-US" dirty="0" smtClean="0"/>
          </a:p>
          <a:p>
            <a:r>
              <a:rPr lang="en-US" dirty="0" smtClean="0"/>
              <a:t>Short communication material (summary and FAQs) established</a:t>
            </a:r>
            <a:endParaRPr lang="en-US" dirty="0"/>
          </a:p>
        </p:txBody>
      </p:sp>
      <p:pic>
        <p:nvPicPr>
          <p:cNvPr id="6" name="Picture 5"/>
          <p:cNvPicPr>
            <a:picLocks noChangeAspect="1"/>
          </p:cNvPicPr>
          <p:nvPr/>
        </p:nvPicPr>
        <p:blipFill>
          <a:blip r:embed="rId2"/>
          <a:stretch>
            <a:fillRect/>
          </a:stretch>
        </p:blipFill>
        <p:spPr>
          <a:xfrm>
            <a:off x="4971695" y="1994722"/>
            <a:ext cx="4006803" cy="3376796"/>
          </a:xfrm>
          <a:prstGeom prst="rect">
            <a:avLst/>
          </a:prstGeom>
        </p:spPr>
      </p:pic>
    </p:spTree>
    <p:extLst>
      <p:ext uri="{BB962C8B-B14F-4D97-AF65-F5344CB8AC3E}">
        <p14:creationId xmlns:p14="http://schemas.microsoft.com/office/powerpoint/2010/main" val="3081226345"/>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7"/>
          <p:cNvSpPr>
            <a:spLocks noGrp="1" noChangeArrowheads="1"/>
          </p:cNvSpPr>
          <p:nvPr>
            <p:ph type="title"/>
          </p:nvPr>
        </p:nvSpPr>
        <p:spPr>
          <a:xfrm>
            <a:off x="417513" y="963613"/>
            <a:ext cx="8231187" cy="523220"/>
          </a:xfrm>
        </p:spPr>
        <p:txBody>
          <a:bodyPr/>
          <a:lstStyle/>
          <a:p>
            <a:r>
              <a:rPr lang="en-GB" dirty="0" smtClean="0"/>
              <a:t>5) Next steps</a:t>
            </a:r>
            <a:endParaRPr lang="en-GB" sz="2800" dirty="0"/>
          </a:p>
        </p:txBody>
      </p:sp>
      <p:sp>
        <p:nvSpPr>
          <p:cNvPr id="7" name="Slide Number Placeholder 3"/>
          <p:cNvSpPr>
            <a:spLocks noGrp="1"/>
          </p:cNvSpPr>
          <p:nvPr>
            <p:ph type="sldNum" sz="quarter" idx="10"/>
          </p:nvPr>
        </p:nvSpPr>
        <p:spPr/>
        <p:txBody>
          <a:bodyPr/>
          <a:lstStyle/>
          <a:p>
            <a:r>
              <a:rPr lang="en-GB" dirty="0"/>
              <a:t> Slide </a:t>
            </a:r>
            <a:fld id="{20677BFB-74B1-4728-8DDA-6F8F8A2163F3}" type="slidenum">
              <a:rPr lang="en-GB"/>
              <a:pPr/>
              <a:t>13</a:t>
            </a:fld>
            <a:endParaRPr lang="en-GB" dirty="0"/>
          </a:p>
        </p:txBody>
      </p:sp>
      <p:sp>
        <p:nvSpPr>
          <p:cNvPr id="8" name="Date Placeholder 4"/>
          <p:cNvSpPr>
            <a:spLocks noGrp="1"/>
          </p:cNvSpPr>
          <p:nvPr>
            <p:ph type="dt" sz="half" idx="11"/>
          </p:nvPr>
        </p:nvSpPr>
        <p:spPr>
          <a:prstGeom prst="rect">
            <a:avLst/>
          </a:prstGeom>
        </p:spPr>
        <p:txBody>
          <a:bodyPr/>
          <a:lstStyle/>
          <a:p>
            <a:r>
              <a:rPr lang="en-GB" dirty="0" smtClean="0"/>
              <a:t>13 October 2016</a:t>
            </a:r>
            <a:endParaRPr lang="en-GB" dirty="0"/>
          </a:p>
        </p:txBody>
      </p:sp>
      <p:sp>
        <p:nvSpPr>
          <p:cNvPr id="2" name="Text Placeholder 1"/>
          <p:cNvSpPr>
            <a:spLocks noGrp="1"/>
          </p:cNvSpPr>
          <p:nvPr>
            <p:ph type="body" sz="quarter" idx="13"/>
          </p:nvPr>
        </p:nvSpPr>
        <p:spPr>
          <a:xfrm>
            <a:off x="483567" y="2564904"/>
            <a:ext cx="7792492" cy="1945148"/>
          </a:xfrm>
        </p:spPr>
        <p:txBody>
          <a:bodyPr/>
          <a:lstStyle/>
          <a:p>
            <a:pPr>
              <a:buFont typeface="Arial" panose="020B0604020202020204" pitchFamily="34" charset="0"/>
              <a:buChar char="•"/>
            </a:pPr>
            <a:r>
              <a:rPr lang="en-US" sz="2800" dirty="0" smtClean="0">
                <a:cs typeface="Microsoft Tai Le"/>
              </a:rPr>
              <a:t>Support to country implementation</a:t>
            </a:r>
          </a:p>
          <a:p>
            <a:pPr>
              <a:buFont typeface="Arial" panose="020B0604020202020204" pitchFamily="34" charset="0"/>
              <a:buChar char="•"/>
            </a:pPr>
            <a:r>
              <a:rPr lang="en-US" sz="2800" dirty="0" smtClean="0"/>
              <a:t>ERP review in 2017</a:t>
            </a:r>
            <a:endParaRPr lang="en-US" sz="2800" dirty="0"/>
          </a:p>
          <a:p>
            <a:pPr>
              <a:buFont typeface="Arial" panose="020B0604020202020204" pitchFamily="34" charset="0"/>
              <a:buChar char="•"/>
            </a:pPr>
            <a:r>
              <a:rPr lang="en-US" sz="2800" dirty="0" smtClean="0"/>
              <a:t>ERP Tool </a:t>
            </a:r>
          </a:p>
        </p:txBody>
      </p:sp>
      <p:sp>
        <p:nvSpPr>
          <p:cNvPr id="19" name="Line 5"/>
          <p:cNvSpPr>
            <a:spLocks noChangeShapeType="1"/>
          </p:cNvSpPr>
          <p:nvPr/>
        </p:nvSpPr>
        <p:spPr bwMode="auto">
          <a:xfrm>
            <a:off x="480424" y="1486833"/>
            <a:ext cx="8194873" cy="0"/>
          </a:xfrm>
          <a:prstGeom prst="line">
            <a:avLst/>
          </a:prstGeom>
          <a:noFill/>
          <a:ln w="28575">
            <a:solidFill>
              <a:schemeClr val="hlink"/>
            </a:solidFill>
            <a:round/>
            <a:headEnd/>
            <a:tailEnd type="none" w="lg" len="med"/>
          </a:ln>
          <a:effectLst/>
        </p:spPr>
        <p:txBody>
          <a:bodyPr/>
          <a:lstStyle/>
          <a:p>
            <a:endParaRPr lang="en-GB"/>
          </a:p>
        </p:txBody>
      </p:sp>
    </p:spTree>
    <p:extLst>
      <p:ext uri="{BB962C8B-B14F-4D97-AF65-F5344CB8AC3E}">
        <p14:creationId xmlns:p14="http://schemas.microsoft.com/office/powerpoint/2010/main" val="2925287066"/>
      </p:ext>
    </p:extLst>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434873" y="1715377"/>
            <a:ext cx="8241583" cy="409086"/>
          </a:xfrm>
          <a:prstGeom prst="rect">
            <a:avLst/>
          </a:prstGeom>
          <a:noFill/>
          <a:ln w="9525">
            <a:noFill/>
            <a:miter lim="800000"/>
            <a:headEnd/>
            <a:tailEnd/>
          </a:ln>
          <a:effectLst/>
        </p:spPr>
        <p:txBody>
          <a:bodyPr wrap="square">
            <a:spAutoFit/>
          </a:bodyPr>
          <a:lstStyle/>
          <a:p>
            <a:pPr>
              <a:lnSpc>
                <a:spcPct val="115000"/>
              </a:lnSpc>
              <a:spcBef>
                <a:spcPct val="70000"/>
              </a:spcBef>
              <a:buClr>
                <a:srgbClr val="78642A"/>
              </a:buClr>
              <a:buSzPct val="115000"/>
              <a:buFont typeface="Wingdings" pitchFamily="2" charset="2"/>
              <a:buNone/>
            </a:pPr>
            <a:r>
              <a:rPr lang="en-US" sz="1790" b="1" dirty="0">
                <a:solidFill>
                  <a:srgbClr val="111111"/>
                </a:solidFill>
              </a:rPr>
              <a:t>P</a:t>
            </a:r>
            <a:r>
              <a:rPr lang="en-US" sz="1790" b="1" dirty="0" smtClean="0">
                <a:solidFill>
                  <a:srgbClr val="111111"/>
                </a:solidFill>
              </a:rPr>
              <a:t>rogress and next steps in rolling out the ERP approach</a:t>
            </a:r>
            <a:endParaRPr lang="fr-FR" sz="1300" dirty="0">
              <a:solidFill>
                <a:srgbClr val="111111"/>
              </a:solidFill>
            </a:endParaRPr>
          </a:p>
        </p:txBody>
      </p:sp>
      <p:sp>
        <p:nvSpPr>
          <p:cNvPr id="30" name="Rectangle 7"/>
          <p:cNvSpPr>
            <a:spLocks noGrp="1" noChangeArrowheads="1"/>
          </p:cNvSpPr>
          <p:nvPr>
            <p:ph type="title"/>
          </p:nvPr>
        </p:nvSpPr>
        <p:spPr>
          <a:xfrm>
            <a:off x="417513" y="963613"/>
            <a:ext cx="8231187" cy="523220"/>
          </a:xfrm>
        </p:spPr>
        <p:txBody>
          <a:bodyPr/>
          <a:lstStyle/>
          <a:p>
            <a:r>
              <a:rPr lang="en-GB" dirty="0" smtClean="0"/>
              <a:t>Overview</a:t>
            </a:r>
            <a:endParaRPr lang="en-GB" sz="2800" dirty="0"/>
          </a:p>
        </p:txBody>
      </p:sp>
      <p:sp>
        <p:nvSpPr>
          <p:cNvPr id="7" name="Slide Number Placeholder 3"/>
          <p:cNvSpPr>
            <a:spLocks noGrp="1"/>
          </p:cNvSpPr>
          <p:nvPr>
            <p:ph type="sldNum" sz="quarter" idx="10"/>
          </p:nvPr>
        </p:nvSpPr>
        <p:spPr/>
        <p:txBody>
          <a:bodyPr/>
          <a:lstStyle/>
          <a:p>
            <a:r>
              <a:rPr lang="en-GB" dirty="0"/>
              <a:t> Slide </a:t>
            </a:r>
            <a:fld id="{20677BFB-74B1-4728-8DDA-6F8F8A2163F3}" type="slidenum">
              <a:rPr lang="en-GB"/>
              <a:pPr/>
              <a:t>2</a:t>
            </a:fld>
            <a:endParaRPr lang="en-GB" dirty="0"/>
          </a:p>
        </p:txBody>
      </p:sp>
      <p:sp>
        <p:nvSpPr>
          <p:cNvPr id="8" name="Date Placeholder 4"/>
          <p:cNvSpPr>
            <a:spLocks noGrp="1"/>
          </p:cNvSpPr>
          <p:nvPr>
            <p:ph type="dt" sz="half" idx="11"/>
          </p:nvPr>
        </p:nvSpPr>
        <p:spPr>
          <a:prstGeom prst="rect">
            <a:avLst/>
          </a:prstGeom>
        </p:spPr>
        <p:txBody>
          <a:bodyPr/>
          <a:lstStyle/>
          <a:p>
            <a:r>
              <a:rPr lang="en-US" dirty="0" smtClean="0"/>
              <a:t>July 2016</a:t>
            </a:r>
            <a:endParaRPr lang="en-GB" dirty="0"/>
          </a:p>
        </p:txBody>
      </p:sp>
      <p:sp>
        <p:nvSpPr>
          <p:cNvPr id="2" name="Text Placeholder 1"/>
          <p:cNvSpPr>
            <a:spLocks noGrp="1"/>
          </p:cNvSpPr>
          <p:nvPr>
            <p:ph type="body" sz="quarter" idx="13"/>
          </p:nvPr>
        </p:nvSpPr>
        <p:spPr>
          <a:xfrm>
            <a:off x="467544" y="2631823"/>
            <a:ext cx="7792492" cy="2799228"/>
          </a:xfrm>
        </p:spPr>
        <p:txBody>
          <a:bodyPr/>
          <a:lstStyle/>
          <a:p>
            <a:pPr marL="457200" indent="-457200">
              <a:buFont typeface="+mj-lt"/>
              <a:buAutoNum type="arabicParenR"/>
            </a:pPr>
            <a:r>
              <a:rPr lang="en-US" sz="2000" dirty="0" smtClean="0">
                <a:cs typeface="Microsoft Tai Le"/>
              </a:rPr>
              <a:t>IASC REAP sub-group on ERP approach</a:t>
            </a:r>
          </a:p>
          <a:p>
            <a:pPr marL="457200" indent="-457200">
              <a:buFont typeface="+mj-lt"/>
              <a:buAutoNum type="arabicParenR"/>
            </a:pPr>
            <a:r>
              <a:rPr lang="en-US" sz="2000" dirty="0" smtClean="0">
                <a:cs typeface="Microsoft Tai Le"/>
              </a:rPr>
              <a:t>Status </a:t>
            </a:r>
            <a:r>
              <a:rPr lang="en-US" sz="2000" dirty="0">
                <a:cs typeface="Microsoft Tai Le"/>
              </a:rPr>
              <a:t>of roll-out and the online ERP </a:t>
            </a:r>
            <a:r>
              <a:rPr lang="en-US" sz="2000" dirty="0" smtClean="0">
                <a:cs typeface="Microsoft Tai Le"/>
              </a:rPr>
              <a:t>platform</a:t>
            </a:r>
            <a:endParaRPr lang="en-US" sz="2000" dirty="0">
              <a:cs typeface="Microsoft Tai Le"/>
            </a:endParaRPr>
          </a:p>
          <a:p>
            <a:pPr marL="457200" indent="-457200">
              <a:buFont typeface="+mj-lt"/>
              <a:buAutoNum type="arabicParenR"/>
            </a:pPr>
            <a:r>
              <a:rPr lang="en-US" sz="2000" dirty="0" smtClean="0">
                <a:cs typeface="Microsoft Tai Le"/>
              </a:rPr>
              <a:t>Trainings and country support missions</a:t>
            </a:r>
          </a:p>
          <a:p>
            <a:pPr marL="457200" indent="-457200">
              <a:buFont typeface="+mj-lt"/>
              <a:buAutoNum type="arabicParenR"/>
            </a:pPr>
            <a:r>
              <a:rPr lang="en-US" sz="2000" dirty="0" smtClean="0">
                <a:cs typeface="Microsoft Tai Le"/>
              </a:rPr>
              <a:t>ERP guidance and communication</a:t>
            </a:r>
          </a:p>
          <a:p>
            <a:pPr marL="457200" indent="-457200">
              <a:buFont typeface="+mj-lt"/>
              <a:buAutoNum type="arabicParenR"/>
            </a:pPr>
            <a:r>
              <a:rPr lang="en-US" sz="2000" dirty="0" smtClean="0">
                <a:cs typeface="Microsoft Tai Le"/>
              </a:rPr>
              <a:t>Next steps</a:t>
            </a:r>
            <a:endParaRPr lang="en-US" sz="2000" dirty="0">
              <a:cs typeface="Microsoft Tai Le"/>
            </a:endParaRPr>
          </a:p>
          <a:p>
            <a:pPr marL="342900" indent="-342900">
              <a:buFont typeface="+mj-lt"/>
              <a:buAutoNum type="arabicPeriod"/>
            </a:pPr>
            <a:endParaRPr lang="en-US" dirty="0"/>
          </a:p>
        </p:txBody>
      </p:sp>
      <p:sp>
        <p:nvSpPr>
          <p:cNvPr id="19" name="Line 5"/>
          <p:cNvSpPr>
            <a:spLocks noChangeShapeType="1"/>
          </p:cNvSpPr>
          <p:nvPr/>
        </p:nvSpPr>
        <p:spPr bwMode="auto">
          <a:xfrm>
            <a:off x="467544" y="2197291"/>
            <a:ext cx="8194873" cy="0"/>
          </a:xfrm>
          <a:prstGeom prst="line">
            <a:avLst/>
          </a:prstGeom>
          <a:noFill/>
          <a:ln w="28575">
            <a:solidFill>
              <a:schemeClr val="hlink"/>
            </a:solidFill>
            <a:round/>
            <a:headEnd/>
            <a:tailEnd type="none" w="lg" len="med"/>
          </a:ln>
          <a:effectLst/>
        </p:spPr>
        <p:txBody>
          <a:bodyPr/>
          <a:lstStyle/>
          <a:p>
            <a:endParaRPr lang="en-GB"/>
          </a:p>
        </p:txBody>
      </p:sp>
    </p:spTree>
    <p:extLst>
      <p:ext uri="{BB962C8B-B14F-4D97-AF65-F5344CB8AC3E}">
        <p14:creationId xmlns:p14="http://schemas.microsoft.com/office/powerpoint/2010/main" val="3851420196"/>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IASC REAP sub-group on ERP approach</a:t>
            </a:r>
            <a:endParaRPr lang="en-US" dirty="0"/>
          </a:p>
        </p:txBody>
      </p:sp>
      <p:sp>
        <p:nvSpPr>
          <p:cNvPr id="3" name="Slide Number Placeholder 2"/>
          <p:cNvSpPr>
            <a:spLocks noGrp="1"/>
          </p:cNvSpPr>
          <p:nvPr>
            <p:ph type="sldNum" sz="quarter" idx="10"/>
          </p:nvPr>
        </p:nvSpPr>
        <p:spPr/>
        <p:txBody>
          <a:bodyPr/>
          <a:lstStyle/>
          <a:p>
            <a:r>
              <a:rPr lang="en-GB" smtClean="0">
                <a:solidFill>
                  <a:srgbClr val="000000">
                    <a:lumMod val="65000"/>
                    <a:lumOff val="35000"/>
                  </a:srgbClr>
                </a:solidFill>
              </a:rPr>
              <a:t> Slide </a:t>
            </a:r>
            <a:fld id="{4776E21D-4CFA-48D1-9D36-E13FC2CE853D}" type="slidenum">
              <a:rPr lang="en-GB" smtClean="0">
                <a:solidFill>
                  <a:srgbClr val="000000">
                    <a:lumMod val="65000"/>
                    <a:lumOff val="35000"/>
                  </a:srgbClr>
                </a:solidFill>
              </a:rPr>
              <a:pPr/>
              <a:t>3</a:t>
            </a:fld>
            <a:endParaRPr lang="en-GB">
              <a:solidFill>
                <a:srgbClr val="000000">
                  <a:lumMod val="65000"/>
                  <a:lumOff val="35000"/>
                </a:srgbClr>
              </a:solidFill>
            </a:endParaRPr>
          </a:p>
        </p:txBody>
      </p:sp>
      <p:sp>
        <p:nvSpPr>
          <p:cNvPr id="4" name="Date Placeholder 3"/>
          <p:cNvSpPr>
            <a:spLocks noGrp="1"/>
          </p:cNvSpPr>
          <p:nvPr>
            <p:ph type="dt" sz="half" idx="11"/>
          </p:nvPr>
        </p:nvSpPr>
        <p:spPr/>
        <p:txBody>
          <a:bodyPr/>
          <a:lstStyle/>
          <a:p>
            <a:r>
              <a:rPr lang="en-GB" dirty="0" smtClean="0">
                <a:solidFill>
                  <a:srgbClr val="000000">
                    <a:lumMod val="65000"/>
                    <a:lumOff val="35000"/>
                  </a:srgbClr>
                </a:solidFill>
              </a:rPr>
              <a:t>13 October 2016</a:t>
            </a:r>
            <a:endParaRPr lang="en-GB" dirty="0">
              <a:solidFill>
                <a:srgbClr val="000000">
                  <a:lumMod val="65000"/>
                  <a:lumOff val="35000"/>
                </a:srgbClr>
              </a:solidFill>
            </a:endParaRPr>
          </a:p>
        </p:txBody>
      </p:sp>
      <p:sp>
        <p:nvSpPr>
          <p:cNvPr id="5" name="Text Placeholder 4"/>
          <p:cNvSpPr>
            <a:spLocks noGrp="1"/>
          </p:cNvSpPr>
          <p:nvPr>
            <p:ph type="body" sz="quarter" idx="13"/>
          </p:nvPr>
        </p:nvSpPr>
        <p:spPr>
          <a:xfrm>
            <a:off x="413817" y="1628800"/>
            <a:ext cx="8254209" cy="4898264"/>
          </a:xfrm>
        </p:spPr>
        <p:txBody>
          <a:bodyPr/>
          <a:lstStyle/>
          <a:p>
            <a:pPr marL="0" indent="0">
              <a:buNone/>
            </a:pPr>
            <a:r>
              <a:rPr lang="en-US" dirty="0" smtClean="0"/>
              <a:t>The </a:t>
            </a:r>
            <a:r>
              <a:rPr lang="en-US" dirty="0"/>
              <a:t>sub-group on the ERP approach was established in July 2016 to promote implementation of inter-agency preparedness in the field, in particular in countries identified as at high risk of crises requiring an international humanitarian response. The sub-group is expected to contribute to this goal by: </a:t>
            </a:r>
          </a:p>
          <a:p>
            <a:pPr lvl="0"/>
            <a:r>
              <a:rPr lang="en-US" dirty="0"/>
              <a:t>ensuring strong inter-agency collaboration in the roll-out and adaptation of the ERP approach; </a:t>
            </a:r>
          </a:p>
          <a:p>
            <a:pPr lvl="0"/>
            <a:r>
              <a:rPr lang="en-US" dirty="0"/>
              <a:t>establishing clear links between risk analysis and preparedness action; </a:t>
            </a:r>
          </a:p>
          <a:p>
            <a:pPr lvl="0"/>
            <a:r>
              <a:rPr lang="en-US" dirty="0"/>
              <a:t>providing guidance and  tools to and ensuring operationalization by </a:t>
            </a:r>
            <a:r>
              <a:rPr lang="en-US" dirty="0" smtClean="0"/>
              <a:t>Country </a:t>
            </a:r>
            <a:r>
              <a:rPr lang="en-US" dirty="0"/>
              <a:t>Teams implementing the ERP approach; and</a:t>
            </a:r>
          </a:p>
          <a:p>
            <a:pPr lvl="0"/>
            <a:r>
              <a:rPr lang="en-US" dirty="0"/>
              <a:t>improving the flow of information on the ERP and preparedness requirements within and between the participating agencies.</a:t>
            </a:r>
          </a:p>
          <a:p>
            <a:pPr marL="0" indent="0">
              <a:buNone/>
            </a:pPr>
            <a:r>
              <a:rPr lang="en-US" dirty="0" smtClean="0"/>
              <a:t>The </a:t>
            </a:r>
            <a:r>
              <a:rPr lang="en-US" dirty="0"/>
              <a:t>sub-group is expected to work closely with the Early Warning Early Action group and other relevant IASC </a:t>
            </a:r>
            <a:r>
              <a:rPr lang="en-US" dirty="0" smtClean="0"/>
              <a:t>bodies.</a:t>
            </a:r>
          </a:p>
        </p:txBody>
      </p:sp>
    </p:spTree>
    <p:extLst>
      <p:ext uri="{BB962C8B-B14F-4D97-AF65-F5344CB8AC3E}">
        <p14:creationId xmlns:p14="http://schemas.microsoft.com/office/powerpoint/2010/main" val="545544036"/>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523220"/>
          </a:xfrm>
        </p:spPr>
        <p:txBody>
          <a:bodyPr/>
          <a:lstStyle/>
          <a:p>
            <a:r>
              <a:rPr lang="en-US" dirty="0" smtClean="0"/>
              <a:t>2) Status of ERP roll-out </a:t>
            </a:r>
            <a:endParaRPr lang="en-US" dirty="0"/>
          </a:p>
        </p:txBody>
      </p:sp>
      <p:sp>
        <p:nvSpPr>
          <p:cNvPr id="3" name="Slide Number Placeholder 2"/>
          <p:cNvSpPr>
            <a:spLocks noGrp="1"/>
          </p:cNvSpPr>
          <p:nvPr>
            <p:ph type="sldNum" sz="quarter" idx="10"/>
          </p:nvPr>
        </p:nvSpPr>
        <p:spPr/>
        <p:txBody>
          <a:bodyPr/>
          <a:lstStyle/>
          <a:p>
            <a:r>
              <a:rPr lang="en-GB" smtClean="0">
                <a:solidFill>
                  <a:srgbClr val="000000">
                    <a:lumMod val="65000"/>
                    <a:lumOff val="35000"/>
                  </a:srgbClr>
                </a:solidFill>
              </a:rPr>
              <a:t> Slide </a:t>
            </a:r>
            <a:fld id="{4776E21D-4CFA-48D1-9D36-E13FC2CE853D}" type="slidenum">
              <a:rPr lang="en-GB" smtClean="0">
                <a:solidFill>
                  <a:srgbClr val="000000">
                    <a:lumMod val="65000"/>
                    <a:lumOff val="35000"/>
                  </a:srgbClr>
                </a:solidFill>
              </a:rPr>
              <a:pPr/>
              <a:t>4</a:t>
            </a:fld>
            <a:endParaRPr lang="en-GB">
              <a:solidFill>
                <a:srgbClr val="000000">
                  <a:lumMod val="65000"/>
                  <a:lumOff val="35000"/>
                </a:srgbClr>
              </a:solidFill>
            </a:endParaRPr>
          </a:p>
        </p:txBody>
      </p:sp>
      <p:sp>
        <p:nvSpPr>
          <p:cNvPr id="4" name="Date Placeholder 3"/>
          <p:cNvSpPr>
            <a:spLocks noGrp="1"/>
          </p:cNvSpPr>
          <p:nvPr>
            <p:ph type="dt" sz="half" idx="11"/>
          </p:nvPr>
        </p:nvSpPr>
        <p:spPr/>
        <p:txBody>
          <a:bodyPr/>
          <a:lstStyle/>
          <a:p>
            <a:r>
              <a:rPr lang="en-US" smtClean="0">
                <a:solidFill>
                  <a:srgbClr val="000000">
                    <a:lumMod val="65000"/>
                    <a:lumOff val="35000"/>
                  </a:srgbClr>
                </a:solidFill>
              </a:rPr>
              <a:t>Feb-2013</a:t>
            </a:r>
            <a:endParaRPr lang="en-GB">
              <a:solidFill>
                <a:srgbClr val="000000">
                  <a:lumMod val="65000"/>
                  <a:lumOff val="35000"/>
                </a:srgbClr>
              </a:solidFill>
            </a:endParaRPr>
          </a:p>
        </p:txBody>
      </p:sp>
      <p:sp>
        <p:nvSpPr>
          <p:cNvPr id="5" name="Text Placeholder 4"/>
          <p:cNvSpPr>
            <a:spLocks noGrp="1"/>
          </p:cNvSpPr>
          <p:nvPr>
            <p:ph type="body" sz="quarter" idx="13"/>
          </p:nvPr>
        </p:nvSpPr>
        <p:spPr>
          <a:xfrm>
            <a:off x="539552" y="1724461"/>
            <a:ext cx="5040560" cy="5481501"/>
          </a:xfrm>
        </p:spPr>
        <p:txBody>
          <a:bodyPr/>
          <a:lstStyle/>
          <a:p>
            <a:r>
              <a:rPr lang="en-US" dirty="0" smtClean="0">
                <a:solidFill>
                  <a:srgbClr val="00B050"/>
                </a:solidFill>
              </a:rPr>
              <a:t>ERP is being implemented i.e. risk analysis completed and MPAs/APAs prioritized and in progress </a:t>
            </a:r>
            <a:r>
              <a:rPr lang="en-US" dirty="0">
                <a:solidFill>
                  <a:srgbClr val="00B050"/>
                </a:solidFill>
              </a:rPr>
              <a:t>in 43 countries, </a:t>
            </a:r>
            <a:endParaRPr lang="en-US" dirty="0" smtClean="0">
              <a:solidFill>
                <a:srgbClr val="00B050"/>
              </a:solidFill>
            </a:endParaRPr>
          </a:p>
          <a:p>
            <a:r>
              <a:rPr lang="en-US" dirty="0" smtClean="0">
                <a:solidFill>
                  <a:srgbClr val="FFC000"/>
                </a:solidFill>
              </a:rPr>
              <a:t>ERP has not yet been implemented, but work is underway to start implementation in the next </a:t>
            </a:r>
            <a:r>
              <a:rPr lang="en-US" dirty="0">
                <a:solidFill>
                  <a:srgbClr val="FFC000"/>
                </a:solidFill>
              </a:rPr>
              <a:t>3 months in 25 more countries, </a:t>
            </a:r>
            <a:endParaRPr lang="en-US" dirty="0" smtClean="0">
              <a:solidFill>
                <a:srgbClr val="FFC000"/>
              </a:solidFill>
            </a:endParaRPr>
          </a:p>
          <a:p>
            <a:r>
              <a:rPr lang="en-US" dirty="0" smtClean="0">
                <a:solidFill>
                  <a:srgbClr val="FF0000"/>
                </a:solidFill>
              </a:rPr>
              <a:t>No information / ERP approach is not being used and there is no clear timeline for implementation in 12 countries</a:t>
            </a:r>
          </a:p>
          <a:p>
            <a:pPr marL="0" indent="0">
              <a:buNone/>
            </a:pPr>
            <a:r>
              <a:rPr lang="en-US" sz="1400" dirty="0" smtClean="0"/>
              <a:t>80 countries are being monitored. These include countries, which have been identified as priorities based on risk analysis and countries where the ERP implementation has already begun.</a:t>
            </a:r>
            <a:endParaRPr lang="en-US" sz="1400" dirty="0"/>
          </a:p>
          <a:p>
            <a:endParaRPr lang="en-US" dirty="0"/>
          </a:p>
        </p:txBody>
      </p:sp>
      <p:pic>
        <p:nvPicPr>
          <p:cNvPr id="6" name="Picture 5"/>
          <p:cNvPicPr>
            <a:picLocks noChangeAspect="1"/>
          </p:cNvPicPr>
          <p:nvPr/>
        </p:nvPicPr>
        <p:blipFill>
          <a:blip r:embed="rId2"/>
          <a:stretch>
            <a:fillRect/>
          </a:stretch>
        </p:blipFill>
        <p:spPr>
          <a:xfrm>
            <a:off x="5543938" y="2708920"/>
            <a:ext cx="3104762" cy="2295238"/>
          </a:xfrm>
          <a:prstGeom prst="rect">
            <a:avLst/>
          </a:prstGeom>
        </p:spPr>
      </p:pic>
    </p:spTree>
    <p:extLst>
      <p:ext uri="{BB962C8B-B14F-4D97-AF65-F5344CB8AC3E}">
        <p14:creationId xmlns:p14="http://schemas.microsoft.com/office/powerpoint/2010/main" val="3239276289"/>
      </p:ext>
    </p:extLst>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428625" y="1536911"/>
            <a:ext cx="8241583" cy="382156"/>
          </a:xfrm>
          <a:prstGeom prst="rect">
            <a:avLst/>
          </a:prstGeom>
          <a:noFill/>
          <a:ln w="9525">
            <a:noFill/>
            <a:miter lim="800000"/>
            <a:headEnd/>
            <a:tailEnd/>
          </a:ln>
          <a:effectLst/>
        </p:spPr>
        <p:txBody>
          <a:bodyPr wrap="square">
            <a:spAutoFit/>
          </a:bodyPr>
          <a:lstStyle/>
          <a:p>
            <a:pPr>
              <a:lnSpc>
                <a:spcPct val="115000"/>
              </a:lnSpc>
              <a:spcBef>
                <a:spcPct val="70000"/>
              </a:spcBef>
              <a:buClr>
                <a:srgbClr val="78642A"/>
              </a:buClr>
              <a:buSzPct val="115000"/>
              <a:buFont typeface="Wingdings" pitchFamily="2" charset="2"/>
              <a:buNone/>
            </a:pPr>
            <a:r>
              <a:rPr lang="en-US" sz="1790" b="1" dirty="0" smtClean="0">
                <a:solidFill>
                  <a:srgbClr val="111111"/>
                </a:solidFill>
              </a:rPr>
              <a:t>Helping country offices track implementation and access good practice</a:t>
            </a:r>
            <a:endParaRPr lang="fr-FR" sz="1300" dirty="0">
              <a:solidFill>
                <a:srgbClr val="111111"/>
              </a:solidFill>
            </a:endParaRPr>
          </a:p>
        </p:txBody>
      </p:sp>
      <p:sp>
        <p:nvSpPr>
          <p:cNvPr id="30" name="Rectangle 7"/>
          <p:cNvSpPr>
            <a:spLocks noGrp="1" noChangeArrowheads="1"/>
          </p:cNvSpPr>
          <p:nvPr>
            <p:ph type="title"/>
          </p:nvPr>
        </p:nvSpPr>
        <p:spPr>
          <a:xfrm>
            <a:off x="417513" y="963613"/>
            <a:ext cx="8231187" cy="523220"/>
          </a:xfrm>
        </p:spPr>
        <p:txBody>
          <a:bodyPr/>
          <a:lstStyle/>
          <a:p>
            <a:r>
              <a:rPr lang="en-US" dirty="0" smtClean="0"/>
              <a:t>The online ERP Tool	</a:t>
            </a:r>
            <a:endParaRPr lang="en-GB" sz="2800" dirty="0"/>
          </a:p>
        </p:txBody>
      </p:sp>
      <p:sp>
        <p:nvSpPr>
          <p:cNvPr id="7" name="Slide Number Placeholder 3"/>
          <p:cNvSpPr>
            <a:spLocks noGrp="1"/>
          </p:cNvSpPr>
          <p:nvPr>
            <p:ph type="sldNum" sz="quarter" idx="10"/>
          </p:nvPr>
        </p:nvSpPr>
        <p:spPr/>
        <p:txBody>
          <a:bodyPr/>
          <a:lstStyle/>
          <a:p>
            <a:r>
              <a:rPr lang="en-GB" dirty="0"/>
              <a:t> Slide </a:t>
            </a:r>
            <a:fld id="{20677BFB-74B1-4728-8DDA-6F8F8A2163F3}" type="slidenum">
              <a:rPr lang="en-GB"/>
              <a:pPr/>
              <a:t>5</a:t>
            </a:fld>
            <a:endParaRPr lang="en-GB" dirty="0"/>
          </a:p>
        </p:txBody>
      </p:sp>
      <p:sp>
        <p:nvSpPr>
          <p:cNvPr id="8" name="Date Placeholder 4"/>
          <p:cNvSpPr>
            <a:spLocks noGrp="1"/>
          </p:cNvSpPr>
          <p:nvPr>
            <p:ph type="dt" sz="half" idx="11"/>
          </p:nvPr>
        </p:nvSpPr>
        <p:spPr>
          <a:prstGeom prst="rect">
            <a:avLst/>
          </a:prstGeom>
        </p:spPr>
        <p:txBody>
          <a:bodyPr/>
          <a:lstStyle/>
          <a:p>
            <a:r>
              <a:rPr lang="en-US" dirty="0" smtClean="0"/>
              <a:t>13 October 2016</a:t>
            </a:r>
            <a:endParaRPr lang="en-GB" dirty="0"/>
          </a:p>
        </p:txBody>
      </p:sp>
      <p:pic>
        <p:nvPicPr>
          <p:cNvPr id="4" name="Picture 3"/>
          <p:cNvPicPr>
            <a:picLocks noChangeAspect="1"/>
          </p:cNvPicPr>
          <p:nvPr/>
        </p:nvPicPr>
        <p:blipFill>
          <a:blip r:embed="rId3"/>
          <a:stretch>
            <a:fillRect/>
          </a:stretch>
        </p:blipFill>
        <p:spPr>
          <a:xfrm>
            <a:off x="83218" y="2087617"/>
            <a:ext cx="8946508" cy="4194919"/>
          </a:xfrm>
          <a:prstGeom prst="rect">
            <a:avLst/>
          </a:prstGeom>
        </p:spPr>
      </p:pic>
    </p:spTree>
    <p:extLst>
      <p:ext uri="{BB962C8B-B14F-4D97-AF65-F5344CB8AC3E}">
        <p14:creationId xmlns:p14="http://schemas.microsoft.com/office/powerpoint/2010/main" val="233227855"/>
      </p:ext>
    </p:extLst>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14056"/>
            <a:ext cx="8231187" cy="374139"/>
          </a:xfrm>
        </p:spPr>
        <p:txBody>
          <a:bodyPr/>
          <a:lstStyle/>
          <a:p>
            <a:r>
              <a:rPr lang="en-US" dirty="0" smtClean="0"/>
              <a:t>Preparedness Actions</a:t>
            </a:r>
            <a:endParaRPr lang="en-US" dirty="0"/>
          </a:p>
        </p:txBody>
      </p:sp>
      <p:sp>
        <p:nvSpPr>
          <p:cNvPr id="3" name="Slide Number Placeholder 2"/>
          <p:cNvSpPr>
            <a:spLocks noGrp="1"/>
          </p:cNvSpPr>
          <p:nvPr>
            <p:ph type="sldNum" sz="quarter" idx="10"/>
          </p:nvPr>
        </p:nvSpPr>
        <p:spPr/>
        <p:txBody>
          <a:bodyPr/>
          <a:lstStyle/>
          <a:p>
            <a:r>
              <a:rPr lang="en-GB" smtClean="0">
                <a:solidFill>
                  <a:srgbClr val="000000">
                    <a:lumMod val="65000"/>
                    <a:lumOff val="35000"/>
                  </a:srgbClr>
                </a:solidFill>
              </a:rPr>
              <a:t> Slide </a:t>
            </a:r>
            <a:fld id="{4776E21D-4CFA-48D1-9D36-E13FC2CE853D}" type="slidenum">
              <a:rPr lang="en-GB" smtClean="0">
                <a:solidFill>
                  <a:srgbClr val="000000">
                    <a:lumMod val="65000"/>
                    <a:lumOff val="35000"/>
                  </a:srgbClr>
                </a:solidFill>
              </a:rPr>
              <a:pPr/>
              <a:t>6</a:t>
            </a:fld>
            <a:endParaRPr lang="en-GB">
              <a:solidFill>
                <a:srgbClr val="000000">
                  <a:lumMod val="65000"/>
                  <a:lumOff val="35000"/>
                </a:srgbClr>
              </a:solidFill>
            </a:endParaRPr>
          </a:p>
        </p:txBody>
      </p:sp>
      <p:sp>
        <p:nvSpPr>
          <p:cNvPr id="4" name="Date Placeholder 3"/>
          <p:cNvSpPr>
            <a:spLocks noGrp="1"/>
          </p:cNvSpPr>
          <p:nvPr>
            <p:ph type="dt" sz="half" idx="11"/>
          </p:nvPr>
        </p:nvSpPr>
        <p:spPr/>
        <p:txBody>
          <a:bodyPr/>
          <a:lstStyle/>
          <a:p>
            <a:r>
              <a:rPr lang="en-US" dirty="0" smtClean="0">
                <a:solidFill>
                  <a:srgbClr val="000000">
                    <a:lumMod val="65000"/>
                    <a:lumOff val="35000"/>
                  </a:srgbClr>
                </a:solidFill>
              </a:rPr>
              <a:t>13 October 2016</a:t>
            </a:r>
            <a:endParaRPr lang="en-GB" dirty="0">
              <a:solidFill>
                <a:srgbClr val="000000">
                  <a:lumMod val="65000"/>
                  <a:lumOff val="35000"/>
                </a:srgbClr>
              </a:solidFill>
            </a:endParaRPr>
          </a:p>
        </p:txBody>
      </p:sp>
      <p:sp>
        <p:nvSpPr>
          <p:cNvPr id="5" name="Text Placeholder 4"/>
          <p:cNvSpPr>
            <a:spLocks noGrp="1"/>
          </p:cNvSpPr>
          <p:nvPr>
            <p:ph type="body" sz="quarter" idx="13"/>
          </p:nvPr>
        </p:nvSpPr>
        <p:spPr/>
        <p:txBody>
          <a:bodyPr/>
          <a:lstStyle/>
          <a:p>
            <a:endParaRPr lang="en-US" dirty="0"/>
          </a:p>
        </p:txBody>
      </p:sp>
      <p:pic>
        <p:nvPicPr>
          <p:cNvPr id="7" name="Picture 6"/>
          <p:cNvPicPr>
            <a:picLocks noChangeAspect="1"/>
          </p:cNvPicPr>
          <p:nvPr/>
        </p:nvPicPr>
        <p:blipFill>
          <a:blip r:embed="rId2"/>
          <a:stretch>
            <a:fillRect/>
          </a:stretch>
        </p:blipFill>
        <p:spPr>
          <a:xfrm>
            <a:off x="370715" y="1412776"/>
            <a:ext cx="8358907" cy="5040000"/>
          </a:xfrm>
          <a:prstGeom prst="rect">
            <a:avLst/>
          </a:prstGeom>
        </p:spPr>
      </p:pic>
    </p:spTree>
    <p:extLst>
      <p:ext uri="{BB962C8B-B14F-4D97-AF65-F5344CB8AC3E}">
        <p14:creationId xmlns:p14="http://schemas.microsoft.com/office/powerpoint/2010/main" val="3777496124"/>
      </p:ext>
    </p:extLst>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3" y="963613"/>
            <a:ext cx="8231187" cy="519112"/>
          </a:xfrm>
        </p:spPr>
        <p:txBody>
          <a:bodyPr/>
          <a:lstStyle/>
          <a:p>
            <a:r>
              <a:rPr lang="en-US" dirty="0" smtClean="0"/>
              <a:t>Dashboard</a:t>
            </a:r>
            <a:endParaRPr lang="en-US" dirty="0"/>
          </a:p>
        </p:txBody>
      </p:sp>
      <p:sp>
        <p:nvSpPr>
          <p:cNvPr id="3" name="Slide Number Placeholder 2"/>
          <p:cNvSpPr>
            <a:spLocks noGrp="1"/>
          </p:cNvSpPr>
          <p:nvPr>
            <p:ph type="sldNum" sz="quarter" idx="10"/>
          </p:nvPr>
        </p:nvSpPr>
        <p:spPr/>
        <p:txBody>
          <a:bodyPr/>
          <a:lstStyle/>
          <a:p>
            <a:r>
              <a:rPr lang="en-GB" smtClean="0">
                <a:solidFill>
                  <a:srgbClr val="000000">
                    <a:lumMod val="65000"/>
                    <a:lumOff val="35000"/>
                  </a:srgbClr>
                </a:solidFill>
              </a:rPr>
              <a:t> Slide </a:t>
            </a:r>
            <a:fld id="{4776E21D-4CFA-48D1-9D36-E13FC2CE853D}" type="slidenum">
              <a:rPr lang="en-GB" smtClean="0">
                <a:solidFill>
                  <a:srgbClr val="000000">
                    <a:lumMod val="65000"/>
                    <a:lumOff val="35000"/>
                  </a:srgbClr>
                </a:solidFill>
              </a:rPr>
              <a:pPr/>
              <a:t>7</a:t>
            </a:fld>
            <a:endParaRPr lang="en-GB">
              <a:solidFill>
                <a:srgbClr val="000000">
                  <a:lumMod val="65000"/>
                  <a:lumOff val="35000"/>
                </a:srgbClr>
              </a:solidFill>
            </a:endParaRPr>
          </a:p>
        </p:txBody>
      </p:sp>
      <p:sp>
        <p:nvSpPr>
          <p:cNvPr id="4" name="Date Placeholder 3"/>
          <p:cNvSpPr>
            <a:spLocks noGrp="1"/>
          </p:cNvSpPr>
          <p:nvPr>
            <p:ph type="dt" sz="half" idx="11"/>
          </p:nvPr>
        </p:nvSpPr>
        <p:spPr/>
        <p:txBody>
          <a:bodyPr/>
          <a:lstStyle/>
          <a:p>
            <a:r>
              <a:rPr lang="en-US" dirty="0" smtClean="0">
                <a:solidFill>
                  <a:srgbClr val="000000">
                    <a:lumMod val="65000"/>
                    <a:lumOff val="35000"/>
                  </a:srgbClr>
                </a:solidFill>
              </a:rPr>
              <a:t>13 October 2016</a:t>
            </a:r>
            <a:endParaRPr lang="en-GB" dirty="0">
              <a:solidFill>
                <a:srgbClr val="000000">
                  <a:lumMod val="65000"/>
                  <a:lumOff val="35000"/>
                </a:srgbClr>
              </a:solidFill>
            </a:endParaRPr>
          </a:p>
        </p:txBody>
      </p:sp>
      <p:sp>
        <p:nvSpPr>
          <p:cNvPr id="5" name="Text Placeholder 4"/>
          <p:cNvSpPr>
            <a:spLocks noGrp="1"/>
          </p:cNvSpPr>
          <p:nvPr>
            <p:ph type="body" sz="quarter" idx="13"/>
          </p:nvPr>
        </p:nvSpPr>
        <p:spPr/>
        <p:txBody>
          <a:bodyPr/>
          <a:lstStyle/>
          <a:p>
            <a:endParaRPr lang="en-US" dirty="0"/>
          </a:p>
        </p:txBody>
      </p:sp>
      <p:pic>
        <p:nvPicPr>
          <p:cNvPr id="9" name="Picture 8"/>
          <p:cNvPicPr>
            <a:picLocks noChangeAspect="1"/>
          </p:cNvPicPr>
          <p:nvPr/>
        </p:nvPicPr>
        <p:blipFill>
          <a:blip r:embed="rId2"/>
          <a:stretch>
            <a:fillRect/>
          </a:stretch>
        </p:blipFill>
        <p:spPr>
          <a:xfrm>
            <a:off x="100963" y="1590158"/>
            <a:ext cx="8898412" cy="4896000"/>
          </a:xfrm>
          <a:prstGeom prst="rect">
            <a:avLst/>
          </a:prstGeom>
        </p:spPr>
      </p:pic>
    </p:spTree>
    <p:extLst>
      <p:ext uri="{BB962C8B-B14F-4D97-AF65-F5344CB8AC3E}">
        <p14:creationId xmlns:p14="http://schemas.microsoft.com/office/powerpoint/2010/main" val="3296877657"/>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58" y="955404"/>
            <a:ext cx="8231187" cy="519112"/>
          </a:xfrm>
        </p:spPr>
        <p:txBody>
          <a:bodyPr/>
          <a:lstStyle/>
          <a:p>
            <a:r>
              <a:rPr lang="en-US" dirty="0" smtClean="0"/>
              <a:t>Documents</a:t>
            </a:r>
            <a:endParaRPr lang="en-US" dirty="0"/>
          </a:p>
        </p:txBody>
      </p:sp>
      <p:sp>
        <p:nvSpPr>
          <p:cNvPr id="3" name="Slide Number Placeholder 2"/>
          <p:cNvSpPr>
            <a:spLocks noGrp="1"/>
          </p:cNvSpPr>
          <p:nvPr>
            <p:ph type="sldNum" sz="quarter" idx="10"/>
          </p:nvPr>
        </p:nvSpPr>
        <p:spPr/>
        <p:txBody>
          <a:bodyPr/>
          <a:lstStyle/>
          <a:p>
            <a:r>
              <a:rPr lang="en-GB" smtClean="0">
                <a:solidFill>
                  <a:srgbClr val="000000">
                    <a:lumMod val="65000"/>
                    <a:lumOff val="35000"/>
                  </a:srgbClr>
                </a:solidFill>
              </a:rPr>
              <a:t> Slide </a:t>
            </a:r>
            <a:fld id="{4776E21D-4CFA-48D1-9D36-E13FC2CE853D}" type="slidenum">
              <a:rPr lang="en-GB" smtClean="0">
                <a:solidFill>
                  <a:srgbClr val="000000">
                    <a:lumMod val="65000"/>
                    <a:lumOff val="35000"/>
                  </a:srgbClr>
                </a:solidFill>
              </a:rPr>
              <a:pPr/>
              <a:t>8</a:t>
            </a:fld>
            <a:endParaRPr lang="en-GB">
              <a:solidFill>
                <a:srgbClr val="000000">
                  <a:lumMod val="65000"/>
                  <a:lumOff val="35000"/>
                </a:srgbClr>
              </a:solidFill>
            </a:endParaRPr>
          </a:p>
        </p:txBody>
      </p:sp>
      <p:sp>
        <p:nvSpPr>
          <p:cNvPr id="4" name="Date Placeholder 3"/>
          <p:cNvSpPr>
            <a:spLocks noGrp="1"/>
          </p:cNvSpPr>
          <p:nvPr>
            <p:ph type="dt" sz="half" idx="11"/>
          </p:nvPr>
        </p:nvSpPr>
        <p:spPr/>
        <p:txBody>
          <a:bodyPr/>
          <a:lstStyle/>
          <a:p>
            <a:r>
              <a:rPr lang="en-US" dirty="0" smtClean="0">
                <a:solidFill>
                  <a:srgbClr val="000000">
                    <a:lumMod val="65000"/>
                    <a:lumOff val="35000"/>
                  </a:srgbClr>
                </a:solidFill>
              </a:rPr>
              <a:t>13 October 2016</a:t>
            </a:r>
            <a:endParaRPr lang="en-GB" dirty="0">
              <a:solidFill>
                <a:srgbClr val="000000">
                  <a:lumMod val="65000"/>
                  <a:lumOff val="35000"/>
                </a:srgbClr>
              </a:solidFill>
            </a:endParaRPr>
          </a:p>
        </p:txBody>
      </p:sp>
      <p:sp>
        <p:nvSpPr>
          <p:cNvPr id="5" name="Text Placeholder 4"/>
          <p:cNvSpPr>
            <a:spLocks noGrp="1"/>
          </p:cNvSpPr>
          <p:nvPr>
            <p:ph type="body" sz="quarter" idx="13"/>
          </p:nvPr>
        </p:nvSpPr>
        <p:spPr>
          <a:xfrm>
            <a:off x="168001" y="1442064"/>
            <a:ext cx="8254209" cy="1283428"/>
          </a:xfrm>
        </p:spPr>
        <p:txBody>
          <a:bodyPr/>
          <a:lstStyle/>
          <a:p>
            <a:r>
              <a:rPr lang="en-US" dirty="0" smtClean="0"/>
              <a:t>Related Documents on country dashboard</a:t>
            </a:r>
          </a:p>
          <a:p>
            <a:r>
              <a:rPr lang="en-US" dirty="0" smtClean="0"/>
              <a:t>Documents Library – filter</a:t>
            </a:r>
          </a:p>
          <a:p>
            <a:r>
              <a:rPr lang="en-US" dirty="0" smtClean="0"/>
              <a:t>View per MPA under Guidance and Tools</a:t>
            </a:r>
            <a:endParaRPr lang="en-US" dirty="0"/>
          </a:p>
        </p:txBody>
      </p:sp>
      <p:pic>
        <p:nvPicPr>
          <p:cNvPr id="6" name="Picture 5"/>
          <p:cNvPicPr>
            <a:picLocks noChangeAspect="1"/>
          </p:cNvPicPr>
          <p:nvPr/>
        </p:nvPicPr>
        <p:blipFill>
          <a:blip r:embed="rId2"/>
          <a:stretch>
            <a:fillRect/>
          </a:stretch>
        </p:blipFill>
        <p:spPr>
          <a:xfrm>
            <a:off x="141458" y="2780928"/>
            <a:ext cx="8783295" cy="3636000"/>
          </a:xfrm>
          <a:prstGeom prst="rect">
            <a:avLst/>
          </a:prstGeom>
        </p:spPr>
      </p:pic>
    </p:spTree>
    <p:extLst>
      <p:ext uri="{BB962C8B-B14F-4D97-AF65-F5344CB8AC3E}">
        <p14:creationId xmlns:p14="http://schemas.microsoft.com/office/powerpoint/2010/main" val="2096233908"/>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Tool – Next Steps</a:t>
            </a:r>
            <a:endParaRPr lang="en-US" dirty="0"/>
          </a:p>
        </p:txBody>
      </p:sp>
      <p:sp>
        <p:nvSpPr>
          <p:cNvPr id="3" name="Slide Number Placeholder 2"/>
          <p:cNvSpPr>
            <a:spLocks noGrp="1"/>
          </p:cNvSpPr>
          <p:nvPr>
            <p:ph type="sldNum" sz="quarter" idx="10"/>
          </p:nvPr>
        </p:nvSpPr>
        <p:spPr/>
        <p:txBody>
          <a:bodyPr/>
          <a:lstStyle/>
          <a:p>
            <a:r>
              <a:rPr lang="en-GB" smtClean="0">
                <a:solidFill>
                  <a:srgbClr val="000000">
                    <a:lumMod val="65000"/>
                    <a:lumOff val="35000"/>
                  </a:srgbClr>
                </a:solidFill>
              </a:rPr>
              <a:t> Slide </a:t>
            </a:r>
            <a:fld id="{4776E21D-4CFA-48D1-9D36-E13FC2CE853D}" type="slidenum">
              <a:rPr lang="en-GB" smtClean="0">
                <a:solidFill>
                  <a:srgbClr val="000000">
                    <a:lumMod val="65000"/>
                    <a:lumOff val="35000"/>
                  </a:srgbClr>
                </a:solidFill>
              </a:rPr>
              <a:pPr/>
              <a:t>9</a:t>
            </a:fld>
            <a:endParaRPr lang="en-GB">
              <a:solidFill>
                <a:srgbClr val="000000">
                  <a:lumMod val="65000"/>
                  <a:lumOff val="35000"/>
                </a:srgbClr>
              </a:solidFill>
            </a:endParaRPr>
          </a:p>
        </p:txBody>
      </p:sp>
      <p:sp>
        <p:nvSpPr>
          <p:cNvPr id="4" name="Date Placeholder 3"/>
          <p:cNvSpPr>
            <a:spLocks noGrp="1"/>
          </p:cNvSpPr>
          <p:nvPr>
            <p:ph type="dt" sz="half" idx="11"/>
          </p:nvPr>
        </p:nvSpPr>
        <p:spPr/>
        <p:txBody>
          <a:bodyPr/>
          <a:lstStyle/>
          <a:p>
            <a:r>
              <a:rPr lang="en-US" dirty="0" smtClean="0">
                <a:solidFill>
                  <a:srgbClr val="000000">
                    <a:lumMod val="65000"/>
                    <a:lumOff val="35000"/>
                  </a:srgbClr>
                </a:solidFill>
              </a:rPr>
              <a:t>13 October 2016</a:t>
            </a:r>
            <a:endParaRPr lang="en-GB" dirty="0">
              <a:solidFill>
                <a:srgbClr val="000000">
                  <a:lumMod val="65000"/>
                  <a:lumOff val="35000"/>
                </a:srgbClr>
              </a:solidFill>
            </a:endParaRPr>
          </a:p>
        </p:txBody>
      </p:sp>
      <p:sp>
        <p:nvSpPr>
          <p:cNvPr id="5" name="Text Placeholder 4"/>
          <p:cNvSpPr>
            <a:spLocks noGrp="1"/>
          </p:cNvSpPr>
          <p:nvPr>
            <p:ph type="body" sz="quarter" idx="13"/>
          </p:nvPr>
        </p:nvSpPr>
        <p:spPr>
          <a:xfrm>
            <a:off x="423065" y="2320776"/>
            <a:ext cx="8254209" cy="3901068"/>
          </a:xfrm>
        </p:spPr>
        <p:txBody>
          <a:bodyPr/>
          <a:lstStyle/>
          <a:p>
            <a:r>
              <a:rPr lang="en-US" sz="2800" dirty="0" smtClean="0"/>
              <a:t>Currently first field testing / data entry - October</a:t>
            </a:r>
          </a:p>
          <a:p>
            <a:r>
              <a:rPr lang="en-US" sz="2800" dirty="0" smtClean="0"/>
              <a:t>Launch of the ERP Tool – November </a:t>
            </a:r>
          </a:p>
          <a:p>
            <a:r>
              <a:rPr lang="en-US" sz="2800" dirty="0" smtClean="0"/>
              <a:t>Access for IASC partners</a:t>
            </a:r>
          </a:p>
          <a:p>
            <a:r>
              <a:rPr lang="en-US" sz="2800" dirty="0" smtClean="0"/>
              <a:t>Discuss if desire to adopt as IASC tool </a:t>
            </a:r>
          </a:p>
          <a:p>
            <a:endParaRPr lang="en-US" dirty="0" smtClean="0"/>
          </a:p>
          <a:p>
            <a:endParaRPr lang="en-US" dirty="0" smtClean="0"/>
          </a:p>
          <a:p>
            <a:endParaRPr lang="en-US" dirty="0"/>
          </a:p>
        </p:txBody>
      </p:sp>
    </p:spTree>
    <p:extLst>
      <p:ext uri="{BB962C8B-B14F-4D97-AF65-F5344CB8AC3E}">
        <p14:creationId xmlns:p14="http://schemas.microsoft.com/office/powerpoint/2010/main" val="3058493829"/>
      </p:ext>
    </p:extLst>
  </p:cSld>
  <p:clrMapOvr>
    <a:masterClrMapping/>
  </p:clrMapOvr>
  <p:transition>
    <p:randomBar/>
  </p:transition>
</p:sld>
</file>

<file path=ppt/theme/theme1.xml><?xml version="1.0" encoding="utf-8"?>
<a:theme xmlns:a="http://schemas.openxmlformats.org/drawingml/2006/main" name="tl_un">
  <a:themeElements>
    <a:clrScheme name="2_OCHACAR 2">
      <a:dk1>
        <a:srgbClr val="000000"/>
      </a:dk1>
      <a:lt1>
        <a:srgbClr val="FFFFFF"/>
      </a:lt1>
      <a:dk2>
        <a:srgbClr val="000000"/>
      </a:dk2>
      <a:lt2>
        <a:srgbClr val="A4C1E0"/>
      </a:lt2>
      <a:accent1>
        <a:srgbClr val="CEDDEE"/>
      </a:accent1>
      <a:accent2>
        <a:srgbClr val="6798CC"/>
      </a:accent2>
      <a:accent3>
        <a:srgbClr val="FFFFFF"/>
      </a:accent3>
      <a:accent4>
        <a:srgbClr val="000000"/>
      </a:accent4>
      <a:accent5>
        <a:srgbClr val="E3EBF5"/>
      </a:accent5>
      <a:accent6>
        <a:srgbClr val="5D89B9"/>
      </a:accent6>
      <a:hlink>
        <a:srgbClr val="3668A0"/>
      </a:hlink>
      <a:folHlink>
        <a:srgbClr val="203E5E"/>
      </a:folHlink>
    </a:clrScheme>
    <a:fontScheme name="2_OCHAC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2_OCHACAR 1">
        <a:dk1>
          <a:srgbClr val="000000"/>
        </a:dk1>
        <a:lt1>
          <a:srgbClr val="FFFFFF"/>
        </a:lt1>
        <a:dk2>
          <a:srgbClr val="000000"/>
        </a:dk2>
        <a:lt2>
          <a:srgbClr val="DDC189"/>
        </a:lt2>
        <a:accent1>
          <a:srgbClr val="ECDEC2"/>
        </a:accent1>
        <a:accent2>
          <a:srgbClr val="A68448"/>
        </a:accent2>
        <a:accent3>
          <a:srgbClr val="FFFFFF"/>
        </a:accent3>
        <a:accent4>
          <a:srgbClr val="000000"/>
        </a:accent4>
        <a:accent5>
          <a:srgbClr val="F4ECDD"/>
        </a:accent5>
        <a:accent6>
          <a:srgbClr val="967740"/>
        </a:accent6>
        <a:hlink>
          <a:srgbClr val="755F33"/>
        </a:hlink>
        <a:folHlink>
          <a:srgbClr val="393223"/>
        </a:folHlink>
      </a:clrScheme>
      <a:clrMap bg1="lt1" tx1="dk1" bg2="lt2" tx2="dk2" accent1="accent1" accent2="accent2" accent3="accent3" accent4="accent4" accent5="accent5" accent6="accent6" hlink="hlink" folHlink="folHlink"/>
    </a:extraClrScheme>
    <a:extraClrScheme>
      <a:clrScheme name="2_OCHACAR 2">
        <a:dk1>
          <a:srgbClr val="000000"/>
        </a:dk1>
        <a:lt1>
          <a:srgbClr val="FFFFFF"/>
        </a:lt1>
        <a:dk2>
          <a:srgbClr val="000000"/>
        </a:dk2>
        <a:lt2>
          <a:srgbClr val="A4C1E0"/>
        </a:lt2>
        <a:accent1>
          <a:srgbClr val="CEDDEE"/>
        </a:accent1>
        <a:accent2>
          <a:srgbClr val="6798CC"/>
        </a:accent2>
        <a:accent3>
          <a:srgbClr val="FFFFFF"/>
        </a:accent3>
        <a:accent4>
          <a:srgbClr val="000000"/>
        </a:accent4>
        <a:accent5>
          <a:srgbClr val="E3EBF5"/>
        </a:accent5>
        <a:accent6>
          <a:srgbClr val="5D89B9"/>
        </a:accent6>
        <a:hlink>
          <a:srgbClr val="3668A0"/>
        </a:hlink>
        <a:folHlink>
          <a:srgbClr val="203E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634</Words>
  <Application>Microsoft Office PowerPoint</Application>
  <PresentationFormat>On-screen Show (4:3)</PresentationFormat>
  <Paragraphs>127</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tl_un</vt:lpstr>
      <vt:lpstr>IASC REAP meeting | 13 October 2016 </vt:lpstr>
      <vt:lpstr>Overview</vt:lpstr>
      <vt:lpstr>1) IASC REAP sub-group on ERP approach</vt:lpstr>
      <vt:lpstr>2) Status of ERP roll-out </vt:lpstr>
      <vt:lpstr>The online ERP Tool </vt:lpstr>
      <vt:lpstr>Preparedness Actions</vt:lpstr>
      <vt:lpstr>Dashboard</vt:lpstr>
      <vt:lpstr>Documents</vt:lpstr>
      <vt:lpstr>ERP Tool – Next Steps</vt:lpstr>
      <vt:lpstr>3) ERP Trainings and country support missions </vt:lpstr>
      <vt:lpstr>Upcoming ERP support missions and trainings</vt:lpstr>
      <vt:lpstr>PowerPoint Presentation</vt:lpstr>
      <vt:lpstr>5) 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2011-09-19T10:20:34Z</dcterms:created>
  <dcterms:modified xsi:type="dcterms:W3CDTF">2016-10-13T14:55:17Z</dcterms:modified>
</cp:coreProperties>
</file>