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9289"/>
    <a:srgbClr val="54A199"/>
    <a:srgbClr val="328F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5" d="100"/>
          <a:sy n="55" d="100"/>
        </p:scale>
        <p:origin x="451"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5FCE0-F97F-EC43-9288-571B529B2F36}" type="datetimeFigureOut">
              <a:rPr lang="en-US" smtClean="0"/>
              <a:t>13/05/2017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C518C-2EDD-4142-ADE1-2199A950D76D}" type="slidenum">
              <a:rPr lang="en-US" smtClean="0"/>
              <a:t>‹#›</a:t>
            </a:fld>
            <a:endParaRPr lang="en-US"/>
          </a:p>
        </p:txBody>
      </p:sp>
    </p:spTree>
    <p:extLst>
      <p:ext uri="{BB962C8B-B14F-4D97-AF65-F5344CB8AC3E}">
        <p14:creationId xmlns:p14="http://schemas.microsoft.com/office/powerpoint/2010/main" val="92727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3B8AA8C-39B1-4A27-88AB-E31E31C4E8C7}" type="datetimeFigureOut">
              <a:rPr lang="en-CA" smtClean="0"/>
              <a:t>2017-05-13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222065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3B8AA8C-39B1-4A27-88AB-E31E31C4E8C7}" type="datetimeFigureOut">
              <a:rPr lang="en-CA" smtClean="0"/>
              <a:t>2017-05-13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303584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3B8AA8C-39B1-4A27-88AB-E31E31C4E8C7}" type="datetimeFigureOut">
              <a:rPr lang="en-CA" smtClean="0"/>
              <a:t>2017-05-13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179297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3B8AA8C-39B1-4A27-88AB-E31E31C4E8C7}" type="datetimeFigureOut">
              <a:rPr lang="en-CA" smtClean="0"/>
              <a:t>2017-05-13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6173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8AA8C-39B1-4A27-88AB-E31E31C4E8C7}" type="datetimeFigureOut">
              <a:rPr lang="en-CA" smtClean="0"/>
              <a:t>2017-05-13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26715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3B8AA8C-39B1-4A27-88AB-E31E31C4E8C7}" type="datetimeFigureOut">
              <a:rPr lang="en-CA" smtClean="0"/>
              <a:t>2017-05-13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256453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3B8AA8C-39B1-4A27-88AB-E31E31C4E8C7}" type="datetimeFigureOut">
              <a:rPr lang="en-CA" smtClean="0"/>
              <a:t>2017-05-13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151664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3B8AA8C-39B1-4A27-88AB-E31E31C4E8C7}" type="datetimeFigureOut">
              <a:rPr lang="en-CA" smtClean="0"/>
              <a:t>2017-05-13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236798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8AA8C-39B1-4A27-88AB-E31E31C4E8C7}" type="datetimeFigureOut">
              <a:rPr lang="en-CA" smtClean="0"/>
              <a:t>2017-05-13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41867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8AA8C-39B1-4A27-88AB-E31E31C4E8C7}" type="datetimeFigureOut">
              <a:rPr lang="en-CA" smtClean="0"/>
              <a:t>2017-05-13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257955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8AA8C-39B1-4A27-88AB-E31E31C4E8C7}" type="datetimeFigureOut">
              <a:rPr lang="en-CA" smtClean="0"/>
              <a:t>2017-05-13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A5E5F6-660A-48C7-B15C-E023073930A3}" type="slidenum">
              <a:rPr lang="en-CA" smtClean="0"/>
              <a:t>‹#›</a:t>
            </a:fld>
            <a:endParaRPr lang="en-CA"/>
          </a:p>
        </p:txBody>
      </p:sp>
    </p:spTree>
    <p:extLst>
      <p:ext uri="{BB962C8B-B14F-4D97-AF65-F5344CB8AC3E}">
        <p14:creationId xmlns:p14="http://schemas.microsoft.com/office/powerpoint/2010/main" val="168408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8AA8C-39B1-4A27-88AB-E31E31C4E8C7}" type="datetimeFigureOut">
              <a:rPr lang="en-CA" smtClean="0"/>
              <a:t>2017-05-13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5E5F6-660A-48C7-B15C-E023073930A3}" type="slidenum">
              <a:rPr lang="en-CA" smtClean="0"/>
              <a:t>‹#›</a:t>
            </a:fld>
            <a:endParaRPr lang="en-CA"/>
          </a:p>
        </p:txBody>
      </p:sp>
    </p:spTree>
    <p:extLst>
      <p:ext uri="{BB962C8B-B14F-4D97-AF65-F5344CB8AC3E}">
        <p14:creationId xmlns:p14="http://schemas.microsoft.com/office/powerpoint/2010/main" val="360087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0717" y="141890"/>
            <a:ext cx="11698014" cy="6511157"/>
          </a:xfrm>
          <a:prstGeom prst="rect">
            <a:avLst/>
          </a:prstGeom>
          <a:ln>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7" name="TextBox 6"/>
          <p:cNvSpPr txBox="1"/>
          <p:nvPr/>
        </p:nvSpPr>
        <p:spPr>
          <a:xfrm>
            <a:off x="1515310" y="3785406"/>
            <a:ext cx="9108827" cy="2616101"/>
          </a:xfrm>
          <a:prstGeom prst="rect">
            <a:avLst/>
          </a:prstGeom>
          <a:noFill/>
          <a:ln>
            <a:solidFill>
              <a:schemeClr val="bg1"/>
            </a:solidFill>
          </a:ln>
        </p:spPr>
        <p:txBody>
          <a:bodyPr wrap="square" rtlCol="0">
            <a:spAutoFit/>
          </a:bodyPr>
          <a:lstStyle/>
          <a:p>
            <a:pPr algn="ctr"/>
            <a:r>
              <a:rPr lang="en-CA" sz="4800" dirty="0" smtClean="0">
                <a:latin typeface="Proxima Nova Alt Lt" panose="02000506030000020004" pitchFamily="50" charset="0"/>
              </a:rPr>
              <a:t>Draft findings VFM of MY</a:t>
            </a:r>
          </a:p>
          <a:p>
            <a:pPr algn="ctr"/>
            <a:r>
              <a:rPr lang="en-CA" sz="3600" dirty="0" smtClean="0">
                <a:latin typeface="Proxima Nova Alt Lt" panose="02000506030000020004" pitchFamily="50" charset="0"/>
              </a:rPr>
              <a:t>Valid Evaluations</a:t>
            </a:r>
          </a:p>
          <a:p>
            <a:endParaRPr lang="en-CA" sz="2000" dirty="0">
              <a:latin typeface="Proxima Nova Alt Lt" panose="02000506030000020004" pitchFamily="50" charset="0"/>
            </a:endParaRPr>
          </a:p>
          <a:p>
            <a:r>
              <a:rPr lang="en-CA" sz="2000" dirty="0" smtClean="0">
                <a:latin typeface="Proxima Nova Alt Lt" panose="02000506030000020004" pitchFamily="50" charset="0"/>
              </a:rPr>
              <a:t>LS &amp; CCV</a:t>
            </a:r>
          </a:p>
          <a:p>
            <a:r>
              <a:rPr lang="en-CA" sz="2000" dirty="0" smtClean="0">
                <a:latin typeface="Proxima Nova Alt Lt" panose="02000506030000020004" pitchFamily="50" charset="0"/>
              </a:rPr>
              <a:t>27-02-17</a:t>
            </a:r>
          </a:p>
          <a:p>
            <a:endParaRPr lang="en-CA" sz="2000" dirty="0">
              <a:latin typeface="Proxima Nova Alt Lt" panose="02000506030000020004" pitchFamily="50" charset="0"/>
            </a:endParaRP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8306" t="8842" r="9753" b="14004"/>
          <a:stretch/>
        </p:blipFill>
        <p:spPr>
          <a:xfrm>
            <a:off x="3666392" y="670947"/>
            <a:ext cx="4806662" cy="2585402"/>
          </a:xfrm>
          <a:prstGeom prst="rect">
            <a:avLst/>
          </a:prstGeom>
        </p:spPr>
      </p:pic>
    </p:spTree>
    <p:extLst>
      <p:ext uri="{BB962C8B-B14F-4D97-AF65-F5344CB8AC3E}">
        <p14:creationId xmlns:p14="http://schemas.microsoft.com/office/powerpoint/2010/main" val="491181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683834" y="365125"/>
            <a:ext cx="9669966" cy="1325563"/>
          </a:xfrm>
        </p:spPr>
        <p:txBody>
          <a:bodyPr/>
          <a:lstStyle/>
          <a:p>
            <a:r>
              <a:rPr lang="en-CA" dirty="0" smtClean="0">
                <a:latin typeface="Proxima Nova Alt Lt" panose="02000506030000020004" pitchFamily="50" charset="0"/>
              </a:rPr>
              <a:t>Introduction</a:t>
            </a:r>
            <a:endParaRPr lang="en-CA" dirty="0">
              <a:latin typeface="Proxima Nova Alt Lt" panose="02000506030000020004" pitchFamily="50" charset="0"/>
            </a:endParaRPr>
          </a:p>
        </p:txBody>
      </p:sp>
      <p:sp>
        <p:nvSpPr>
          <p:cNvPr id="5" name="Content Placeholder 4"/>
          <p:cNvSpPr>
            <a:spLocks noGrp="1"/>
          </p:cNvSpPr>
          <p:nvPr>
            <p:ph idx="1"/>
          </p:nvPr>
        </p:nvSpPr>
        <p:spPr/>
        <p:txBody>
          <a:bodyPr/>
          <a:lstStyle/>
          <a:p>
            <a:r>
              <a:rPr lang="en-US" dirty="0"/>
              <a:t>3.5 year study. 4 countries. Ethiopia, DR Congo, Sudan and Pakistan. </a:t>
            </a:r>
            <a:endParaRPr lang="en-US" dirty="0" smtClean="0"/>
          </a:p>
          <a:p>
            <a:r>
              <a:rPr lang="en-US" dirty="0" smtClean="0"/>
              <a:t>Within </a:t>
            </a:r>
            <a:r>
              <a:rPr lang="en-US" dirty="0"/>
              <a:t>that a mix of UN agency and NGO projects. </a:t>
            </a:r>
            <a:endParaRPr lang="en-US" dirty="0" smtClean="0"/>
          </a:p>
          <a:p>
            <a:r>
              <a:rPr lang="en-US" dirty="0" smtClean="0"/>
              <a:t>3 </a:t>
            </a:r>
            <a:r>
              <a:rPr lang="en-US" dirty="0"/>
              <a:t>questions asking whether MY helps build resilience, helps early action (especially if combined with contingency) and helps VFM. </a:t>
            </a:r>
            <a:endParaRPr lang="en-US" dirty="0" smtClean="0"/>
          </a:p>
          <a:p>
            <a:r>
              <a:rPr lang="en-US" dirty="0" smtClean="0"/>
              <a:t>Q1 </a:t>
            </a:r>
            <a:r>
              <a:rPr lang="en-US" dirty="0"/>
              <a:t>uses primary data gathering with communities including a qualitative panel </a:t>
            </a:r>
            <a:r>
              <a:rPr lang="en-US" dirty="0" smtClean="0"/>
              <a:t>study</a:t>
            </a:r>
            <a:r>
              <a:rPr lang="en-US" dirty="0"/>
              <a:t>.</a:t>
            </a:r>
            <a:r>
              <a:rPr lang="en-US" dirty="0" smtClean="0"/>
              <a:t> </a:t>
            </a:r>
          </a:p>
          <a:p>
            <a:r>
              <a:rPr lang="en-US" dirty="0" smtClean="0"/>
              <a:t>Q2&amp;3 </a:t>
            </a:r>
            <a:r>
              <a:rPr lang="en-US" dirty="0"/>
              <a:t>use agency data and KIIs. </a:t>
            </a:r>
          </a:p>
        </p:txBody>
      </p:sp>
    </p:spTree>
    <p:extLst>
      <p:ext uri="{BB962C8B-B14F-4D97-AF65-F5344CB8AC3E}">
        <p14:creationId xmlns:p14="http://schemas.microsoft.com/office/powerpoint/2010/main" val="238820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776250" y="365125"/>
            <a:ext cx="9577550" cy="903839"/>
          </a:xfrm>
        </p:spPr>
        <p:txBody>
          <a:bodyPr/>
          <a:lstStyle/>
          <a:p>
            <a:r>
              <a:rPr lang="en-CA" dirty="0" smtClean="0">
                <a:latin typeface="Proxima Nova Alt Lt" panose="02000506030000020004" pitchFamily="50" charset="0"/>
              </a:rPr>
              <a:t>Introduction (2)</a:t>
            </a:r>
            <a:endParaRPr lang="en-CA" dirty="0">
              <a:latin typeface="Proxima Nova Alt Lt" panose="02000506030000020004" pitchFamily="50" charset="0"/>
            </a:endParaRPr>
          </a:p>
        </p:txBody>
      </p:sp>
      <p:sp>
        <p:nvSpPr>
          <p:cNvPr id="2" name="Content Placeholder 1"/>
          <p:cNvSpPr>
            <a:spLocks noGrp="1"/>
          </p:cNvSpPr>
          <p:nvPr>
            <p:ph idx="1"/>
          </p:nvPr>
        </p:nvSpPr>
        <p:spPr/>
        <p:txBody>
          <a:bodyPr/>
          <a:lstStyle/>
          <a:p>
            <a:r>
              <a:rPr lang="en-US" dirty="0" smtClean="0"/>
              <a:t>Report </a:t>
            </a:r>
            <a:r>
              <a:rPr lang="en-US" dirty="0"/>
              <a:t>on </a:t>
            </a:r>
            <a:r>
              <a:rPr lang="en-US" dirty="0" smtClean="0"/>
              <a:t>the VFM of contingency in </a:t>
            </a:r>
            <a:r>
              <a:rPr lang="en-US" dirty="0"/>
              <a:t>Ethiopia (</a:t>
            </a:r>
            <a:r>
              <a:rPr lang="en-US" dirty="0" smtClean="0"/>
              <a:t>out). </a:t>
            </a:r>
          </a:p>
          <a:p>
            <a:r>
              <a:rPr lang="en-US" dirty="0" smtClean="0"/>
              <a:t>Draft </a:t>
            </a:r>
            <a:r>
              <a:rPr lang="en-US" dirty="0"/>
              <a:t>report on VFM (circulate next week</a:t>
            </a:r>
            <a:r>
              <a:rPr lang="en-US" dirty="0" smtClean="0"/>
              <a:t>). </a:t>
            </a:r>
          </a:p>
          <a:p>
            <a:r>
              <a:rPr lang="en-US" dirty="0" smtClean="0"/>
              <a:t>A </a:t>
            </a:r>
            <a:r>
              <a:rPr lang="en-US" dirty="0"/>
              <a:t>report on whether resilience investments and early action helped avoided losses in Ethiopia (out in </a:t>
            </a:r>
            <a:r>
              <a:rPr lang="en-US" dirty="0" smtClean="0"/>
              <a:t>March). </a:t>
            </a:r>
          </a:p>
          <a:p>
            <a:r>
              <a:rPr lang="en-US" dirty="0" smtClean="0"/>
              <a:t>Two </a:t>
            </a:r>
            <a:r>
              <a:rPr lang="en-US" dirty="0"/>
              <a:t>studies on the role of Women in Shocks and Health Shocks and small </a:t>
            </a:r>
            <a:r>
              <a:rPr lang="en-US" dirty="0" smtClean="0"/>
              <a:t>Associations (both </a:t>
            </a:r>
            <a:r>
              <a:rPr lang="en-US" dirty="0"/>
              <a:t>by the end of the year). </a:t>
            </a:r>
            <a:endParaRPr lang="en-US" dirty="0" smtClean="0"/>
          </a:p>
          <a:p>
            <a:r>
              <a:rPr lang="en-US" dirty="0" smtClean="0"/>
              <a:t>Main </a:t>
            </a:r>
            <a:r>
              <a:rPr lang="en-US" dirty="0"/>
              <a:t>report will be produced early </a:t>
            </a:r>
            <a:r>
              <a:rPr lang="en-US" dirty="0" smtClean="0"/>
              <a:t>2018.</a:t>
            </a:r>
            <a:endParaRPr lang="en-CA" dirty="0">
              <a:latin typeface="Proxima Nova Alt Lt" panose="02000506030000020004" pitchFamily="50" charset="0"/>
            </a:endParaRPr>
          </a:p>
        </p:txBody>
      </p:sp>
    </p:spTree>
    <p:extLst>
      <p:ext uri="{BB962C8B-B14F-4D97-AF65-F5344CB8AC3E}">
        <p14:creationId xmlns:p14="http://schemas.microsoft.com/office/powerpoint/2010/main" val="1321682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776250" y="365125"/>
            <a:ext cx="9577550" cy="903839"/>
          </a:xfrm>
        </p:spPr>
        <p:txBody>
          <a:bodyPr>
            <a:normAutofit fontScale="90000"/>
          </a:bodyPr>
          <a:lstStyle/>
          <a:p>
            <a:r>
              <a:rPr lang="en-CA" dirty="0" smtClean="0">
                <a:latin typeface="Proxima Nova Alt Lt" panose="02000506030000020004" pitchFamily="50" charset="0"/>
              </a:rPr>
              <a:t>VFM of MY &amp; contingency draft findings</a:t>
            </a:r>
            <a:endParaRPr lang="en-CA" dirty="0">
              <a:latin typeface="Proxima Nova Alt Lt" panose="02000506030000020004" pitchFamily="50" charset="0"/>
            </a:endParaRPr>
          </a:p>
        </p:txBody>
      </p:sp>
      <p:sp>
        <p:nvSpPr>
          <p:cNvPr id="2" name="Content Placeholder 1"/>
          <p:cNvSpPr>
            <a:spLocks noGrp="1"/>
          </p:cNvSpPr>
          <p:nvPr>
            <p:ph idx="1"/>
          </p:nvPr>
        </p:nvSpPr>
        <p:spPr/>
        <p:txBody>
          <a:bodyPr>
            <a:normAutofit/>
          </a:bodyPr>
          <a:lstStyle/>
          <a:p>
            <a:r>
              <a:rPr lang="en-US" dirty="0"/>
              <a:t>MY definitely enables agencies to do things differently, but its not a silver bullet. </a:t>
            </a:r>
            <a:endParaRPr lang="en-US" dirty="0" smtClean="0"/>
          </a:p>
          <a:p>
            <a:r>
              <a:rPr lang="en-US" dirty="0" smtClean="0"/>
              <a:t>On </a:t>
            </a:r>
            <a:r>
              <a:rPr lang="en-US" dirty="0"/>
              <a:t>early action in Ethiopia, the fact that DFID had a multi-year business case allowed it to shift money around relatively quickly and bring resources forward and that allowed for some quite rapid emergency funding </a:t>
            </a:r>
            <a:r>
              <a:rPr lang="en-US" dirty="0" smtClean="0"/>
              <a:t>once </a:t>
            </a:r>
            <a:r>
              <a:rPr lang="en-US" dirty="0"/>
              <a:t>the scale of the problem was agreed. </a:t>
            </a:r>
            <a:endParaRPr lang="en-US" dirty="0" smtClean="0"/>
          </a:p>
          <a:p>
            <a:r>
              <a:rPr lang="en-US" dirty="0" smtClean="0"/>
              <a:t>For </a:t>
            </a:r>
            <a:r>
              <a:rPr lang="en-US" dirty="0"/>
              <a:t>the partners, WFP in Ethiopia have been able to do smarter procurement which has enabled savings - some quite significant. Whilst MY is </a:t>
            </a:r>
            <a:r>
              <a:rPr lang="en-US" dirty="0" smtClean="0"/>
              <a:t>not strictly necessary </a:t>
            </a:r>
            <a:r>
              <a:rPr lang="en-US" dirty="0"/>
              <a:t>for this to happen, in practice it is an enabler and makes it a lot easier. </a:t>
            </a:r>
            <a:endParaRPr lang="en-CA" dirty="0">
              <a:latin typeface="Proxima Nova Alt Lt" panose="02000506030000020004" pitchFamily="50" charset="0"/>
            </a:endParaRPr>
          </a:p>
        </p:txBody>
      </p:sp>
    </p:spTree>
    <p:extLst>
      <p:ext uri="{BB962C8B-B14F-4D97-AF65-F5344CB8AC3E}">
        <p14:creationId xmlns:p14="http://schemas.microsoft.com/office/powerpoint/2010/main" val="391358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776250" y="365125"/>
            <a:ext cx="9577550" cy="903839"/>
          </a:xfrm>
        </p:spPr>
        <p:txBody>
          <a:bodyPr>
            <a:normAutofit fontScale="90000"/>
          </a:bodyPr>
          <a:lstStyle/>
          <a:p>
            <a:r>
              <a:rPr lang="en-CA" dirty="0">
                <a:latin typeface="Proxima Nova Alt Lt" panose="02000506030000020004" pitchFamily="50" charset="0"/>
              </a:rPr>
              <a:t>VFM of MY &amp; contingency draft </a:t>
            </a:r>
            <a:r>
              <a:rPr lang="en-CA" dirty="0" smtClean="0">
                <a:latin typeface="Proxima Nova Alt Lt" panose="02000506030000020004" pitchFamily="50" charset="0"/>
              </a:rPr>
              <a:t>findings (2)</a:t>
            </a:r>
            <a:endParaRPr lang="en-CA" dirty="0">
              <a:latin typeface="Proxima Nova Alt Lt" panose="02000506030000020004" pitchFamily="50" charset="0"/>
            </a:endParaRPr>
          </a:p>
        </p:txBody>
      </p:sp>
      <p:sp>
        <p:nvSpPr>
          <p:cNvPr id="2" name="Content Placeholder 1"/>
          <p:cNvSpPr>
            <a:spLocks noGrp="1"/>
          </p:cNvSpPr>
          <p:nvPr>
            <p:ph idx="1"/>
          </p:nvPr>
        </p:nvSpPr>
        <p:spPr/>
        <p:txBody>
          <a:bodyPr>
            <a:normAutofit fontScale="92500" lnSpcReduction="10000"/>
          </a:bodyPr>
          <a:lstStyle/>
          <a:p>
            <a:r>
              <a:rPr lang="en-GB" dirty="0" smtClean="0"/>
              <a:t>In terms of the wider impact on agency behaviour of MY, the biggest we have observed is a tendency to do more on design, research, adaptive programming, iterative improvement and generally to enhance quality (or at least to work in a way likely to enhance quality). </a:t>
            </a:r>
          </a:p>
          <a:p>
            <a:r>
              <a:rPr lang="en-GB" dirty="0" smtClean="0"/>
              <a:t>In DRC, UNICEF iterated their cash programming through using action research. </a:t>
            </a:r>
          </a:p>
          <a:p>
            <a:r>
              <a:rPr lang="en-GB" dirty="0" smtClean="0"/>
              <a:t>In Sudan both DFID partners - an NGO consortium in Darfur and a UN consortium in the East took longer over design, incorporated research and changed things as they went along. </a:t>
            </a:r>
          </a:p>
          <a:p>
            <a:r>
              <a:rPr lang="en-GB" dirty="0" smtClean="0"/>
              <a:t>Basically, MY gives agencies the space to think and to change things to try and meet higher and broader objectives (based on our quite small sample). Of course, not all take this opportunity.</a:t>
            </a:r>
            <a:endParaRPr lang="en-GB" dirty="0">
              <a:latin typeface="Proxima Nova Alt Lt" panose="02000506030000020004" pitchFamily="50" charset="0"/>
            </a:endParaRPr>
          </a:p>
        </p:txBody>
      </p:sp>
    </p:spTree>
    <p:extLst>
      <p:ext uri="{BB962C8B-B14F-4D97-AF65-F5344CB8AC3E}">
        <p14:creationId xmlns:p14="http://schemas.microsoft.com/office/powerpoint/2010/main" val="1971046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776250" y="365125"/>
            <a:ext cx="9577550" cy="903839"/>
          </a:xfrm>
        </p:spPr>
        <p:txBody>
          <a:bodyPr>
            <a:normAutofit fontScale="90000"/>
          </a:bodyPr>
          <a:lstStyle/>
          <a:p>
            <a:r>
              <a:rPr lang="en-CA" dirty="0">
                <a:latin typeface="Proxima Nova Alt Lt" panose="02000506030000020004" pitchFamily="50" charset="0"/>
              </a:rPr>
              <a:t>VFM of MY &amp; contingency draft findings </a:t>
            </a:r>
            <a:r>
              <a:rPr lang="en-CA" dirty="0" smtClean="0">
                <a:latin typeface="Proxima Nova Alt Lt" panose="02000506030000020004" pitchFamily="50" charset="0"/>
              </a:rPr>
              <a:t>(3)</a:t>
            </a:r>
            <a:endParaRPr lang="en-CA" dirty="0">
              <a:latin typeface="Proxima Nova Alt Lt" panose="02000506030000020004" pitchFamily="50" charset="0"/>
            </a:endParaRPr>
          </a:p>
        </p:txBody>
      </p:sp>
      <p:sp>
        <p:nvSpPr>
          <p:cNvPr id="2" name="Content Placeholder 1"/>
          <p:cNvSpPr>
            <a:spLocks noGrp="1"/>
          </p:cNvSpPr>
          <p:nvPr>
            <p:ph idx="1"/>
          </p:nvPr>
        </p:nvSpPr>
        <p:spPr/>
        <p:txBody>
          <a:bodyPr>
            <a:normAutofit fontScale="92500" lnSpcReduction="10000"/>
          </a:bodyPr>
          <a:lstStyle/>
          <a:p>
            <a:r>
              <a:rPr lang="en-GB" dirty="0" smtClean="0"/>
              <a:t>However there are quite a few impediments. </a:t>
            </a:r>
          </a:p>
          <a:p>
            <a:r>
              <a:rPr lang="en-GB" dirty="0" smtClean="0"/>
              <a:t>Pass through is a big one, as are tranche-funding arrangements. </a:t>
            </a:r>
          </a:p>
          <a:p>
            <a:r>
              <a:rPr lang="en-GB" dirty="0" smtClean="0"/>
              <a:t>Timeframes of 18 months are hardly ‘multi-year’, and there is a confusion about whether ‘humanitarian’ funding can even be used for longer term programming. </a:t>
            </a:r>
          </a:p>
          <a:p>
            <a:r>
              <a:rPr lang="en-GB" dirty="0" smtClean="0"/>
              <a:t>The take away here is that MY shows promise but there need to be other things alongside it - more tools, longer term planning, guidance, case studies; probably donors should insist on action research components for these types of complex programmes. </a:t>
            </a:r>
          </a:p>
          <a:p>
            <a:r>
              <a:rPr lang="en-GB" dirty="0" smtClean="0"/>
              <a:t>But in general, it shows promise, especially in tackling complex intractable problems.</a:t>
            </a:r>
            <a:endParaRPr lang="en-GB" dirty="0">
              <a:latin typeface="Proxima Nova Alt Lt" panose="02000506030000020004" pitchFamily="50" charset="0"/>
            </a:endParaRPr>
          </a:p>
        </p:txBody>
      </p:sp>
    </p:spTree>
    <p:extLst>
      <p:ext uri="{BB962C8B-B14F-4D97-AF65-F5344CB8AC3E}">
        <p14:creationId xmlns:p14="http://schemas.microsoft.com/office/powerpoint/2010/main" val="292627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776250" y="365125"/>
            <a:ext cx="9577550" cy="903839"/>
          </a:xfrm>
        </p:spPr>
        <p:txBody>
          <a:bodyPr/>
          <a:lstStyle/>
          <a:p>
            <a:r>
              <a:rPr lang="en-CA" dirty="0" smtClean="0">
                <a:latin typeface="Proxima Nova Alt Lt" panose="02000506030000020004" pitchFamily="50" charset="0"/>
              </a:rPr>
              <a:t>Does MY help build resilience?</a:t>
            </a:r>
            <a:endParaRPr lang="en-CA" dirty="0">
              <a:latin typeface="Proxima Nova Alt Lt" panose="02000506030000020004" pitchFamily="50" charset="0"/>
            </a:endParaRPr>
          </a:p>
        </p:txBody>
      </p:sp>
      <p:sp>
        <p:nvSpPr>
          <p:cNvPr id="2" name="Content Placeholder 1"/>
          <p:cNvSpPr>
            <a:spLocks noGrp="1"/>
          </p:cNvSpPr>
          <p:nvPr>
            <p:ph idx="1"/>
          </p:nvPr>
        </p:nvSpPr>
        <p:spPr/>
        <p:txBody>
          <a:bodyPr/>
          <a:lstStyle/>
          <a:p>
            <a:r>
              <a:rPr lang="en-CA" dirty="0" smtClean="0">
                <a:latin typeface="Proxima Nova Alt Lt" panose="02000506030000020004" pitchFamily="50" charset="0"/>
              </a:rPr>
              <a:t>Q1 research still ongoing. So far panel data collected in 9 areas of 4 countries over 3-4 rounds in each place. Roughly 1,800 qualitative HH interviews; 1,000 survey (quant) in Ethiopia through AL; 200+ focus group interviews. Also agency KIIs, secondary data.</a:t>
            </a:r>
          </a:p>
          <a:p>
            <a:r>
              <a:rPr lang="en-CA" dirty="0"/>
              <a:t>Early signs are not that encouraging. Resilience funding doesn’t really appear to be at a scale in our study areas to make a discernible difference. </a:t>
            </a:r>
            <a:endParaRPr lang="en-CA" dirty="0" smtClean="0"/>
          </a:p>
          <a:p>
            <a:r>
              <a:rPr lang="en-CA" dirty="0" smtClean="0"/>
              <a:t>Apart from Ethiopia El Nino haven’t had big ‘covariate’ shock during study period. Health shocks the biggest idiosyncratic shocks (HH level).</a:t>
            </a:r>
          </a:p>
          <a:p>
            <a:endParaRPr lang="en-CA" dirty="0" smtClean="0">
              <a:latin typeface="Proxima Nova Alt Lt" panose="02000506030000020004" pitchFamily="50" charset="0"/>
            </a:endParaRPr>
          </a:p>
          <a:p>
            <a:endParaRPr lang="en-CA" dirty="0">
              <a:latin typeface="Proxima Nova Alt Lt" panose="02000506030000020004" pitchFamily="50" charset="0"/>
            </a:endParaRPr>
          </a:p>
        </p:txBody>
      </p:sp>
    </p:spTree>
    <p:extLst>
      <p:ext uri="{BB962C8B-B14F-4D97-AF65-F5344CB8AC3E}">
        <p14:creationId xmlns:p14="http://schemas.microsoft.com/office/powerpoint/2010/main" val="447160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0717" y="141890"/>
            <a:ext cx="11698014" cy="6511157"/>
          </a:xfrm>
          <a:prstGeom prst="rect">
            <a:avLst/>
          </a:prstGeom>
          <a:ln w="38100">
            <a:solidFill>
              <a:srgbClr val="38928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276" t="17713" r="26784" b="24977"/>
          <a:stretch/>
        </p:blipFill>
        <p:spPr>
          <a:xfrm>
            <a:off x="120869" y="63059"/>
            <a:ext cx="1655380" cy="1205905"/>
          </a:xfrm>
          <a:prstGeom prst="rect">
            <a:avLst/>
          </a:prstGeom>
        </p:spPr>
      </p:pic>
      <p:sp>
        <p:nvSpPr>
          <p:cNvPr id="7" name="Title 6"/>
          <p:cNvSpPr>
            <a:spLocks noGrp="1"/>
          </p:cNvSpPr>
          <p:nvPr>
            <p:ph type="title"/>
          </p:nvPr>
        </p:nvSpPr>
        <p:spPr>
          <a:xfrm>
            <a:off x="1776250" y="365125"/>
            <a:ext cx="9577550" cy="903839"/>
          </a:xfrm>
        </p:spPr>
        <p:txBody>
          <a:bodyPr/>
          <a:lstStyle/>
          <a:p>
            <a:r>
              <a:rPr lang="en-CA" dirty="0">
                <a:latin typeface="Proxima Nova Alt Lt" panose="02000506030000020004" pitchFamily="50" charset="0"/>
              </a:rPr>
              <a:t>Does MY help build </a:t>
            </a:r>
            <a:r>
              <a:rPr lang="en-CA" dirty="0" smtClean="0">
                <a:latin typeface="Proxima Nova Alt Lt" panose="02000506030000020004" pitchFamily="50" charset="0"/>
              </a:rPr>
              <a:t>resilience (2)?</a:t>
            </a:r>
            <a:endParaRPr lang="en-CA" dirty="0">
              <a:latin typeface="Proxima Nova Alt Lt" panose="02000506030000020004" pitchFamily="50" charset="0"/>
            </a:endParaRPr>
          </a:p>
        </p:txBody>
      </p:sp>
      <p:sp>
        <p:nvSpPr>
          <p:cNvPr id="2" name="Content Placeholder 1"/>
          <p:cNvSpPr>
            <a:spLocks noGrp="1"/>
          </p:cNvSpPr>
          <p:nvPr>
            <p:ph idx="1"/>
          </p:nvPr>
        </p:nvSpPr>
        <p:spPr/>
        <p:txBody>
          <a:bodyPr>
            <a:normAutofit fontScale="92500" lnSpcReduction="10000"/>
          </a:bodyPr>
          <a:lstStyle/>
          <a:p>
            <a:r>
              <a:rPr lang="en-CA" dirty="0" smtClean="0">
                <a:latin typeface="Proxima Nova Alt Lt" panose="02000506030000020004" pitchFamily="50" charset="0"/>
              </a:rPr>
              <a:t>In Ethiopia El Nino, in our study area, 4 failed rains over 1.5 years overwhelmed people’s capacity to cope. Most interviewees received food aid and relied on it. People closer to urban or administrative centres tended to do better.</a:t>
            </a:r>
          </a:p>
          <a:p>
            <a:r>
              <a:rPr lang="en-CA" dirty="0" smtClean="0">
                <a:latin typeface="Proxima Nova Alt Lt" panose="02000506030000020004" pitchFamily="50" charset="0"/>
              </a:rPr>
              <a:t>Very few resilience projects beyond PSNP </a:t>
            </a:r>
            <a:r>
              <a:rPr lang="mr-IN" dirty="0" smtClean="0">
                <a:latin typeface="Proxima Nova Alt Lt" panose="02000506030000020004" pitchFamily="50" charset="0"/>
              </a:rPr>
              <a:t>–</a:t>
            </a:r>
            <a:r>
              <a:rPr lang="en-CA" dirty="0" smtClean="0">
                <a:latin typeface="Proxima Nova Alt Lt" panose="02000506030000020004" pitchFamily="50" charset="0"/>
              </a:rPr>
              <a:t> some small water projects, livelihoods diversification, training, fodder production. But not at a scale to make a difference. </a:t>
            </a:r>
          </a:p>
          <a:p>
            <a:r>
              <a:rPr lang="en-CA" dirty="0" smtClean="0">
                <a:latin typeface="Proxima Nova Alt Lt" panose="02000506030000020004" pitchFamily="50" charset="0"/>
              </a:rPr>
              <a:t>In the other study areas successive shocks appear to have left people highly vulnerable. Old livelihood systems no longer reliable meaning more routine use of coping strategies, health shocks and insecurity. But more analysis needed.</a:t>
            </a:r>
          </a:p>
          <a:p>
            <a:r>
              <a:rPr lang="en-CA" dirty="0" smtClean="0">
                <a:latin typeface="Proxima Nova Alt Lt" panose="02000506030000020004" pitchFamily="50" charset="0"/>
              </a:rPr>
              <a:t>All areas studied appear politically marginal and under-invested.</a:t>
            </a:r>
            <a:endParaRPr lang="en-CA" dirty="0">
              <a:latin typeface="Proxima Nova Alt Lt" panose="02000506030000020004" pitchFamily="50" charset="0"/>
            </a:endParaRPr>
          </a:p>
        </p:txBody>
      </p:sp>
    </p:spTree>
    <p:extLst>
      <p:ext uri="{BB962C8B-B14F-4D97-AF65-F5344CB8AC3E}">
        <p14:creationId xmlns:p14="http://schemas.microsoft.com/office/powerpoint/2010/main" val="1374587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753</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Mangal</vt:lpstr>
      <vt:lpstr>Proxima Nova Alt Lt</vt:lpstr>
      <vt:lpstr>Arial</vt:lpstr>
      <vt:lpstr>Calibri</vt:lpstr>
      <vt:lpstr>Calibri Light</vt:lpstr>
      <vt:lpstr>Office Theme</vt:lpstr>
      <vt:lpstr>PowerPoint Presentation</vt:lpstr>
      <vt:lpstr>Introduction</vt:lpstr>
      <vt:lpstr>Introduction (2)</vt:lpstr>
      <vt:lpstr>VFM of MY &amp; contingency draft findings</vt:lpstr>
      <vt:lpstr>VFM of MY &amp; contingency draft findings (2)</vt:lpstr>
      <vt:lpstr>VFM of MY &amp; contingency draft findings (3)</vt:lpstr>
      <vt:lpstr>Does MY help build resilience?</vt:lpstr>
      <vt:lpstr>Does MY help build resilience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Gideon Jones</dc:creator>
  <cp:lastModifiedBy>JONES</cp:lastModifiedBy>
  <cp:revision>16</cp:revision>
  <dcterms:created xsi:type="dcterms:W3CDTF">2015-05-08T07:16:50Z</dcterms:created>
  <dcterms:modified xsi:type="dcterms:W3CDTF">2017-05-13T10:18:41Z</dcterms:modified>
</cp:coreProperties>
</file>