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8" r:id="rId3"/>
    <p:sldId id="258" r:id="rId4"/>
    <p:sldId id="259" r:id="rId5"/>
    <p:sldId id="260" r:id="rId6"/>
    <p:sldId id="261" r:id="rId7"/>
    <p:sldId id="262" r:id="rId8"/>
    <p:sldId id="277" r:id="rId9"/>
    <p:sldId id="264" r:id="rId10"/>
    <p:sldId id="276" r:id="rId11"/>
    <p:sldId id="265" r:id="rId12"/>
    <p:sldId id="266" r:id="rId13"/>
    <p:sldId id="267" r:id="rId14"/>
    <p:sldId id="268" r:id="rId15"/>
    <p:sldId id="269" r:id="rId16"/>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4660"/>
  </p:normalViewPr>
  <p:slideViewPr>
    <p:cSldViewPr>
      <p:cViewPr varScale="1">
        <p:scale>
          <a:sx n="69" d="100"/>
          <a:sy n="69"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radarChart>
        <c:radarStyle val="marker"/>
        <c:varyColors val="0"/>
        <c:ser>
          <c:idx val="0"/>
          <c:order val="0"/>
          <c:tx>
            <c:strRef>
              <c:f>Sheet1!$B$1</c:f>
              <c:strCache>
                <c:ptCount val="1"/>
                <c:pt idx="0">
                  <c:v>Series 1</c:v>
                </c:pt>
              </c:strCache>
            </c:strRef>
          </c:tx>
          <c:spPr>
            <a:ln w="57150">
              <a:solidFill>
                <a:srgbClr val="FF0000"/>
              </a:solidFill>
            </a:ln>
          </c:spPr>
          <c:marker>
            <c:symbol val="none"/>
          </c:marker>
          <c:dPt>
            <c:idx val="0"/>
            <c:bubble3D val="0"/>
          </c:dPt>
          <c:cat>
            <c:strRef>
              <c:f>Sheet1!$A$2:$A$6</c:f>
              <c:strCache>
                <c:ptCount val="5"/>
                <c:pt idx="0">
                  <c:v>COLLECTIVE OUTCOMES</c:v>
                </c:pt>
                <c:pt idx="1">
                  <c:v>JOINT ANALYSIS/PLANNING</c:v>
                </c:pt>
                <c:pt idx="2">
                  <c:v>ENDING NEEDS</c:v>
                </c:pt>
                <c:pt idx="3">
                  <c:v>GOV/LOC OWNERSHIP</c:v>
                </c:pt>
                <c:pt idx="4">
                  <c:v>PROTRACTED RESPONSE</c:v>
                </c:pt>
              </c:strCache>
            </c:strRef>
          </c:cat>
          <c:val>
            <c:numRef>
              <c:f>Sheet1!$B$2:$B$6</c:f>
              <c:numCache>
                <c:formatCode>General</c:formatCode>
                <c:ptCount val="5"/>
                <c:pt idx="0">
                  <c:v>15</c:v>
                </c:pt>
                <c:pt idx="1">
                  <c:v>5</c:v>
                </c:pt>
                <c:pt idx="2">
                  <c:v>20</c:v>
                </c:pt>
                <c:pt idx="3">
                  <c:v>10</c:v>
                </c:pt>
                <c:pt idx="4">
                  <c:v>10</c:v>
                </c:pt>
              </c:numCache>
            </c:numRef>
          </c:val>
        </c:ser>
        <c:dLbls>
          <c:showLegendKey val="0"/>
          <c:showVal val="0"/>
          <c:showCatName val="0"/>
          <c:showSerName val="0"/>
          <c:showPercent val="0"/>
          <c:showBubbleSize val="0"/>
        </c:dLbls>
        <c:axId val="122422784"/>
        <c:axId val="122424320"/>
      </c:radarChart>
      <c:catAx>
        <c:axId val="122422784"/>
        <c:scaling>
          <c:orientation val="minMax"/>
        </c:scaling>
        <c:delete val="0"/>
        <c:axPos val="b"/>
        <c:majorGridlines/>
        <c:numFmt formatCode="m/d/yyyy" sourceLinked="1"/>
        <c:majorTickMark val="none"/>
        <c:minorTickMark val="none"/>
        <c:tickLblPos val="nextTo"/>
        <c:spPr>
          <a:ln w="9525">
            <a:noFill/>
          </a:ln>
        </c:spPr>
        <c:crossAx val="122424320"/>
        <c:crosses val="autoZero"/>
        <c:auto val="1"/>
        <c:lblAlgn val="ctr"/>
        <c:lblOffset val="100"/>
        <c:noMultiLvlLbl val="0"/>
      </c:catAx>
      <c:valAx>
        <c:axId val="122424320"/>
        <c:scaling>
          <c:orientation val="minMax"/>
          <c:max val="25"/>
          <c:min val="0"/>
        </c:scaling>
        <c:delete val="0"/>
        <c:axPos val="l"/>
        <c:majorGridlines>
          <c:spPr>
            <a:ln w="9525" cap="flat" cmpd="sng" algn="ctr">
              <a:solidFill>
                <a:schemeClr val="dk1">
                  <a:shade val="95000"/>
                  <a:satMod val="105000"/>
                </a:schemeClr>
              </a:solidFill>
              <a:prstDash val="solid"/>
            </a:ln>
            <a:effectLst/>
          </c:spPr>
        </c:majorGridlines>
        <c:numFmt formatCode="General" sourceLinked="1"/>
        <c:majorTickMark val="none"/>
        <c:minorTickMark val="none"/>
        <c:tickLblPos val="none"/>
        <c:crossAx val="122422784"/>
        <c:crosses val="autoZero"/>
        <c:crossBetween val="between"/>
        <c:majorUnit val="5"/>
        <c:minorUnit val="1"/>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radarChart>
        <c:radarStyle val="marker"/>
        <c:varyColors val="0"/>
        <c:ser>
          <c:idx val="0"/>
          <c:order val="0"/>
          <c:tx>
            <c:strRef>
              <c:f>Sheet1!$B$1</c:f>
              <c:strCache>
                <c:ptCount val="1"/>
                <c:pt idx="0">
                  <c:v>Series 1</c:v>
                </c:pt>
              </c:strCache>
            </c:strRef>
          </c:tx>
          <c:spPr>
            <a:ln w="57150">
              <a:solidFill>
                <a:srgbClr val="FF0000"/>
              </a:solidFill>
            </a:ln>
          </c:spPr>
          <c:marker>
            <c:symbol val="none"/>
          </c:marker>
          <c:dPt>
            <c:idx val="0"/>
            <c:bubble3D val="0"/>
          </c:dPt>
          <c:cat>
            <c:strRef>
              <c:f>Sheet1!$A$2:$A$6</c:f>
              <c:strCache>
                <c:ptCount val="5"/>
                <c:pt idx="0">
                  <c:v>COLLECTIVE OUTCOMES</c:v>
                </c:pt>
                <c:pt idx="1">
                  <c:v>JOINT ANALYSIS/PLANNING</c:v>
                </c:pt>
                <c:pt idx="2">
                  <c:v>ENDING NEEDS</c:v>
                </c:pt>
                <c:pt idx="3">
                  <c:v>GOV/LOC OWNERSHIP</c:v>
                </c:pt>
                <c:pt idx="4">
                  <c:v>PROTRACTED RESPONSE</c:v>
                </c:pt>
              </c:strCache>
            </c:strRef>
          </c:cat>
          <c:val>
            <c:numRef>
              <c:f>Sheet1!$B$2:$B$6</c:f>
              <c:numCache>
                <c:formatCode>General</c:formatCode>
                <c:ptCount val="5"/>
                <c:pt idx="0">
                  <c:v>5</c:v>
                </c:pt>
                <c:pt idx="1">
                  <c:v>10</c:v>
                </c:pt>
                <c:pt idx="2">
                  <c:v>5</c:v>
                </c:pt>
                <c:pt idx="3">
                  <c:v>10</c:v>
                </c:pt>
                <c:pt idx="4">
                  <c:v>25</c:v>
                </c:pt>
              </c:numCache>
            </c:numRef>
          </c:val>
        </c:ser>
        <c:dLbls>
          <c:showLegendKey val="0"/>
          <c:showVal val="0"/>
          <c:showCatName val="0"/>
          <c:showSerName val="0"/>
          <c:showPercent val="0"/>
          <c:showBubbleSize val="0"/>
        </c:dLbls>
        <c:axId val="143701888"/>
        <c:axId val="143703424"/>
      </c:radarChart>
      <c:catAx>
        <c:axId val="143701888"/>
        <c:scaling>
          <c:orientation val="minMax"/>
        </c:scaling>
        <c:delete val="0"/>
        <c:axPos val="b"/>
        <c:majorGridlines/>
        <c:numFmt formatCode="m/d/yyyy" sourceLinked="1"/>
        <c:majorTickMark val="none"/>
        <c:minorTickMark val="none"/>
        <c:tickLblPos val="nextTo"/>
        <c:spPr>
          <a:ln w="9525">
            <a:noFill/>
          </a:ln>
        </c:spPr>
        <c:crossAx val="143703424"/>
        <c:crosses val="autoZero"/>
        <c:auto val="1"/>
        <c:lblAlgn val="ctr"/>
        <c:lblOffset val="100"/>
        <c:noMultiLvlLbl val="0"/>
      </c:catAx>
      <c:valAx>
        <c:axId val="143703424"/>
        <c:scaling>
          <c:orientation val="minMax"/>
          <c:max val="25"/>
          <c:min val="0"/>
        </c:scaling>
        <c:delete val="0"/>
        <c:axPos val="l"/>
        <c:majorGridlines>
          <c:spPr>
            <a:ln w="9525" cap="flat" cmpd="sng" algn="ctr">
              <a:solidFill>
                <a:schemeClr val="dk1">
                  <a:shade val="95000"/>
                  <a:satMod val="105000"/>
                </a:schemeClr>
              </a:solidFill>
              <a:prstDash val="solid"/>
            </a:ln>
            <a:effectLst/>
          </c:spPr>
        </c:majorGridlines>
        <c:numFmt formatCode="General" sourceLinked="1"/>
        <c:majorTickMark val="none"/>
        <c:minorTickMark val="none"/>
        <c:tickLblPos val="none"/>
        <c:crossAx val="143701888"/>
        <c:crosses val="autoZero"/>
        <c:crossBetween val="between"/>
        <c:majorUnit val="5"/>
        <c:minorUnit val="1"/>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radarChart>
        <c:radarStyle val="marker"/>
        <c:varyColors val="0"/>
        <c:ser>
          <c:idx val="0"/>
          <c:order val="0"/>
          <c:tx>
            <c:strRef>
              <c:f>Sheet1!$B$1</c:f>
              <c:strCache>
                <c:ptCount val="1"/>
                <c:pt idx="0">
                  <c:v>Series 1</c:v>
                </c:pt>
              </c:strCache>
            </c:strRef>
          </c:tx>
          <c:spPr>
            <a:ln w="57150">
              <a:solidFill>
                <a:srgbClr val="FF0000"/>
              </a:solidFill>
            </a:ln>
          </c:spPr>
          <c:marker>
            <c:symbol val="none"/>
          </c:marker>
          <c:dPt>
            <c:idx val="0"/>
            <c:bubble3D val="0"/>
          </c:dPt>
          <c:cat>
            <c:strRef>
              <c:f>Sheet1!$A$2:$A$6</c:f>
              <c:strCache>
                <c:ptCount val="5"/>
                <c:pt idx="0">
                  <c:v>COLLECTIVE OUTCOMES</c:v>
                </c:pt>
                <c:pt idx="1">
                  <c:v>JOINT ANALYSIS/PLANNING</c:v>
                </c:pt>
                <c:pt idx="2">
                  <c:v>ENDING NEEDS</c:v>
                </c:pt>
                <c:pt idx="3">
                  <c:v>GOV/LOC OWNERSHIP</c:v>
                </c:pt>
                <c:pt idx="4">
                  <c:v>PROTRACTED RESPONSE</c:v>
                </c:pt>
              </c:strCache>
            </c:strRef>
          </c:cat>
          <c:val>
            <c:numRef>
              <c:f>Sheet1!$B$2:$B$6</c:f>
              <c:numCache>
                <c:formatCode>General</c:formatCode>
                <c:ptCount val="5"/>
                <c:pt idx="0">
                  <c:v>20</c:v>
                </c:pt>
                <c:pt idx="1">
                  <c:v>5</c:v>
                </c:pt>
                <c:pt idx="2">
                  <c:v>20</c:v>
                </c:pt>
                <c:pt idx="3">
                  <c:v>25</c:v>
                </c:pt>
                <c:pt idx="4">
                  <c:v>10</c:v>
                </c:pt>
              </c:numCache>
            </c:numRef>
          </c:val>
        </c:ser>
        <c:dLbls>
          <c:showLegendKey val="0"/>
          <c:showVal val="0"/>
          <c:showCatName val="0"/>
          <c:showSerName val="0"/>
          <c:showPercent val="0"/>
          <c:showBubbleSize val="0"/>
        </c:dLbls>
        <c:axId val="146417536"/>
        <c:axId val="146419072"/>
      </c:radarChart>
      <c:catAx>
        <c:axId val="146417536"/>
        <c:scaling>
          <c:orientation val="minMax"/>
        </c:scaling>
        <c:delete val="0"/>
        <c:axPos val="b"/>
        <c:majorGridlines/>
        <c:numFmt formatCode="m/d/yyyy" sourceLinked="1"/>
        <c:majorTickMark val="none"/>
        <c:minorTickMark val="none"/>
        <c:tickLblPos val="nextTo"/>
        <c:spPr>
          <a:ln w="9525">
            <a:noFill/>
          </a:ln>
        </c:spPr>
        <c:crossAx val="146419072"/>
        <c:crosses val="autoZero"/>
        <c:auto val="1"/>
        <c:lblAlgn val="ctr"/>
        <c:lblOffset val="100"/>
        <c:noMultiLvlLbl val="0"/>
      </c:catAx>
      <c:valAx>
        <c:axId val="146419072"/>
        <c:scaling>
          <c:orientation val="minMax"/>
          <c:max val="25"/>
          <c:min val="0"/>
        </c:scaling>
        <c:delete val="0"/>
        <c:axPos val="l"/>
        <c:majorGridlines>
          <c:spPr>
            <a:ln w="9525" cap="flat" cmpd="sng" algn="ctr">
              <a:solidFill>
                <a:schemeClr val="dk1">
                  <a:shade val="95000"/>
                  <a:satMod val="105000"/>
                </a:schemeClr>
              </a:solidFill>
              <a:prstDash val="solid"/>
            </a:ln>
            <a:effectLst/>
          </c:spPr>
        </c:majorGridlines>
        <c:numFmt formatCode="General" sourceLinked="1"/>
        <c:majorTickMark val="none"/>
        <c:minorTickMark val="none"/>
        <c:tickLblPos val="none"/>
        <c:crossAx val="146417536"/>
        <c:crosses val="autoZero"/>
        <c:crossBetween val="between"/>
        <c:majorUnit val="5"/>
        <c:minorUnit val="1"/>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radarChart>
        <c:radarStyle val="marker"/>
        <c:varyColors val="0"/>
        <c:ser>
          <c:idx val="0"/>
          <c:order val="0"/>
          <c:tx>
            <c:strRef>
              <c:f>Sheet1!$B$1</c:f>
              <c:strCache>
                <c:ptCount val="1"/>
                <c:pt idx="0">
                  <c:v>Series 1</c:v>
                </c:pt>
              </c:strCache>
            </c:strRef>
          </c:tx>
          <c:spPr>
            <a:ln w="57150">
              <a:solidFill>
                <a:srgbClr val="FF0000"/>
              </a:solidFill>
            </a:ln>
          </c:spPr>
          <c:marker>
            <c:symbol val="none"/>
          </c:marker>
          <c:dPt>
            <c:idx val="0"/>
            <c:bubble3D val="0"/>
          </c:dPt>
          <c:cat>
            <c:strRef>
              <c:f>Sheet1!$A$2:$A$6</c:f>
              <c:strCache>
                <c:ptCount val="5"/>
                <c:pt idx="0">
                  <c:v>COLLECTIVE OUTCOMES</c:v>
                </c:pt>
                <c:pt idx="1">
                  <c:v>JOINT ANALYSIS/PLANNING</c:v>
                </c:pt>
                <c:pt idx="2">
                  <c:v>ENDING NEEDS</c:v>
                </c:pt>
                <c:pt idx="3">
                  <c:v>GOV/LOC OWNERSHIP</c:v>
                </c:pt>
                <c:pt idx="4">
                  <c:v>PROTRACTED RESPONSE</c:v>
                </c:pt>
              </c:strCache>
            </c:strRef>
          </c:cat>
          <c:val>
            <c:numRef>
              <c:f>Sheet1!$B$2:$B$6</c:f>
              <c:numCache>
                <c:formatCode>General</c:formatCode>
                <c:ptCount val="5"/>
                <c:pt idx="0">
                  <c:v>5</c:v>
                </c:pt>
                <c:pt idx="1">
                  <c:v>10</c:v>
                </c:pt>
                <c:pt idx="2">
                  <c:v>10</c:v>
                </c:pt>
                <c:pt idx="3">
                  <c:v>15</c:v>
                </c:pt>
                <c:pt idx="4">
                  <c:v>10</c:v>
                </c:pt>
              </c:numCache>
            </c:numRef>
          </c:val>
        </c:ser>
        <c:dLbls>
          <c:showLegendKey val="0"/>
          <c:showVal val="0"/>
          <c:showCatName val="0"/>
          <c:showSerName val="0"/>
          <c:showPercent val="0"/>
          <c:showBubbleSize val="0"/>
        </c:dLbls>
        <c:axId val="99444608"/>
        <c:axId val="99446144"/>
      </c:radarChart>
      <c:catAx>
        <c:axId val="99444608"/>
        <c:scaling>
          <c:orientation val="minMax"/>
        </c:scaling>
        <c:delete val="0"/>
        <c:axPos val="b"/>
        <c:majorGridlines/>
        <c:numFmt formatCode="m/d/yyyy" sourceLinked="1"/>
        <c:majorTickMark val="none"/>
        <c:minorTickMark val="none"/>
        <c:tickLblPos val="nextTo"/>
        <c:spPr>
          <a:ln w="9525">
            <a:noFill/>
          </a:ln>
        </c:spPr>
        <c:crossAx val="99446144"/>
        <c:crosses val="autoZero"/>
        <c:auto val="1"/>
        <c:lblAlgn val="ctr"/>
        <c:lblOffset val="100"/>
        <c:noMultiLvlLbl val="0"/>
      </c:catAx>
      <c:valAx>
        <c:axId val="99446144"/>
        <c:scaling>
          <c:orientation val="minMax"/>
          <c:max val="25"/>
          <c:min val="0"/>
        </c:scaling>
        <c:delete val="0"/>
        <c:axPos val="l"/>
        <c:majorGridlines>
          <c:spPr>
            <a:ln w="9525" cap="flat" cmpd="sng" algn="ctr">
              <a:solidFill>
                <a:schemeClr val="dk1">
                  <a:shade val="95000"/>
                  <a:satMod val="105000"/>
                </a:schemeClr>
              </a:solidFill>
              <a:prstDash val="solid"/>
            </a:ln>
            <a:effectLst/>
          </c:spPr>
        </c:majorGridlines>
        <c:numFmt formatCode="General" sourceLinked="1"/>
        <c:majorTickMark val="none"/>
        <c:minorTickMark val="none"/>
        <c:tickLblPos val="none"/>
        <c:crossAx val="99444608"/>
        <c:crosses val="autoZero"/>
        <c:crossBetween val="between"/>
        <c:majorUnit val="5"/>
        <c:minorUnit val="1"/>
      </c:valAx>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radarChart>
        <c:radarStyle val="marker"/>
        <c:varyColors val="0"/>
        <c:ser>
          <c:idx val="0"/>
          <c:order val="0"/>
          <c:tx>
            <c:strRef>
              <c:f>Sheet1!$B$1</c:f>
              <c:strCache>
                <c:ptCount val="1"/>
                <c:pt idx="0">
                  <c:v>Series 1</c:v>
                </c:pt>
              </c:strCache>
            </c:strRef>
          </c:tx>
          <c:spPr>
            <a:ln w="57150">
              <a:solidFill>
                <a:srgbClr val="FF0000"/>
              </a:solidFill>
            </a:ln>
          </c:spPr>
          <c:marker>
            <c:symbol val="none"/>
          </c:marker>
          <c:dPt>
            <c:idx val="0"/>
            <c:bubble3D val="0"/>
          </c:dPt>
          <c:cat>
            <c:strRef>
              <c:f>Sheet1!$A$2:$A$6</c:f>
              <c:strCache>
                <c:ptCount val="5"/>
                <c:pt idx="0">
                  <c:v>COLLECTIVE OUTCOMES</c:v>
                </c:pt>
                <c:pt idx="1">
                  <c:v>JOINT ANALYSIS/PLANNING</c:v>
                </c:pt>
                <c:pt idx="2">
                  <c:v>ENDING NEEDS</c:v>
                </c:pt>
                <c:pt idx="3">
                  <c:v>GOV/LOC OWNERSHIP</c:v>
                </c:pt>
                <c:pt idx="4">
                  <c:v>PROTRACTED RESPONSE</c:v>
                </c:pt>
              </c:strCache>
            </c:strRef>
          </c:cat>
          <c:val>
            <c:numRef>
              <c:f>Sheet1!$B$2:$B$6</c:f>
              <c:numCache>
                <c:formatCode>General</c:formatCode>
                <c:ptCount val="5"/>
                <c:pt idx="0">
                  <c:v>0</c:v>
                </c:pt>
                <c:pt idx="1">
                  <c:v>0</c:v>
                </c:pt>
                <c:pt idx="2">
                  <c:v>0</c:v>
                </c:pt>
                <c:pt idx="3">
                  <c:v>5</c:v>
                </c:pt>
                <c:pt idx="4">
                  <c:v>0</c:v>
                </c:pt>
              </c:numCache>
            </c:numRef>
          </c:val>
        </c:ser>
        <c:dLbls>
          <c:showLegendKey val="0"/>
          <c:showVal val="0"/>
          <c:showCatName val="0"/>
          <c:showSerName val="0"/>
          <c:showPercent val="0"/>
          <c:showBubbleSize val="0"/>
        </c:dLbls>
        <c:axId val="99477376"/>
        <c:axId val="99478912"/>
      </c:radarChart>
      <c:catAx>
        <c:axId val="99477376"/>
        <c:scaling>
          <c:orientation val="minMax"/>
        </c:scaling>
        <c:delete val="0"/>
        <c:axPos val="b"/>
        <c:majorGridlines/>
        <c:numFmt formatCode="m/d/yyyy" sourceLinked="1"/>
        <c:majorTickMark val="none"/>
        <c:minorTickMark val="none"/>
        <c:tickLblPos val="nextTo"/>
        <c:spPr>
          <a:ln w="9525">
            <a:noFill/>
          </a:ln>
        </c:spPr>
        <c:crossAx val="99478912"/>
        <c:crosses val="autoZero"/>
        <c:auto val="1"/>
        <c:lblAlgn val="ctr"/>
        <c:lblOffset val="100"/>
        <c:noMultiLvlLbl val="0"/>
      </c:catAx>
      <c:valAx>
        <c:axId val="99478912"/>
        <c:scaling>
          <c:orientation val="minMax"/>
          <c:max val="25"/>
          <c:min val="0"/>
        </c:scaling>
        <c:delete val="0"/>
        <c:axPos val="l"/>
        <c:majorGridlines>
          <c:spPr>
            <a:ln w="9525" cap="flat" cmpd="sng" algn="ctr">
              <a:solidFill>
                <a:schemeClr val="dk1">
                  <a:shade val="95000"/>
                  <a:satMod val="105000"/>
                </a:schemeClr>
              </a:solidFill>
              <a:prstDash val="solid"/>
            </a:ln>
            <a:effectLst/>
          </c:spPr>
        </c:majorGridlines>
        <c:numFmt formatCode="General" sourceLinked="1"/>
        <c:majorTickMark val="none"/>
        <c:minorTickMark val="none"/>
        <c:tickLblPos val="none"/>
        <c:crossAx val="99477376"/>
        <c:crosses val="autoZero"/>
        <c:crossBetween val="between"/>
        <c:majorUnit val="5"/>
        <c:minorUnit val="1"/>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F3293F9C-AA7F-4EDB-9615-8B7101F515E2}" type="datetimeFigureOut">
              <a:rPr lang="en-GB" smtClean="0"/>
              <a:t>17/08/2016</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82D3547E-0A18-447F-BEB2-55C41D0BCE3A}" type="slidenum">
              <a:rPr lang="en-GB" smtClean="0"/>
              <a:t>‹#›</a:t>
            </a:fld>
            <a:endParaRPr lang="en-GB"/>
          </a:p>
        </p:txBody>
      </p:sp>
    </p:spTree>
    <p:extLst>
      <p:ext uri="{BB962C8B-B14F-4D97-AF65-F5344CB8AC3E}">
        <p14:creationId xmlns:p14="http://schemas.microsoft.com/office/powerpoint/2010/main" val="28982815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C63D9C-BD59-4AB2-957D-AB04659A8AC9}"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313210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C63D9C-BD59-4AB2-957D-AB04659A8AC9}"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260729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C63D9C-BD59-4AB2-957D-AB04659A8AC9}"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281572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C63D9C-BD59-4AB2-957D-AB04659A8AC9}"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3318614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63D9C-BD59-4AB2-957D-AB04659A8AC9}"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67271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C63D9C-BD59-4AB2-957D-AB04659A8AC9}" type="datetimeFigureOut">
              <a:rPr lang="en-GB" smtClean="0"/>
              <a:t>17/08/2016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273211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C63D9C-BD59-4AB2-957D-AB04659A8AC9}" type="datetimeFigureOut">
              <a:rPr lang="en-GB" smtClean="0"/>
              <a:t>17/08/2016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118049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C63D9C-BD59-4AB2-957D-AB04659A8AC9}" type="datetimeFigureOut">
              <a:rPr lang="en-GB" smtClean="0"/>
              <a:t>17/08/2016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107680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63D9C-BD59-4AB2-957D-AB04659A8AC9}" type="datetimeFigureOut">
              <a:rPr lang="en-GB" smtClean="0"/>
              <a:t>17/08/2016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5076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63D9C-BD59-4AB2-957D-AB04659A8AC9}" type="datetimeFigureOut">
              <a:rPr lang="en-GB" smtClean="0"/>
              <a:t>17/08/2016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378033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63D9C-BD59-4AB2-957D-AB04659A8AC9}" type="datetimeFigureOut">
              <a:rPr lang="en-GB" smtClean="0"/>
              <a:t>17/08/2016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50F06E-160F-4783-A173-14CAAE76300C}" type="slidenum">
              <a:rPr lang="en-GB" smtClean="0"/>
              <a:t>‹#›</a:t>
            </a:fld>
            <a:endParaRPr lang="en-GB"/>
          </a:p>
        </p:txBody>
      </p:sp>
    </p:spTree>
    <p:extLst>
      <p:ext uri="{BB962C8B-B14F-4D97-AF65-F5344CB8AC3E}">
        <p14:creationId xmlns:p14="http://schemas.microsoft.com/office/powerpoint/2010/main" val="160186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63D9C-BD59-4AB2-957D-AB04659A8AC9}" type="datetimeFigureOut">
              <a:rPr lang="en-GB" smtClean="0"/>
              <a:t>17/08/2016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0F06E-160F-4783-A173-14CAAE76300C}" type="slidenum">
              <a:rPr lang="en-GB" smtClean="0"/>
              <a:t>‹#›</a:t>
            </a:fld>
            <a:endParaRPr lang="en-GB"/>
          </a:p>
        </p:txBody>
      </p:sp>
    </p:spTree>
    <p:extLst>
      <p:ext uri="{BB962C8B-B14F-4D97-AF65-F5344CB8AC3E}">
        <p14:creationId xmlns:p14="http://schemas.microsoft.com/office/powerpoint/2010/main" val="269525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IASC HDN TT</a:t>
            </a:r>
            <a:endParaRPr lang="en-GB" dirty="0"/>
          </a:p>
        </p:txBody>
      </p:sp>
      <p:sp>
        <p:nvSpPr>
          <p:cNvPr id="3" name="Subtitle 2"/>
          <p:cNvSpPr>
            <a:spLocks noGrp="1"/>
          </p:cNvSpPr>
          <p:nvPr>
            <p:ph type="subTitle" idx="1"/>
          </p:nvPr>
        </p:nvSpPr>
        <p:spPr/>
        <p:txBody>
          <a:bodyPr/>
          <a:lstStyle/>
          <a:p>
            <a:r>
              <a:rPr lang="en-GB" dirty="0" smtClean="0"/>
              <a:t>Criteria of the Humanitarian Development Nexus</a:t>
            </a:r>
            <a:endParaRPr lang="en-GB" dirty="0"/>
          </a:p>
        </p:txBody>
      </p:sp>
    </p:spTree>
    <p:extLst>
      <p:ext uri="{BB962C8B-B14F-4D97-AF65-F5344CB8AC3E}">
        <p14:creationId xmlns:p14="http://schemas.microsoft.com/office/powerpoint/2010/main" val="4211795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Trends/Comments</a:t>
            </a:r>
            <a:endParaRPr lang="en-GB" dirty="0"/>
          </a:p>
        </p:txBody>
      </p:sp>
      <p:pic>
        <p:nvPicPr>
          <p:cNvPr id="1026" name="Picture 2" descr="\\WIMS.who.int\HQ\GVA11\Home\POKUK\Desktop\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4" y="1484784"/>
            <a:ext cx="3245871" cy="22322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WIMS.who.int\HQ\GVA11\Home\POKUK\Desktop\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9416" y="1507186"/>
            <a:ext cx="2889014" cy="22891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IMS.who.int\HQ\GVA11\Home\POKUK\Desktop\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04548" y="1484784"/>
            <a:ext cx="2759940" cy="225502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WIMS.who.int\HQ\GVA11\Home\POKUK\Desktop\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2436" y="4240196"/>
            <a:ext cx="2968737" cy="22891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IMS.who.int\HQ\GVA11\Home\POKUK\Desktop\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72000" y="4181588"/>
            <a:ext cx="3033276" cy="2262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022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Empowered Leadership Protocols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0102350"/>
              </p:ext>
            </p:extLst>
          </p:nvPr>
        </p:nvGraphicFramePr>
        <p:xfrm>
          <a:off x="323528" y="160325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66320" y="3299076"/>
            <a:ext cx="648072" cy="276999"/>
          </a:xfrm>
          <a:prstGeom prst="rect">
            <a:avLst/>
          </a:prstGeom>
          <a:noFill/>
        </p:spPr>
        <p:txBody>
          <a:bodyPr wrap="square" rtlCol="0">
            <a:spAutoFit/>
          </a:bodyPr>
          <a:lstStyle/>
          <a:p>
            <a:r>
              <a:rPr lang="en-GB" sz="1200" b="1" dirty="0" smtClean="0"/>
              <a:t>Low</a:t>
            </a:r>
            <a:endParaRPr lang="en-GB" sz="1200" b="1" dirty="0"/>
          </a:p>
        </p:txBody>
      </p:sp>
      <p:sp>
        <p:nvSpPr>
          <p:cNvPr id="6" name="TextBox 5"/>
          <p:cNvSpPr txBox="1"/>
          <p:nvPr/>
        </p:nvSpPr>
        <p:spPr>
          <a:xfrm>
            <a:off x="4366320" y="2939036"/>
            <a:ext cx="936104" cy="276999"/>
          </a:xfrm>
          <a:prstGeom prst="rect">
            <a:avLst/>
          </a:prstGeom>
          <a:noFill/>
        </p:spPr>
        <p:txBody>
          <a:bodyPr wrap="square" rtlCol="0">
            <a:spAutoFit/>
          </a:bodyPr>
          <a:lstStyle/>
          <a:p>
            <a:r>
              <a:rPr lang="en-GB" sz="1200" b="1" dirty="0" smtClean="0"/>
              <a:t>Low/Med</a:t>
            </a:r>
            <a:endParaRPr lang="en-GB" sz="1200" b="1" dirty="0"/>
          </a:p>
        </p:txBody>
      </p:sp>
      <p:sp>
        <p:nvSpPr>
          <p:cNvPr id="7" name="TextBox 6"/>
          <p:cNvSpPr txBox="1"/>
          <p:nvPr/>
        </p:nvSpPr>
        <p:spPr>
          <a:xfrm>
            <a:off x="4366320" y="2567963"/>
            <a:ext cx="648072" cy="276999"/>
          </a:xfrm>
          <a:prstGeom prst="rect">
            <a:avLst/>
          </a:prstGeom>
          <a:noFill/>
        </p:spPr>
        <p:txBody>
          <a:bodyPr wrap="square" rtlCol="0">
            <a:spAutoFit/>
          </a:bodyPr>
          <a:lstStyle/>
          <a:p>
            <a:r>
              <a:rPr lang="en-GB" sz="1200" b="1" dirty="0" smtClean="0"/>
              <a:t>Med</a:t>
            </a:r>
            <a:endParaRPr lang="en-GB" sz="1200" b="1" dirty="0"/>
          </a:p>
        </p:txBody>
      </p:sp>
      <p:sp>
        <p:nvSpPr>
          <p:cNvPr id="8" name="TextBox 7"/>
          <p:cNvSpPr txBox="1"/>
          <p:nvPr/>
        </p:nvSpPr>
        <p:spPr>
          <a:xfrm>
            <a:off x="4366320" y="2207922"/>
            <a:ext cx="936104" cy="276999"/>
          </a:xfrm>
          <a:prstGeom prst="rect">
            <a:avLst/>
          </a:prstGeom>
          <a:noFill/>
        </p:spPr>
        <p:txBody>
          <a:bodyPr wrap="square" rtlCol="0">
            <a:spAutoFit/>
          </a:bodyPr>
          <a:lstStyle/>
          <a:p>
            <a:r>
              <a:rPr lang="en-GB" sz="1200" b="1" dirty="0" smtClean="0"/>
              <a:t>High/Med</a:t>
            </a:r>
            <a:endParaRPr lang="en-GB" sz="1200" b="1" dirty="0"/>
          </a:p>
        </p:txBody>
      </p:sp>
      <p:sp>
        <p:nvSpPr>
          <p:cNvPr id="9" name="TextBox 8"/>
          <p:cNvSpPr txBox="1"/>
          <p:nvPr/>
        </p:nvSpPr>
        <p:spPr>
          <a:xfrm>
            <a:off x="4366320" y="1775875"/>
            <a:ext cx="648072" cy="276999"/>
          </a:xfrm>
          <a:prstGeom prst="rect">
            <a:avLst/>
          </a:prstGeom>
          <a:noFill/>
        </p:spPr>
        <p:txBody>
          <a:bodyPr wrap="square" rtlCol="0">
            <a:spAutoFit/>
          </a:bodyPr>
          <a:lstStyle/>
          <a:p>
            <a:r>
              <a:rPr lang="en-GB" sz="1200" b="1" dirty="0" smtClean="0"/>
              <a:t>High</a:t>
            </a:r>
            <a:endParaRPr lang="en-GB" sz="1200" b="1" dirty="0"/>
          </a:p>
        </p:txBody>
      </p:sp>
      <p:sp>
        <p:nvSpPr>
          <p:cNvPr id="10" name="TextBox 9"/>
          <p:cNvSpPr txBox="1"/>
          <p:nvPr/>
        </p:nvSpPr>
        <p:spPr>
          <a:xfrm>
            <a:off x="4385645" y="3730801"/>
            <a:ext cx="648072" cy="276999"/>
          </a:xfrm>
          <a:prstGeom prst="rect">
            <a:avLst/>
          </a:prstGeom>
          <a:noFill/>
        </p:spPr>
        <p:txBody>
          <a:bodyPr wrap="square" rtlCol="0">
            <a:spAutoFit/>
          </a:bodyPr>
          <a:lstStyle/>
          <a:p>
            <a:r>
              <a:rPr lang="en-GB" sz="1200" b="1" dirty="0" smtClean="0"/>
              <a:t>NA</a:t>
            </a:r>
            <a:endParaRPr lang="en-GB" sz="1200" b="1" dirty="0"/>
          </a:p>
        </p:txBody>
      </p:sp>
      <p:sp>
        <p:nvSpPr>
          <p:cNvPr id="18" name="TextBox 17"/>
          <p:cNvSpPr txBox="1"/>
          <p:nvPr/>
        </p:nvSpPr>
        <p:spPr>
          <a:xfrm>
            <a:off x="6084168" y="1530800"/>
            <a:ext cx="2592288"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1310391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 Wide L3 Activation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8424390"/>
              </p:ext>
            </p:extLst>
          </p:nvPr>
        </p:nvGraphicFramePr>
        <p:xfrm>
          <a:off x="323528" y="160325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66320" y="3299076"/>
            <a:ext cx="648072" cy="276999"/>
          </a:xfrm>
          <a:prstGeom prst="rect">
            <a:avLst/>
          </a:prstGeom>
          <a:noFill/>
        </p:spPr>
        <p:txBody>
          <a:bodyPr wrap="square" rtlCol="0">
            <a:spAutoFit/>
          </a:bodyPr>
          <a:lstStyle/>
          <a:p>
            <a:r>
              <a:rPr lang="en-GB" sz="1200" b="1" dirty="0" smtClean="0"/>
              <a:t>Low</a:t>
            </a:r>
            <a:endParaRPr lang="en-GB" sz="1200" b="1" dirty="0"/>
          </a:p>
        </p:txBody>
      </p:sp>
      <p:sp>
        <p:nvSpPr>
          <p:cNvPr id="6" name="TextBox 5"/>
          <p:cNvSpPr txBox="1"/>
          <p:nvPr/>
        </p:nvSpPr>
        <p:spPr>
          <a:xfrm>
            <a:off x="4366320" y="2939036"/>
            <a:ext cx="936104" cy="276999"/>
          </a:xfrm>
          <a:prstGeom prst="rect">
            <a:avLst/>
          </a:prstGeom>
          <a:noFill/>
        </p:spPr>
        <p:txBody>
          <a:bodyPr wrap="square" rtlCol="0">
            <a:spAutoFit/>
          </a:bodyPr>
          <a:lstStyle/>
          <a:p>
            <a:r>
              <a:rPr lang="en-GB" sz="1200" b="1" dirty="0" smtClean="0"/>
              <a:t>Low/Med</a:t>
            </a:r>
            <a:endParaRPr lang="en-GB" sz="1200" b="1" dirty="0"/>
          </a:p>
        </p:txBody>
      </p:sp>
      <p:sp>
        <p:nvSpPr>
          <p:cNvPr id="7" name="TextBox 6"/>
          <p:cNvSpPr txBox="1"/>
          <p:nvPr/>
        </p:nvSpPr>
        <p:spPr>
          <a:xfrm>
            <a:off x="4366320" y="2567963"/>
            <a:ext cx="648072" cy="276999"/>
          </a:xfrm>
          <a:prstGeom prst="rect">
            <a:avLst/>
          </a:prstGeom>
          <a:noFill/>
        </p:spPr>
        <p:txBody>
          <a:bodyPr wrap="square" rtlCol="0">
            <a:spAutoFit/>
          </a:bodyPr>
          <a:lstStyle/>
          <a:p>
            <a:r>
              <a:rPr lang="en-GB" sz="1200" b="1" dirty="0" smtClean="0"/>
              <a:t>Med</a:t>
            </a:r>
            <a:endParaRPr lang="en-GB" sz="1200" b="1" dirty="0"/>
          </a:p>
        </p:txBody>
      </p:sp>
      <p:sp>
        <p:nvSpPr>
          <p:cNvPr id="8" name="TextBox 7"/>
          <p:cNvSpPr txBox="1"/>
          <p:nvPr/>
        </p:nvSpPr>
        <p:spPr>
          <a:xfrm>
            <a:off x="4366320" y="2207922"/>
            <a:ext cx="936104" cy="276999"/>
          </a:xfrm>
          <a:prstGeom prst="rect">
            <a:avLst/>
          </a:prstGeom>
          <a:noFill/>
        </p:spPr>
        <p:txBody>
          <a:bodyPr wrap="square" rtlCol="0">
            <a:spAutoFit/>
          </a:bodyPr>
          <a:lstStyle/>
          <a:p>
            <a:r>
              <a:rPr lang="en-GB" sz="1200" b="1" dirty="0" smtClean="0"/>
              <a:t>High/Med</a:t>
            </a:r>
            <a:endParaRPr lang="en-GB" sz="1200" b="1" dirty="0"/>
          </a:p>
        </p:txBody>
      </p:sp>
      <p:sp>
        <p:nvSpPr>
          <p:cNvPr id="9" name="TextBox 8"/>
          <p:cNvSpPr txBox="1"/>
          <p:nvPr/>
        </p:nvSpPr>
        <p:spPr>
          <a:xfrm>
            <a:off x="4366320" y="1775875"/>
            <a:ext cx="648072" cy="276999"/>
          </a:xfrm>
          <a:prstGeom prst="rect">
            <a:avLst/>
          </a:prstGeom>
          <a:noFill/>
        </p:spPr>
        <p:txBody>
          <a:bodyPr wrap="square" rtlCol="0">
            <a:spAutoFit/>
          </a:bodyPr>
          <a:lstStyle/>
          <a:p>
            <a:r>
              <a:rPr lang="en-GB" sz="1200" b="1" dirty="0" smtClean="0"/>
              <a:t>High</a:t>
            </a:r>
            <a:endParaRPr lang="en-GB" sz="1200" b="1" dirty="0"/>
          </a:p>
        </p:txBody>
      </p:sp>
      <p:sp>
        <p:nvSpPr>
          <p:cNvPr id="10" name="TextBox 9"/>
          <p:cNvSpPr txBox="1"/>
          <p:nvPr/>
        </p:nvSpPr>
        <p:spPr>
          <a:xfrm>
            <a:off x="4385645" y="3730801"/>
            <a:ext cx="648072" cy="276999"/>
          </a:xfrm>
          <a:prstGeom prst="rect">
            <a:avLst/>
          </a:prstGeom>
          <a:noFill/>
        </p:spPr>
        <p:txBody>
          <a:bodyPr wrap="square" rtlCol="0">
            <a:spAutoFit/>
          </a:bodyPr>
          <a:lstStyle/>
          <a:p>
            <a:r>
              <a:rPr lang="en-GB" sz="1200" b="1" dirty="0" smtClean="0"/>
              <a:t>NA</a:t>
            </a:r>
            <a:endParaRPr lang="en-GB" sz="1200" b="1" dirty="0"/>
          </a:p>
        </p:txBody>
      </p:sp>
    </p:spTree>
    <p:extLst>
      <p:ext uri="{BB962C8B-B14F-4D97-AF65-F5344CB8AC3E}">
        <p14:creationId xmlns:p14="http://schemas.microsoft.com/office/powerpoint/2010/main" val="3957748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Reference Module for Cluster Coordination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7779991"/>
              </p:ext>
            </p:extLst>
          </p:nvPr>
        </p:nvGraphicFramePr>
        <p:xfrm>
          <a:off x="323528" y="160325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66320" y="3299076"/>
            <a:ext cx="648072" cy="276999"/>
          </a:xfrm>
          <a:prstGeom prst="rect">
            <a:avLst/>
          </a:prstGeom>
          <a:noFill/>
        </p:spPr>
        <p:txBody>
          <a:bodyPr wrap="square" rtlCol="0">
            <a:spAutoFit/>
          </a:bodyPr>
          <a:lstStyle/>
          <a:p>
            <a:r>
              <a:rPr lang="en-GB" sz="1200" b="1" dirty="0" smtClean="0"/>
              <a:t>Low</a:t>
            </a:r>
            <a:endParaRPr lang="en-GB" sz="1200" b="1" dirty="0"/>
          </a:p>
        </p:txBody>
      </p:sp>
      <p:sp>
        <p:nvSpPr>
          <p:cNvPr id="6" name="TextBox 5"/>
          <p:cNvSpPr txBox="1"/>
          <p:nvPr/>
        </p:nvSpPr>
        <p:spPr>
          <a:xfrm>
            <a:off x="4366320" y="2939036"/>
            <a:ext cx="936104" cy="276999"/>
          </a:xfrm>
          <a:prstGeom prst="rect">
            <a:avLst/>
          </a:prstGeom>
          <a:noFill/>
        </p:spPr>
        <p:txBody>
          <a:bodyPr wrap="square" rtlCol="0">
            <a:spAutoFit/>
          </a:bodyPr>
          <a:lstStyle/>
          <a:p>
            <a:r>
              <a:rPr lang="en-GB" sz="1200" b="1" dirty="0" smtClean="0"/>
              <a:t>Low/Med</a:t>
            </a:r>
            <a:endParaRPr lang="en-GB" sz="1200" b="1" dirty="0"/>
          </a:p>
        </p:txBody>
      </p:sp>
      <p:sp>
        <p:nvSpPr>
          <p:cNvPr id="7" name="TextBox 6"/>
          <p:cNvSpPr txBox="1"/>
          <p:nvPr/>
        </p:nvSpPr>
        <p:spPr>
          <a:xfrm>
            <a:off x="4366320" y="2567963"/>
            <a:ext cx="648072" cy="276999"/>
          </a:xfrm>
          <a:prstGeom prst="rect">
            <a:avLst/>
          </a:prstGeom>
          <a:noFill/>
        </p:spPr>
        <p:txBody>
          <a:bodyPr wrap="square" rtlCol="0">
            <a:spAutoFit/>
          </a:bodyPr>
          <a:lstStyle/>
          <a:p>
            <a:r>
              <a:rPr lang="en-GB" sz="1200" b="1" dirty="0" smtClean="0"/>
              <a:t>Med</a:t>
            </a:r>
            <a:endParaRPr lang="en-GB" sz="1200" b="1" dirty="0"/>
          </a:p>
        </p:txBody>
      </p:sp>
      <p:sp>
        <p:nvSpPr>
          <p:cNvPr id="8" name="TextBox 7"/>
          <p:cNvSpPr txBox="1"/>
          <p:nvPr/>
        </p:nvSpPr>
        <p:spPr>
          <a:xfrm>
            <a:off x="4366320" y="2207922"/>
            <a:ext cx="936104" cy="276999"/>
          </a:xfrm>
          <a:prstGeom prst="rect">
            <a:avLst/>
          </a:prstGeom>
          <a:noFill/>
        </p:spPr>
        <p:txBody>
          <a:bodyPr wrap="square" rtlCol="0">
            <a:spAutoFit/>
          </a:bodyPr>
          <a:lstStyle/>
          <a:p>
            <a:r>
              <a:rPr lang="en-GB" sz="1200" b="1" dirty="0" smtClean="0"/>
              <a:t>High/Med</a:t>
            </a:r>
            <a:endParaRPr lang="en-GB" sz="1200" b="1" dirty="0"/>
          </a:p>
        </p:txBody>
      </p:sp>
      <p:sp>
        <p:nvSpPr>
          <p:cNvPr id="9" name="TextBox 8"/>
          <p:cNvSpPr txBox="1"/>
          <p:nvPr/>
        </p:nvSpPr>
        <p:spPr>
          <a:xfrm>
            <a:off x="4366320" y="1775875"/>
            <a:ext cx="648072" cy="276999"/>
          </a:xfrm>
          <a:prstGeom prst="rect">
            <a:avLst/>
          </a:prstGeom>
          <a:noFill/>
        </p:spPr>
        <p:txBody>
          <a:bodyPr wrap="square" rtlCol="0">
            <a:spAutoFit/>
          </a:bodyPr>
          <a:lstStyle/>
          <a:p>
            <a:r>
              <a:rPr lang="en-GB" sz="1200" b="1" dirty="0" smtClean="0"/>
              <a:t>High</a:t>
            </a:r>
            <a:endParaRPr lang="en-GB" sz="1200" b="1" dirty="0"/>
          </a:p>
        </p:txBody>
      </p:sp>
      <p:sp>
        <p:nvSpPr>
          <p:cNvPr id="10" name="TextBox 9"/>
          <p:cNvSpPr txBox="1"/>
          <p:nvPr/>
        </p:nvSpPr>
        <p:spPr>
          <a:xfrm>
            <a:off x="4385645" y="3730801"/>
            <a:ext cx="648072" cy="276999"/>
          </a:xfrm>
          <a:prstGeom prst="rect">
            <a:avLst/>
          </a:prstGeom>
          <a:noFill/>
        </p:spPr>
        <p:txBody>
          <a:bodyPr wrap="square" rtlCol="0">
            <a:spAutoFit/>
          </a:bodyPr>
          <a:lstStyle/>
          <a:p>
            <a:r>
              <a:rPr lang="en-GB" sz="1200" b="1" dirty="0" smtClean="0"/>
              <a:t>NA</a:t>
            </a:r>
            <a:endParaRPr lang="en-GB" sz="1200" b="1" dirty="0"/>
          </a:p>
        </p:txBody>
      </p:sp>
    </p:spTree>
    <p:extLst>
      <p:ext uri="{BB962C8B-B14F-4D97-AF65-F5344CB8AC3E}">
        <p14:creationId xmlns:p14="http://schemas.microsoft.com/office/powerpoint/2010/main" val="3957748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Humanitarian Programme Cycle Reference Module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0759320"/>
              </p:ext>
            </p:extLst>
          </p:nvPr>
        </p:nvGraphicFramePr>
        <p:xfrm>
          <a:off x="323528" y="160325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66320" y="3299076"/>
            <a:ext cx="648072" cy="276999"/>
          </a:xfrm>
          <a:prstGeom prst="rect">
            <a:avLst/>
          </a:prstGeom>
          <a:noFill/>
        </p:spPr>
        <p:txBody>
          <a:bodyPr wrap="square" rtlCol="0">
            <a:spAutoFit/>
          </a:bodyPr>
          <a:lstStyle/>
          <a:p>
            <a:r>
              <a:rPr lang="en-GB" sz="1200" b="1" dirty="0" smtClean="0"/>
              <a:t>Low</a:t>
            </a:r>
            <a:endParaRPr lang="en-GB" sz="1200" b="1" dirty="0"/>
          </a:p>
        </p:txBody>
      </p:sp>
      <p:sp>
        <p:nvSpPr>
          <p:cNvPr id="6" name="TextBox 5"/>
          <p:cNvSpPr txBox="1"/>
          <p:nvPr/>
        </p:nvSpPr>
        <p:spPr>
          <a:xfrm>
            <a:off x="4366320" y="2939036"/>
            <a:ext cx="936104" cy="276999"/>
          </a:xfrm>
          <a:prstGeom prst="rect">
            <a:avLst/>
          </a:prstGeom>
          <a:noFill/>
        </p:spPr>
        <p:txBody>
          <a:bodyPr wrap="square" rtlCol="0">
            <a:spAutoFit/>
          </a:bodyPr>
          <a:lstStyle/>
          <a:p>
            <a:r>
              <a:rPr lang="en-GB" sz="1200" b="1" dirty="0" smtClean="0"/>
              <a:t>Low/Med</a:t>
            </a:r>
            <a:endParaRPr lang="en-GB" sz="1200" b="1" dirty="0"/>
          </a:p>
        </p:txBody>
      </p:sp>
      <p:sp>
        <p:nvSpPr>
          <p:cNvPr id="7" name="TextBox 6"/>
          <p:cNvSpPr txBox="1"/>
          <p:nvPr/>
        </p:nvSpPr>
        <p:spPr>
          <a:xfrm>
            <a:off x="4366320" y="2567963"/>
            <a:ext cx="648072" cy="276999"/>
          </a:xfrm>
          <a:prstGeom prst="rect">
            <a:avLst/>
          </a:prstGeom>
          <a:noFill/>
        </p:spPr>
        <p:txBody>
          <a:bodyPr wrap="square" rtlCol="0">
            <a:spAutoFit/>
          </a:bodyPr>
          <a:lstStyle/>
          <a:p>
            <a:r>
              <a:rPr lang="en-GB" sz="1200" b="1" dirty="0" smtClean="0"/>
              <a:t>Med</a:t>
            </a:r>
            <a:endParaRPr lang="en-GB" sz="1200" b="1" dirty="0"/>
          </a:p>
        </p:txBody>
      </p:sp>
      <p:sp>
        <p:nvSpPr>
          <p:cNvPr id="8" name="TextBox 7"/>
          <p:cNvSpPr txBox="1"/>
          <p:nvPr/>
        </p:nvSpPr>
        <p:spPr>
          <a:xfrm>
            <a:off x="4366320" y="2207922"/>
            <a:ext cx="936104" cy="276999"/>
          </a:xfrm>
          <a:prstGeom prst="rect">
            <a:avLst/>
          </a:prstGeom>
          <a:noFill/>
        </p:spPr>
        <p:txBody>
          <a:bodyPr wrap="square" rtlCol="0">
            <a:spAutoFit/>
          </a:bodyPr>
          <a:lstStyle/>
          <a:p>
            <a:r>
              <a:rPr lang="en-GB" sz="1200" b="1" dirty="0" smtClean="0"/>
              <a:t>High/Med</a:t>
            </a:r>
            <a:endParaRPr lang="en-GB" sz="1200" b="1" dirty="0"/>
          </a:p>
        </p:txBody>
      </p:sp>
      <p:sp>
        <p:nvSpPr>
          <p:cNvPr id="9" name="TextBox 8"/>
          <p:cNvSpPr txBox="1"/>
          <p:nvPr/>
        </p:nvSpPr>
        <p:spPr>
          <a:xfrm>
            <a:off x="4366320" y="1775875"/>
            <a:ext cx="648072" cy="276999"/>
          </a:xfrm>
          <a:prstGeom prst="rect">
            <a:avLst/>
          </a:prstGeom>
          <a:noFill/>
        </p:spPr>
        <p:txBody>
          <a:bodyPr wrap="square" rtlCol="0">
            <a:spAutoFit/>
          </a:bodyPr>
          <a:lstStyle/>
          <a:p>
            <a:r>
              <a:rPr lang="en-GB" sz="1200" b="1" dirty="0" smtClean="0"/>
              <a:t>High</a:t>
            </a:r>
            <a:endParaRPr lang="en-GB" sz="1200" b="1" dirty="0"/>
          </a:p>
        </p:txBody>
      </p:sp>
      <p:sp>
        <p:nvSpPr>
          <p:cNvPr id="10" name="TextBox 9"/>
          <p:cNvSpPr txBox="1"/>
          <p:nvPr/>
        </p:nvSpPr>
        <p:spPr>
          <a:xfrm>
            <a:off x="4385645" y="3730801"/>
            <a:ext cx="648072" cy="276999"/>
          </a:xfrm>
          <a:prstGeom prst="rect">
            <a:avLst/>
          </a:prstGeom>
          <a:noFill/>
        </p:spPr>
        <p:txBody>
          <a:bodyPr wrap="square" rtlCol="0">
            <a:spAutoFit/>
          </a:bodyPr>
          <a:lstStyle/>
          <a:p>
            <a:r>
              <a:rPr lang="en-GB" sz="1200" b="1" dirty="0" smtClean="0"/>
              <a:t>NA</a:t>
            </a:r>
            <a:endParaRPr lang="en-GB" sz="1200" b="1" dirty="0"/>
          </a:p>
        </p:txBody>
      </p:sp>
    </p:spTree>
    <p:extLst>
      <p:ext uri="{BB962C8B-B14F-4D97-AF65-F5344CB8AC3E}">
        <p14:creationId xmlns:p14="http://schemas.microsoft.com/office/powerpoint/2010/main" val="3957748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 Agency Rapid Response Mechanism (IARRM) Concept Note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6848398"/>
              </p:ext>
            </p:extLst>
          </p:nvPr>
        </p:nvGraphicFramePr>
        <p:xfrm>
          <a:off x="323528" y="160325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66320" y="3299076"/>
            <a:ext cx="648072" cy="276999"/>
          </a:xfrm>
          <a:prstGeom prst="rect">
            <a:avLst/>
          </a:prstGeom>
          <a:noFill/>
        </p:spPr>
        <p:txBody>
          <a:bodyPr wrap="square" rtlCol="0">
            <a:spAutoFit/>
          </a:bodyPr>
          <a:lstStyle/>
          <a:p>
            <a:r>
              <a:rPr lang="en-GB" sz="1200" b="1" dirty="0" smtClean="0"/>
              <a:t>Low</a:t>
            </a:r>
            <a:endParaRPr lang="en-GB" sz="1200" b="1" dirty="0"/>
          </a:p>
        </p:txBody>
      </p:sp>
      <p:sp>
        <p:nvSpPr>
          <p:cNvPr id="6" name="TextBox 5"/>
          <p:cNvSpPr txBox="1"/>
          <p:nvPr/>
        </p:nvSpPr>
        <p:spPr>
          <a:xfrm>
            <a:off x="4366320" y="2939036"/>
            <a:ext cx="936104" cy="276999"/>
          </a:xfrm>
          <a:prstGeom prst="rect">
            <a:avLst/>
          </a:prstGeom>
          <a:noFill/>
        </p:spPr>
        <p:txBody>
          <a:bodyPr wrap="square" rtlCol="0">
            <a:spAutoFit/>
          </a:bodyPr>
          <a:lstStyle/>
          <a:p>
            <a:r>
              <a:rPr lang="en-GB" sz="1200" b="1" dirty="0" smtClean="0"/>
              <a:t>Low/Med</a:t>
            </a:r>
            <a:endParaRPr lang="en-GB" sz="1200" b="1" dirty="0"/>
          </a:p>
        </p:txBody>
      </p:sp>
      <p:sp>
        <p:nvSpPr>
          <p:cNvPr id="7" name="TextBox 6"/>
          <p:cNvSpPr txBox="1"/>
          <p:nvPr/>
        </p:nvSpPr>
        <p:spPr>
          <a:xfrm>
            <a:off x="4366320" y="2567963"/>
            <a:ext cx="648072" cy="276999"/>
          </a:xfrm>
          <a:prstGeom prst="rect">
            <a:avLst/>
          </a:prstGeom>
          <a:noFill/>
        </p:spPr>
        <p:txBody>
          <a:bodyPr wrap="square" rtlCol="0">
            <a:spAutoFit/>
          </a:bodyPr>
          <a:lstStyle/>
          <a:p>
            <a:r>
              <a:rPr lang="en-GB" sz="1200" b="1" dirty="0" smtClean="0"/>
              <a:t>Med</a:t>
            </a:r>
            <a:endParaRPr lang="en-GB" sz="1200" b="1" dirty="0"/>
          </a:p>
        </p:txBody>
      </p:sp>
      <p:sp>
        <p:nvSpPr>
          <p:cNvPr id="8" name="TextBox 7"/>
          <p:cNvSpPr txBox="1"/>
          <p:nvPr/>
        </p:nvSpPr>
        <p:spPr>
          <a:xfrm>
            <a:off x="4366320" y="2207922"/>
            <a:ext cx="936104" cy="276999"/>
          </a:xfrm>
          <a:prstGeom prst="rect">
            <a:avLst/>
          </a:prstGeom>
          <a:noFill/>
        </p:spPr>
        <p:txBody>
          <a:bodyPr wrap="square" rtlCol="0">
            <a:spAutoFit/>
          </a:bodyPr>
          <a:lstStyle/>
          <a:p>
            <a:r>
              <a:rPr lang="en-GB" sz="1200" b="1" dirty="0" smtClean="0"/>
              <a:t>High/Med</a:t>
            </a:r>
            <a:endParaRPr lang="en-GB" sz="1200" b="1" dirty="0"/>
          </a:p>
        </p:txBody>
      </p:sp>
      <p:sp>
        <p:nvSpPr>
          <p:cNvPr id="9" name="TextBox 8"/>
          <p:cNvSpPr txBox="1"/>
          <p:nvPr/>
        </p:nvSpPr>
        <p:spPr>
          <a:xfrm>
            <a:off x="4366320" y="1775875"/>
            <a:ext cx="648072" cy="276999"/>
          </a:xfrm>
          <a:prstGeom prst="rect">
            <a:avLst/>
          </a:prstGeom>
          <a:noFill/>
        </p:spPr>
        <p:txBody>
          <a:bodyPr wrap="square" rtlCol="0">
            <a:spAutoFit/>
          </a:bodyPr>
          <a:lstStyle/>
          <a:p>
            <a:r>
              <a:rPr lang="en-GB" sz="1200" b="1" dirty="0" smtClean="0"/>
              <a:t>High</a:t>
            </a:r>
            <a:endParaRPr lang="en-GB" sz="1200" b="1" dirty="0"/>
          </a:p>
        </p:txBody>
      </p:sp>
      <p:sp>
        <p:nvSpPr>
          <p:cNvPr id="10" name="TextBox 9"/>
          <p:cNvSpPr txBox="1"/>
          <p:nvPr/>
        </p:nvSpPr>
        <p:spPr>
          <a:xfrm>
            <a:off x="4385645" y="3730801"/>
            <a:ext cx="648072" cy="276999"/>
          </a:xfrm>
          <a:prstGeom prst="rect">
            <a:avLst/>
          </a:prstGeom>
          <a:noFill/>
        </p:spPr>
        <p:txBody>
          <a:bodyPr wrap="square" rtlCol="0">
            <a:spAutoFit/>
          </a:bodyPr>
          <a:lstStyle/>
          <a:p>
            <a:r>
              <a:rPr lang="en-GB" sz="1200" b="1" dirty="0" smtClean="0"/>
              <a:t>NA</a:t>
            </a:r>
            <a:endParaRPr lang="en-GB" sz="1200" b="1" dirty="0"/>
          </a:p>
        </p:txBody>
      </p:sp>
    </p:spTree>
    <p:extLst>
      <p:ext uri="{BB962C8B-B14F-4D97-AF65-F5344CB8AC3E}">
        <p14:creationId xmlns:p14="http://schemas.microsoft.com/office/powerpoint/2010/main" val="395774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Criteria of HDN</a:t>
            </a:r>
            <a:endParaRPr lang="en-GB" dirty="0"/>
          </a:p>
        </p:txBody>
      </p:sp>
      <p:sp>
        <p:nvSpPr>
          <p:cNvPr id="3" name="Content Placeholder 2"/>
          <p:cNvSpPr>
            <a:spLocks noGrp="1"/>
          </p:cNvSpPr>
          <p:nvPr>
            <p:ph idx="1"/>
          </p:nvPr>
        </p:nvSpPr>
        <p:spPr/>
        <p:txBody>
          <a:bodyPr/>
          <a:lstStyle/>
          <a:p>
            <a:r>
              <a:rPr lang="en-GB" dirty="0" smtClean="0"/>
              <a:t>Collective Outcomes</a:t>
            </a:r>
          </a:p>
          <a:p>
            <a:r>
              <a:rPr lang="en-GB" dirty="0" smtClean="0"/>
              <a:t>Joint Planning and Analysis</a:t>
            </a:r>
          </a:p>
          <a:p>
            <a:r>
              <a:rPr lang="en-GB" dirty="0" smtClean="0"/>
              <a:t>Progressively Ending Needs</a:t>
            </a:r>
          </a:p>
          <a:p>
            <a:r>
              <a:rPr lang="en-GB" dirty="0" smtClean="0"/>
              <a:t>Government/Local Leadership</a:t>
            </a:r>
          </a:p>
          <a:p>
            <a:r>
              <a:rPr lang="en-GB" dirty="0" smtClean="0"/>
              <a:t>Protracted Response</a:t>
            </a:r>
          </a:p>
        </p:txBody>
      </p:sp>
    </p:spTree>
    <p:extLst>
      <p:ext uri="{BB962C8B-B14F-4D97-AF65-F5344CB8AC3E}">
        <p14:creationId xmlns:p14="http://schemas.microsoft.com/office/powerpoint/2010/main" val="980900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Collective Outcomes</a:t>
            </a:r>
            <a:endParaRPr lang="en-GB" dirty="0"/>
          </a:p>
        </p:txBody>
      </p:sp>
      <p:sp>
        <p:nvSpPr>
          <p:cNvPr id="3" name="Content Placeholder 2"/>
          <p:cNvSpPr>
            <a:spLocks noGrp="1"/>
          </p:cNvSpPr>
          <p:nvPr>
            <p:ph idx="1"/>
          </p:nvPr>
        </p:nvSpPr>
        <p:spPr/>
        <p:txBody>
          <a:bodyPr>
            <a:normAutofit fontScale="92500"/>
          </a:bodyPr>
          <a:lstStyle/>
          <a:p>
            <a:r>
              <a:rPr lang="en-GB" dirty="0"/>
              <a:t>Achieving effective outcomes for people, particularly in fragile and crisis-affected environments, requires a different kind of collaboration among Governments, international humanitarian and development actors and other actors: one that is based on complementarity, greater levels of interoperability and achieving sustainable, collective outcomes rather than the coordination of individual projects and activities.</a:t>
            </a:r>
          </a:p>
        </p:txBody>
      </p:sp>
    </p:spTree>
    <p:extLst>
      <p:ext uri="{BB962C8B-B14F-4D97-AF65-F5344CB8AC3E}">
        <p14:creationId xmlns:p14="http://schemas.microsoft.com/office/powerpoint/2010/main" val="676042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Joint Planning and Analysis</a:t>
            </a:r>
            <a:endParaRPr lang="en-GB" dirty="0"/>
          </a:p>
        </p:txBody>
      </p:sp>
      <p:sp>
        <p:nvSpPr>
          <p:cNvPr id="3" name="Content Placeholder 2"/>
          <p:cNvSpPr>
            <a:spLocks noGrp="1"/>
          </p:cNvSpPr>
          <p:nvPr>
            <p:ph idx="1"/>
          </p:nvPr>
        </p:nvSpPr>
        <p:spPr/>
        <p:txBody>
          <a:bodyPr/>
          <a:lstStyle/>
          <a:p>
            <a:r>
              <a:rPr lang="en-GB" dirty="0"/>
              <a:t>All relevant actors from national and local authorities and the humanitarian, development, environmental and peace and security communities need to come together to achieve a common understanding of risks, needs, gaps and existing capacities. </a:t>
            </a:r>
          </a:p>
        </p:txBody>
      </p:sp>
    </p:spTree>
    <p:extLst>
      <p:ext uri="{BB962C8B-B14F-4D97-AF65-F5344CB8AC3E}">
        <p14:creationId xmlns:p14="http://schemas.microsoft.com/office/powerpoint/2010/main" val="3151371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Progressively Ending Needs</a:t>
            </a:r>
            <a:endParaRPr lang="en-GB" dirty="0"/>
          </a:p>
        </p:txBody>
      </p:sp>
      <p:sp>
        <p:nvSpPr>
          <p:cNvPr id="3" name="Content Placeholder 2"/>
          <p:cNvSpPr>
            <a:spLocks noGrp="1"/>
          </p:cNvSpPr>
          <p:nvPr>
            <p:ph idx="1"/>
          </p:nvPr>
        </p:nvSpPr>
        <p:spPr/>
        <p:txBody>
          <a:bodyPr/>
          <a:lstStyle/>
          <a:p>
            <a:r>
              <a:rPr lang="en-GB" dirty="0"/>
              <a:t>Success should be defined by the achievement of measurable reductions in people’s risk and vulnerability and their ability to become more self-reliant rather than simply attain basic needs for years on end. </a:t>
            </a:r>
          </a:p>
        </p:txBody>
      </p:sp>
    </p:spTree>
    <p:extLst>
      <p:ext uri="{BB962C8B-B14F-4D97-AF65-F5344CB8AC3E}">
        <p14:creationId xmlns:p14="http://schemas.microsoft.com/office/powerpoint/2010/main" val="2167837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Government/Local Leadership</a:t>
            </a:r>
            <a:endParaRPr lang="en-GB" dirty="0"/>
          </a:p>
        </p:txBody>
      </p:sp>
      <p:sp>
        <p:nvSpPr>
          <p:cNvPr id="3" name="Content Placeholder 2"/>
          <p:cNvSpPr>
            <a:spLocks noGrp="1"/>
          </p:cNvSpPr>
          <p:nvPr>
            <p:ph idx="1"/>
          </p:nvPr>
        </p:nvSpPr>
        <p:spPr/>
        <p:txBody>
          <a:bodyPr>
            <a:normAutofit/>
          </a:bodyPr>
          <a:lstStyle/>
          <a:p>
            <a:r>
              <a:rPr lang="en-GB" dirty="0" smtClean="0"/>
              <a:t>“As local as possible, as international as necessary”. The</a:t>
            </a:r>
            <a:r>
              <a:rPr lang="zh-CN" altLang="en-US" dirty="0" smtClean="0"/>
              <a:t> </a:t>
            </a:r>
            <a:r>
              <a:rPr lang="en-GB" dirty="0" smtClean="0"/>
              <a:t>design of coordination arrangements must begin with the national authority to augment and not replace existing capacity. Where capacity does not exist, or host government is unwilling attention should be given to capacity development with the view of handing over and exiting when possible.</a:t>
            </a:r>
            <a:endParaRPr lang="en-GB" dirty="0"/>
          </a:p>
        </p:txBody>
      </p:sp>
    </p:spTree>
    <p:extLst>
      <p:ext uri="{BB962C8B-B14F-4D97-AF65-F5344CB8AC3E}">
        <p14:creationId xmlns:p14="http://schemas.microsoft.com/office/powerpoint/2010/main" val="1632519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Protracted Response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 are </a:t>
            </a:r>
            <a:r>
              <a:rPr lang="en-GB" dirty="0"/>
              <a:t>increasingly facing a changing operational landscape, due to </a:t>
            </a:r>
            <a:r>
              <a:rPr lang="en-GB" dirty="0" smtClean="0"/>
              <a:t>increase in unrelenting complex crises. These are creating </a:t>
            </a:r>
            <a:r>
              <a:rPr lang="en-GB" dirty="0"/>
              <a:t>new operational environments that a characterised by unprecedented levels of affected populations trapped or displaced over </a:t>
            </a:r>
            <a:r>
              <a:rPr lang="en-GB" dirty="0" smtClean="0"/>
              <a:t>a long period of time and require long term solutions requiring stronger collaboration between development, humanitarian, peace and security actors is most need.</a:t>
            </a:r>
            <a:endParaRPr lang="en-GB" dirty="0"/>
          </a:p>
        </p:txBody>
      </p:sp>
    </p:spTree>
    <p:extLst>
      <p:ext uri="{BB962C8B-B14F-4D97-AF65-F5344CB8AC3E}">
        <p14:creationId xmlns:p14="http://schemas.microsoft.com/office/powerpoint/2010/main" val="4059401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IMS.who.int\HQ\GVA11\Home\POKUK\Desktop\6.JPG"/>
          <p:cNvPicPr>
            <a:picLocks noChangeAspect="1" noChangeArrowheads="1"/>
          </p:cNvPicPr>
          <p:nvPr/>
        </p:nvPicPr>
        <p:blipFill rotWithShape="1">
          <a:blip r:embed="rId2">
            <a:extLst>
              <a:ext uri="{28A0092B-C50C-407E-A947-70E740481C1C}">
                <a14:useLocalDpi xmlns:a14="http://schemas.microsoft.com/office/drawing/2010/main" val="0"/>
              </a:ext>
            </a:extLst>
          </a:blip>
          <a:srcRect t="22755"/>
          <a:stretch/>
        </p:blipFill>
        <p:spPr bwMode="auto">
          <a:xfrm>
            <a:off x="4932040" y="1974272"/>
            <a:ext cx="4580688" cy="26393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384"/>
            <a:ext cx="8229600" cy="1143000"/>
          </a:xfrm>
        </p:spPr>
        <p:txBody>
          <a:bodyPr/>
          <a:lstStyle/>
          <a:p>
            <a:r>
              <a:rPr lang="en-GB" dirty="0" smtClean="0"/>
              <a:t>Method</a:t>
            </a:r>
            <a:endParaRPr lang="en-GB" dirty="0"/>
          </a:p>
        </p:txBody>
      </p:sp>
      <p:sp>
        <p:nvSpPr>
          <p:cNvPr id="3" name="Content Placeholder 2"/>
          <p:cNvSpPr>
            <a:spLocks noGrp="1"/>
          </p:cNvSpPr>
          <p:nvPr>
            <p:ph idx="1"/>
          </p:nvPr>
        </p:nvSpPr>
        <p:spPr>
          <a:xfrm>
            <a:off x="467544" y="908720"/>
            <a:ext cx="5544616" cy="4525963"/>
          </a:xfrm>
        </p:spPr>
        <p:txBody>
          <a:bodyPr>
            <a:noAutofit/>
          </a:bodyPr>
          <a:lstStyle/>
          <a:p>
            <a:r>
              <a:rPr lang="en-GB" dirty="0" smtClean="0"/>
              <a:t>Use five </a:t>
            </a:r>
            <a:r>
              <a:rPr lang="en-GB" dirty="0"/>
              <a:t>dimensions </a:t>
            </a:r>
            <a:r>
              <a:rPr lang="en-GB" dirty="0" smtClean="0"/>
              <a:t>to </a:t>
            </a:r>
            <a:r>
              <a:rPr lang="en-GB" dirty="0"/>
              <a:t>assess the </a:t>
            </a:r>
            <a:r>
              <a:rPr lang="en-GB" dirty="0" smtClean="0"/>
              <a:t>existing response protocols on a 5 point scale (+ N/A) with </a:t>
            </a:r>
            <a:r>
              <a:rPr lang="en-GB" dirty="0"/>
              <a:t>the aim </a:t>
            </a:r>
            <a:r>
              <a:rPr lang="en-GB" dirty="0" smtClean="0"/>
              <a:t>of preliminarily  </a:t>
            </a:r>
            <a:r>
              <a:rPr lang="en-GB" dirty="0"/>
              <a:t>ascertaining to what degree these protocols are adapted to protracted situations that require strong humanitarian, development, peace and security integration. </a:t>
            </a:r>
            <a:endParaRPr lang="en-GB" dirty="0" smtClean="0"/>
          </a:p>
          <a:p>
            <a:pPr marL="0" indent="0">
              <a:buNone/>
            </a:pPr>
            <a:endParaRPr lang="en-GB" sz="3600" dirty="0"/>
          </a:p>
        </p:txBody>
      </p:sp>
    </p:spTree>
    <p:extLst>
      <p:ext uri="{BB962C8B-B14F-4D97-AF65-F5344CB8AC3E}">
        <p14:creationId xmlns:p14="http://schemas.microsoft.com/office/powerpoint/2010/main" val="3537830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Current Inter-Agency Emergency Response Protocols</a:t>
            </a:r>
            <a:endParaRPr lang="en-GB" dirty="0"/>
          </a:p>
        </p:txBody>
      </p:sp>
      <p:sp>
        <p:nvSpPr>
          <p:cNvPr id="3" name="Content Placeholder 2"/>
          <p:cNvSpPr>
            <a:spLocks noGrp="1"/>
          </p:cNvSpPr>
          <p:nvPr>
            <p:ph idx="1"/>
          </p:nvPr>
        </p:nvSpPr>
        <p:spPr>
          <a:xfrm>
            <a:off x="251520" y="1600200"/>
            <a:ext cx="8712968" cy="4525963"/>
          </a:xfrm>
        </p:spPr>
        <p:txBody>
          <a:bodyPr>
            <a:normAutofit fontScale="85000" lnSpcReduction="10000"/>
          </a:bodyPr>
          <a:lstStyle/>
          <a:p>
            <a:pPr marL="514350" indent="-514350">
              <a:buFont typeface="+mj-lt"/>
              <a:buAutoNum type="alphaUcPeriod"/>
            </a:pPr>
            <a:r>
              <a:rPr lang="en-GB" dirty="0" smtClean="0"/>
              <a:t>Empowered </a:t>
            </a:r>
            <a:r>
              <a:rPr lang="en-GB" dirty="0"/>
              <a:t>Leadership; </a:t>
            </a:r>
            <a:endParaRPr lang="en-GB" dirty="0" smtClean="0"/>
          </a:p>
          <a:p>
            <a:pPr marL="514350" indent="-514350">
              <a:buFont typeface="+mj-lt"/>
              <a:buAutoNum type="alphaUcPeriod"/>
            </a:pPr>
            <a:r>
              <a:rPr lang="en-GB" dirty="0" smtClean="0"/>
              <a:t>System </a:t>
            </a:r>
            <a:r>
              <a:rPr lang="en-GB" dirty="0"/>
              <a:t>Wide L3 Activation; </a:t>
            </a:r>
            <a:endParaRPr lang="en-GB" dirty="0" smtClean="0"/>
          </a:p>
          <a:p>
            <a:pPr marL="514350" indent="-514350">
              <a:buFont typeface="+mj-lt"/>
              <a:buAutoNum type="alphaUcPeriod"/>
            </a:pPr>
            <a:r>
              <a:rPr lang="en-GB" dirty="0" smtClean="0"/>
              <a:t>What </a:t>
            </a:r>
            <a:r>
              <a:rPr lang="en-GB" dirty="0"/>
              <a:t>Empowered Leadership Looks </a:t>
            </a:r>
            <a:r>
              <a:rPr lang="en-GB" dirty="0" smtClean="0"/>
              <a:t>like In Practice; </a:t>
            </a:r>
          </a:p>
          <a:p>
            <a:pPr marL="514350" indent="-514350">
              <a:buFont typeface="+mj-lt"/>
              <a:buAutoNum type="alphaUcPeriod"/>
            </a:pPr>
            <a:r>
              <a:rPr lang="en-GB" dirty="0" smtClean="0"/>
              <a:t>Reference </a:t>
            </a:r>
            <a:r>
              <a:rPr lang="en-GB" dirty="0"/>
              <a:t>Module for Cluster Coordination; </a:t>
            </a:r>
            <a:endParaRPr lang="en-GB" dirty="0" smtClean="0"/>
          </a:p>
          <a:p>
            <a:pPr marL="514350" indent="-514350">
              <a:buFont typeface="+mj-lt"/>
              <a:buAutoNum type="alphaUcPeriod"/>
            </a:pPr>
            <a:r>
              <a:rPr lang="en-GB" dirty="0" smtClean="0"/>
              <a:t>Guidance </a:t>
            </a:r>
            <a:r>
              <a:rPr lang="en-GB" dirty="0"/>
              <a:t>on the Humanitarian Programme Cycle</a:t>
            </a:r>
            <a:r>
              <a:rPr lang="en-GB" dirty="0" smtClean="0"/>
              <a:t>;</a:t>
            </a:r>
          </a:p>
          <a:p>
            <a:pPr marL="514350" indent="-514350">
              <a:buFont typeface="+mj-lt"/>
              <a:buAutoNum type="alphaUcPeriod"/>
            </a:pPr>
            <a:r>
              <a:rPr lang="en-GB" dirty="0" smtClean="0"/>
              <a:t>Concept </a:t>
            </a:r>
            <a:r>
              <a:rPr lang="en-GB" dirty="0"/>
              <a:t>note on the Interagency Rapid Response Mechanism (IARRM); </a:t>
            </a:r>
            <a:endParaRPr lang="en-GB" dirty="0" smtClean="0"/>
          </a:p>
          <a:p>
            <a:pPr marL="514350" indent="-514350">
              <a:buFont typeface="+mj-lt"/>
              <a:buAutoNum type="alphaUcPeriod"/>
            </a:pPr>
            <a:r>
              <a:rPr lang="en-GB" dirty="0" smtClean="0"/>
              <a:t>The </a:t>
            </a:r>
            <a:r>
              <a:rPr lang="en-GB" dirty="0"/>
              <a:t>C</a:t>
            </a:r>
            <a:r>
              <a:rPr lang="en-GB" dirty="0" smtClean="0"/>
              <a:t>ommon </a:t>
            </a:r>
            <a:r>
              <a:rPr lang="en-GB" dirty="0"/>
              <a:t>F</a:t>
            </a:r>
            <a:r>
              <a:rPr lang="en-GB" dirty="0" smtClean="0"/>
              <a:t>ramework </a:t>
            </a:r>
            <a:r>
              <a:rPr lang="en-GB" dirty="0"/>
              <a:t>for Capacity D</a:t>
            </a:r>
            <a:r>
              <a:rPr lang="en-GB" dirty="0" smtClean="0"/>
              <a:t>evelopment +ERP </a:t>
            </a:r>
          </a:p>
          <a:p>
            <a:pPr marL="514350" indent="-514350">
              <a:buFont typeface="+mj-lt"/>
              <a:buAutoNum type="alphaUcPeriod"/>
            </a:pPr>
            <a:r>
              <a:rPr lang="en-GB" dirty="0" smtClean="0"/>
              <a:t>Operational </a:t>
            </a:r>
            <a:r>
              <a:rPr lang="en-GB" dirty="0"/>
              <a:t>framework for AAP</a:t>
            </a:r>
            <a:r>
              <a:rPr lang="en-GB" dirty="0" smtClean="0"/>
              <a:t>;</a:t>
            </a:r>
          </a:p>
          <a:p>
            <a:pPr marL="514350" indent="-514350">
              <a:buFont typeface="+mj-lt"/>
              <a:buAutoNum type="alphaUcPeriod"/>
            </a:pPr>
            <a:r>
              <a:rPr lang="en-GB" dirty="0" smtClean="0"/>
              <a:t>MIRA Guidance</a:t>
            </a:r>
            <a:endParaRPr lang="en-GB" dirty="0"/>
          </a:p>
        </p:txBody>
      </p:sp>
    </p:spTree>
    <p:extLst>
      <p:ext uri="{BB962C8B-B14F-4D97-AF65-F5344CB8AC3E}">
        <p14:creationId xmlns:p14="http://schemas.microsoft.com/office/powerpoint/2010/main" val="984439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TotalTime>
  <Words>455</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IASC HDN TT</vt:lpstr>
      <vt:lpstr>5 Criteria of HDN</vt:lpstr>
      <vt:lpstr>Collective Outcomes</vt:lpstr>
      <vt:lpstr>Joint Planning and Analysis</vt:lpstr>
      <vt:lpstr>Progressively Ending Needs</vt:lpstr>
      <vt:lpstr>Government/Local Leadership</vt:lpstr>
      <vt:lpstr>Protracted Response</vt:lpstr>
      <vt:lpstr>Method</vt:lpstr>
      <vt:lpstr>Current Inter-Agency Emergency Response Protocols</vt:lpstr>
      <vt:lpstr>General Trends/Comments</vt:lpstr>
      <vt:lpstr>Empowered Leadership Protocols</vt:lpstr>
      <vt:lpstr>System Wide L3 Activation</vt:lpstr>
      <vt:lpstr>Reference Module for Cluster Coordination</vt:lpstr>
      <vt:lpstr>Humanitarian Programme Cycle Reference Module</vt:lpstr>
      <vt:lpstr>Inter Agency Rapid Response Mechanism (IARRM) Concept Note</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IASC HDN TT</dc:title>
  <dc:creator>POKU, Kwame</dc:creator>
  <cp:lastModifiedBy>POKU, Kwame</cp:lastModifiedBy>
  <cp:revision>14</cp:revision>
  <cp:lastPrinted>2016-08-16T10:23:36Z</cp:lastPrinted>
  <dcterms:created xsi:type="dcterms:W3CDTF">2016-08-15T11:53:33Z</dcterms:created>
  <dcterms:modified xsi:type="dcterms:W3CDTF">2016-08-17T13:15:03Z</dcterms:modified>
</cp:coreProperties>
</file>