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5"/>
  </p:sldMasterIdLst>
  <p:notesMasterIdLst>
    <p:notesMasterId r:id="rId7"/>
  </p:notesMasterIdLst>
  <p:sldIdLst>
    <p:sldId id="258" r:id="rId6"/>
  </p:sldIdLst>
  <p:sldSz cx="9144000" cy="6858000" type="screen4x3"/>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20" autoAdjust="0"/>
    <p:restoredTop sz="93621" autoAdjust="0"/>
  </p:normalViewPr>
  <p:slideViewPr>
    <p:cSldViewPr snapToGrid="0" snapToObjects="1">
      <p:cViewPr varScale="1">
        <p:scale>
          <a:sx n="103" d="100"/>
          <a:sy n="103" d="100"/>
        </p:scale>
        <p:origin x="169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79751" y="4715125"/>
            <a:ext cx="5438125" cy="4466974"/>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7951811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79751" y="4715125"/>
            <a:ext cx="5438125" cy="4466974"/>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82" name="Shape 82"/>
          <p:cNvSpPr>
            <a:spLocks noGrp="1" noRot="1" noChangeAspect="1"/>
          </p:cNvSpPr>
          <p:nvPr>
            <p:ph type="sldImg" idx="2"/>
          </p:nvPr>
        </p:nvSpPr>
        <p:spPr>
          <a:xfrm>
            <a:off x="919163" y="744538"/>
            <a:ext cx="4960937"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3537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dirty="0">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cxnSp>
        <p:nvCxnSpPr>
          <p:cNvPr id="84" name="Shape 84"/>
          <p:cNvCxnSpPr/>
          <p:nvPr/>
        </p:nvCxnSpPr>
        <p:spPr>
          <a:xfrm>
            <a:off x="1584034" y="4671869"/>
            <a:ext cx="6219" cy="1266260"/>
          </a:xfrm>
          <a:prstGeom prst="straightConnector1">
            <a:avLst/>
          </a:prstGeom>
          <a:noFill/>
          <a:ln w="9525" cap="flat" cmpd="sng">
            <a:solidFill>
              <a:schemeClr val="dk1"/>
            </a:solidFill>
            <a:prstDash val="solid"/>
            <a:round/>
            <a:headEnd type="none" w="med" len="med"/>
            <a:tailEnd type="none" w="med" len="med"/>
          </a:ln>
        </p:spPr>
      </p:cxnSp>
      <p:cxnSp>
        <p:nvCxnSpPr>
          <p:cNvPr id="85" name="Shape 85"/>
          <p:cNvCxnSpPr>
            <a:cxnSpLocks/>
          </p:cNvCxnSpPr>
          <p:nvPr/>
        </p:nvCxnSpPr>
        <p:spPr>
          <a:xfrm>
            <a:off x="4591150" y="4682503"/>
            <a:ext cx="0" cy="1255626"/>
          </a:xfrm>
          <a:prstGeom prst="straightConnector1">
            <a:avLst/>
          </a:prstGeom>
          <a:noFill/>
          <a:ln w="9525" cap="flat" cmpd="sng">
            <a:solidFill>
              <a:schemeClr val="dk1"/>
            </a:solidFill>
            <a:prstDash val="solid"/>
            <a:round/>
            <a:headEnd type="none" w="med" len="med"/>
            <a:tailEnd type="none" w="med" len="med"/>
          </a:ln>
        </p:spPr>
      </p:cxnSp>
      <p:sp>
        <p:nvSpPr>
          <p:cNvPr id="86" name="Shape 86"/>
          <p:cNvSpPr txBox="1"/>
          <p:nvPr/>
        </p:nvSpPr>
        <p:spPr>
          <a:xfrm>
            <a:off x="179511" y="91800"/>
            <a:ext cx="8784976" cy="67710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GB" sz="1000" b="1" i="0" u="none" strike="noStrike" cap="none" dirty="0">
                <a:solidFill>
                  <a:schemeClr val="tx1"/>
                </a:solidFill>
                <a:latin typeface="Calibri"/>
                <a:ea typeface="Calibri"/>
                <a:cs typeface="Calibri"/>
                <a:sym typeface="Calibri"/>
              </a:rPr>
              <a:t>INTER-AGENCY STANDING COMMITTEE (IASC)</a:t>
            </a:r>
          </a:p>
          <a:p>
            <a:pPr marL="0" marR="0" lvl="0" indent="0" algn="ctr" rtl="0">
              <a:spcBef>
                <a:spcPts val="0"/>
              </a:spcBef>
              <a:buNone/>
            </a:pPr>
            <a:endParaRPr sz="400" b="0" i="0" u="none" strike="noStrike" cap="none" dirty="0">
              <a:solidFill>
                <a:schemeClr val="dk1"/>
              </a:solidFill>
              <a:latin typeface="Calibri"/>
              <a:ea typeface="Calibri"/>
              <a:cs typeface="Calibri"/>
              <a:sym typeface="Calibri"/>
            </a:endParaRPr>
          </a:p>
          <a:p>
            <a:pPr marL="0" marR="0" lvl="0" indent="0" algn="ctr" rtl="0">
              <a:spcBef>
                <a:spcPts val="0"/>
              </a:spcBef>
              <a:buSzPct val="25000"/>
              <a:buNone/>
            </a:pPr>
            <a:r>
              <a:rPr lang="en-GB" sz="800" b="0" i="0" u="none" strike="noStrike" cap="none" dirty="0">
                <a:solidFill>
                  <a:schemeClr val="dk1"/>
                </a:solidFill>
                <a:latin typeface="Calibri"/>
                <a:ea typeface="Calibri"/>
                <a:cs typeface="Calibri"/>
                <a:sym typeface="Calibri"/>
              </a:rPr>
              <a:t>The IASC was established by the UN General Assembly in 1991 as the primary mechanism for inter-agency coordination relating to humanitarian assistance. The main purpose of the IASC is to improve the effectiveness of humanitarian action by coordinating IASC activities, assigning responsibilities, and sharing resources and knowledge. The IASC is composed of ten full members (FAO, IOM, OCHA, UNDP, UNFPA, UN-Habitat, UNHCR, UNICEF, WFP and WHO) and nine standing invitees (ICRC, ICVA, IFRC, InterAction, Office of the RSG on the Human Rights of IDPs, OHCHR, SCHR and World Bank).</a:t>
            </a:r>
          </a:p>
        </p:txBody>
      </p:sp>
      <p:sp>
        <p:nvSpPr>
          <p:cNvPr id="87" name="Shape 87"/>
          <p:cNvSpPr txBox="1"/>
          <p:nvPr/>
        </p:nvSpPr>
        <p:spPr>
          <a:xfrm>
            <a:off x="3203848" y="831607"/>
            <a:ext cx="2736303" cy="86945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GB" sz="1000" b="1" i="0" u="none" strike="noStrike" cap="none" dirty="0">
                <a:solidFill>
                  <a:schemeClr val="tx1"/>
                </a:solidFill>
                <a:latin typeface="Calibri"/>
                <a:ea typeface="Calibri"/>
                <a:cs typeface="Calibri"/>
                <a:sym typeface="Calibri"/>
              </a:rPr>
              <a:t>IASC PRINCIPALS</a:t>
            </a:r>
            <a:br>
              <a:rPr lang="en-GB" sz="1000" b="1" i="0" u="none" strike="noStrike" cap="none" dirty="0">
                <a:solidFill>
                  <a:schemeClr val="tx1"/>
                </a:solidFill>
                <a:latin typeface="Calibri"/>
                <a:ea typeface="Calibri"/>
                <a:cs typeface="Calibri"/>
                <a:sym typeface="Calibri"/>
              </a:rPr>
            </a:br>
            <a:br>
              <a:rPr lang="en-GB" sz="400" b="1" i="0" u="none" strike="noStrike" cap="none" dirty="0">
                <a:solidFill>
                  <a:schemeClr val="tx1"/>
                </a:solidFill>
                <a:latin typeface="Calibri"/>
                <a:ea typeface="Calibri"/>
                <a:cs typeface="Calibri"/>
                <a:sym typeface="Calibri"/>
              </a:rPr>
            </a:br>
            <a:r>
              <a:rPr lang="en-GB" sz="800" b="0" i="0" u="none" strike="noStrike" cap="none" dirty="0">
                <a:solidFill>
                  <a:schemeClr val="tx1"/>
                </a:solidFill>
                <a:latin typeface="Calibri"/>
                <a:ea typeface="Calibri"/>
                <a:cs typeface="Calibri"/>
                <a:sym typeface="Calibri"/>
              </a:rPr>
              <a:t>The IASC Principals are the heads of the organizations that</a:t>
            </a:r>
          </a:p>
          <a:p>
            <a:pPr marL="0" marR="0" lvl="0" indent="0" algn="ctr" rtl="0">
              <a:spcBef>
                <a:spcPts val="0"/>
              </a:spcBef>
              <a:buSzPct val="25000"/>
              <a:buNone/>
            </a:pPr>
            <a:r>
              <a:rPr lang="en-GB" sz="800" b="0" i="0" u="none" strike="noStrike" cap="none" dirty="0">
                <a:solidFill>
                  <a:schemeClr val="tx1"/>
                </a:solidFill>
                <a:latin typeface="Calibri"/>
                <a:ea typeface="Calibri"/>
                <a:cs typeface="Calibri"/>
                <a:sym typeface="Calibri"/>
              </a:rPr>
              <a:t>form the IASC. They are responsible for making strategic and</a:t>
            </a:r>
          </a:p>
          <a:p>
            <a:pPr marL="0" marR="0" lvl="0" indent="0" algn="ctr" rtl="0">
              <a:spcBef>
                <a:spcPts val="0"/>
              </a:spcBef>
              <a:buSzPct val="25000"/>
              <a:buNone/>
            </a:pPr>
            <a:r>
              <a:rPr lang="en-GB" sz="800" b="0" i="0" u="none" strike="noStrike" cap="none" dirty="0">
                <a:solidFill>
                  <a:schemeClr val="tx1"/>
                </a:solidFill>
                <a:latin typeface="Calibri"/>
                <a:ea typeface="Calibri"/>
                <a:cs typeface="Calibri"/>
                <a:sym typeface="Calibri"/>
              </a:rPr>
              <a:t>policy decisions which have system-wide implications.</a:t>
            </a:r>
          </a:p>
          <a:p>
            <a:pPr marL="0" marR="0" lvl="0" indent="0" algn="ctr" rtl="0">
              <a:spcBef>
                <a:spcPts val="0"/>
              </a:spcBef>
              <a:buSzPct val="25000"/>
              <a:buNone/>
            </a:pPr>
            <a:r>
              <a:rPr lang="en-GB" sz="800" b="1" i="0" u="none" strike="noStrike" cap="none" dirty="0">
                <a:solidFill>
                  <a:schemeClr val="tx1"/>
                </a:solidFill>
                <a:latin typeface="Calibri"/>
                <a:ea typeface="Calibri"/>
                <a:cs typeface="Calibri"/>
                <a:sym typeface="Calibri"/>
              </a:rPr>
              <a:t>Chair: ERC</a:t>
            </a:r>
          </a:p>
          <a:p>
            <a:pPr marL="0" marR="0" lvl="0" indent="0" algn="ctr" rtl="0">
              <a:spcBef>
                <a:spcPts val="0"/>
              </a:spcBef>
              <a:buSzPct val="25000"/>
              <a:buNone/>
            </a:pPr>
            <a:endParaRPr lang="en-GB" sz="800" b="1" i="0" u="none" strike="noStrike" cap="none" dirty="0">
              <a:solidFill>
                <a:schemeClr val="lt1"/>
              </a:solidFill>
              <a:latin typeface="Calibri"/>
              <a:ea typeface="Calibri"/>
              <a:cs typeface="Calibri"/>
              <a:sym typeface="Calibri"/>
            </a:endParaRPr>
          </a:p>
        </p:txBody>
      </p:sp>
      <p:sp>
        <p:nvSpPr>
          <p:cNvPr id="89" name="Shape 89"/>
          <p:cNvSpPr txBox="1"/>
          <p:nvPr/>
        </p:nvSpPr>
        <p:spPr>
          <a:xfrm>
            <a:off x="3216175" y="3866896"/>
            <a:ext cx="2736303" cy="81560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GB" sz="1000" b="1" i="0" u="none" strike="noStrike" cap="none" dirty="0">
                <a:solidFill>
                  <a:schemeClr val="tx1"/>
                </a:solidFill>
                <a:latin typeface="Calibri"/>
                <a:ea typeface="Calibri"/>
                <a:cs typeface="Calibri"/>
                <a:sym typeface="Calibri"/>
              </a:rPr>
              <a:t>IASC REFERENCE GROUPS (RGs)</a:t>
            </a:r>
          </a:p>
          <a:p>
            <a:pPr marL="0" marR="0" lvl="0" indent="0" algn="ctr" rtl="0">
              <a:spcBef>
                <a:spcPts val="0"/>
              </a:spcBef>
              <a:buNone/>
            </a:pPr>
            <a:endParaRPr sz="400" b="0" i="0" u="none" strike="noStrike" cap="none" dirty="0">
              <a:solidFill>
                <a:schemeClr val="tx1"/>
              </a:solidFill>
              <a:latin typeface="Calibri"/>
              <a:ea typeface="Calibri"/>
              <a:cs typeface="Calibri"/>
              <a:sym typeface="Calibri"/>
            </a:endParaRPr>
          </a:p>
          <a:p>
            <a:pPr marL="0" marR="0" lvl="0" indent="0" algn="ctr" rtl="0">
              <a:spcBef>
                <a:spcPts val="0"/>
              </a:spcBef>
              <a:buSzPct val="25000"/>
              <a:buNone/>
            </a:pPr>
            <a:r>
              <a:rPr lang="en-GB" sz="800" b="0" i="0" u="none" strike="noStrike" cap="none" dirty="0">
                <a:solidFill>
                  <a:schemeClr val="tx1"/>
                </a:solidFill>
                <a:latin typeface="Calibri"/>
                <a:ea typeface="Calibri"/>
                <a:cs typeface="Calibri"/>
                <a:sym typeface="Calibri"/>
              </a:rPr>
              <a:t>The RGs serve as “communities of practice” that support the</a:t>
            </a:r>
          </a:p>
          <a:p>
            <a:pPr marL="0" marR="0" lvl="0" indent="0" algn="ctr" rtl="0">
              <a:spcBef>
                <a:spcPts val="0"/>
              </a:spcBef>
              <a:buSzPct val="25000"/>
              <a:buNone/>
            </a:pPr>
            <a:r>
              <a:rPr lang="en-GB" sz="800" b="0" i="0" u="none" strike="noStrike" cap="none" dirty="0">
                <a:solidFill>
                  <a:schemeClr val="tx1"/>
                </a:solidFill>
                <a:latin typeface="Calibri"/>
                <a:ea typeface="Calibri"/>
                <a:cs typeface="Calibri"/>
                <a:sym typeface="Calibri"/>
              </a:rPr>
              <a:t>implementation of IASC strategies and policies.</a:t>
            </a:r>
          </a:p>
          <a:p>
            <a:pPr marL="0" marR="0" lvl="0" indent="0" algn="ctr" rtl="0">
              <a:spcBef>
                <a:spcPts val="0"/>
              </a:spcBef>
              <a:buNone/>
            </a:pPr>
            <a:endParaRPr sz="800" b="0" i="0" u="none" strike="noStrike" cap="none" dirty="0">
              <a:solidFill>
                <a:schemeClr val="dk1"/>
              </a:solidFill>
              <a:latin typeface="Calibri"/>
              <a:ea typeface="Calibri"/>
              <a:cs typeface="Calibri"/>
              <a:sym typeface="Calibri"/>
            </a:endParaRPr>
          </a:p>
        </p:txBody>
      </p:sp>
      <p:sp>
        <p:nvSpPr>
          <p:cNvPr id="92" name="Shape 92"/>
          <p:cNvSpPr txBox="1"/>
          <p:nvPr/>
        </p:nvSpPr>
        <p:spPr>
          <a:xfrm>
            <a:off x="542925" y="3866896"/>
            <a:ext cx="2429729" cy="81560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GB" sz="1000" b="1" i="0" u="none" strike="noStrike" cap="none" dirty="0">
                <a:solidFill>
                  <a:schemeClr val="tx1"/>
                </a:solidFill>
                <a:latin typeface="Calibri"/>
                <a:ea typeface="Calibri"/>
                <a:cs typeface="Calibri"/>
                <a:sym typeface="Calibri"/>
              </a:rPr>
              <a:t>IASC TASK TEAMS (TTs)</a:t>
            </a:r>
          </a:p>
          <a:p>
            <a:pPr marL="0" marR="0" lvl="0" indent="0" algn="ctr" rtl="0">
              <a:spcBef>
                <a:spcPts val="0"/>
              </a:spcBef>
              <a:buNone/>
            </a:pPr>
            <a:endParaRPr sz="400" b="0" i="0" u="none" strike="noStrike" cap="none" dirty="0">
              <a:solidFill>
                <a:schemeClr val="tx1"/>
              </a:solidFill>
              <a:latin typeface="Calibri"/>
              <a:ea typeface="Calibri"/>
              <a:cs typeface="Calibri"/>
              <a:sym typeface="Calibri"/>
            </a:endParaRPr>
          </a:p>
          <a:p>
            <a:pPr marL="0" marR="0" lvl="0" indent="0" algn="ctr" rtl="0">
              <a:spcBef>
                <a:spcPts val="0"/>
              </a:spcBef>
              <a:buSzPct val="25000"/>
              <a:buNone/>
            </a:pPr>
            <a:r>
              <a:rPr lang="en-GB" sz="800" dirty="0">
                <a:solidFill>
                  <a:schemeClr val="tx1"/>
                </a:solidFill>
                <a:latin typeface="Calibri"/>
                <a:ea typeface="Calibri"/>
                <a:cs typeface="Calibri"/>
                <a:sym typeface="Calibri"/>
              </a:rPr>
              <a:t>TTs a</a:t>
            </a:r>
            <a:r>
              <a:rPr lang="en-GB" sz="800" b="0" i="0" u="none" strike="noStrike" cap="none" dirty="0">
                <a:solidFill>
                  <a:schemeClr val="tx1"/>
                </a:solidFill>
                <a:latin typeface="Calibri"/>
                <a:ea typeface="Calibri"/>
                <a:cs typeface="Calibri"/>
                <a:sym typeface="Calibri"/>
              </a:rPr>
              <a:t>ddress issues identified by the IASC Working Group and are expert groups working on critical policy issues and priorities.</a:t>
            </a:r>
          </a:p>
          <a:p>
            <a:pPr marL="0" marR="0" lvl="0" indent="0" algn="ctr" rtl="0">
              <a:spcBef>
                <a:spcPts val="0"/>
              </a:spcBef>
              <a:buNone/>
            </a:pPr>
            <a:endParaRPr sz="800" b="0" i="0" u="none" strike="noStrike" cap="none" dirty="0">
              <a:solidFill>
                <a:schemeClr val="dk1"/>
              </a:solidFill>
              <a:latin typeface="Calibri"/>
              <a:ea typeface="Calibri"/>
              <a:cs typeface="Calibri"/>
              <a:sym typeface="Calibri"/>
            </a:endParaRPr>
          </a:p>
        </p:txBody>
      </p:sp>
      <p:sp>
        <p:nvSpPr>
          <p:cNvPr id="93" name="Shape 93"/>
          <p:cNvSpPr txBox="1"/>
          <p:nvPr/>
        </p:nvSpPr>
        <p:spPr>
          <a:xfrm>
            <a:off x="6426091" y="3866897"/>
            <a:ext cx="2538395" cy="815606"/>
          </a:xfrm>
          <a:prstGeom prst="rect">
            <a:avLst/>
          </a:prstGeom>
          <a:solidFill>
            <a:schemeClr val="bg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GB" sz="1000" b="1" i="0" u="none" strike="noStrike" cap="none" dirty="0">
                <a:solidFill>
                  <a:schemeClr val="dk1"/>
                </a:solidFill>
                <a:latin typeface="Calibri"/>
                <a:ea typeface="Calibri"/>
                <a:cs typeface="Calibri"/>
                <a:sym typeface="Calibri"/>
              </a:rPr>
              <a:t>Peer 2 Peer</a:t>
            </a:r>
          </a:p>
          <a:p>
            <a:pPr marL="0" marR="0" lvl="0" indent="0" algn="ctr" rtl="0">
              <a:spcBef>
                <a:spcPts val="0"/>
              </a:spcBef>
              <a:buNone/>
            </a:pPr>
            <a:endParaRPr sz="300" b="0" i="0" u="none" strike="noStrike" cap="none" dirty="0">
              <a:solidFill>
                <a:schemeClr val="dk1"/>
              </a:solidFill>
              <a:latin typeface="Calibri"/>
              <a:ea typeface="Calibri"/>
              <a:cs typeface="Calibri"/>
              <a:sym typeface="Calibri"/>
            </a:endParaRPr>
          </a:p>
          <a:p>
            <a:pPr algn="ctr"/>
            <a:r>
              <a:rPr lang="en-US" sz="800" dirty="0">
                <a:latin typeface="Calibri" panose="020F0502020204030204" pitchFamily="34" charset="0"/>
                <a:cs typeface="Calibri" panose="020F0502020204030204" pitchFamily="34" charset="0"/>
              </a:rPr>
              <a:t>Supports HCs and HCTs strengthen the delivery of collective humanitarian assistance and protection in field operations</a:t>
            </a:r>
            <a:r>
              <a:rPr lang="en-US" sz="800" dirty="0"/>
              <a:t>.</a:t>
            </a:r>
            <a:br>
              <a:rPr lang="en-GB" sz="800" b="1" dirty="0">
                <a:solidFill>
                  <a:schemeClr val="dk1"/>
                </a:solidFill>
                <a:latin typeface="Calibri"/>
                <a:ea typeface="Calibri"/>
                <a:cs typeface="Calibri"/>
                <a:sym typeface="Calibri"/>
              </a:rPr>
            </a:br>
            <a:r>
              <a:rPr lang="en-GB" sz="800" b="1" dirty="0">
                <a:solidFill>
                  <a:schemeClr val="dk1"/>
                </a:solidFill>
                <a:latin typeface="Calibri"/>
                <a:ea typeface="Calibri"/>
                <a:cs typeface="Calibri"/>
                <a:sym typeface="Calibri"/>
              </a:rPr>
              <a:t>Chair: Director of Peer 2 Peer</a:t>
            </a:r>
          </a:p>
          <a:p>
            <a:pPr marL="0" marR="0" lvl="0" indent="0" algn="ctr" rtl="0">
              <a:spcBef>
                <a:spcPts val="0"/>
              </a:spcBef>
              <a:buSzPct val="25000"/>
              <a:buNone/>
            </a:pPr>
            <a:endParaRPr lang="en-GB" sz="800" b="1" dirty="0">
              <a:solidFill>
                <a:schemeClr val="dk1"/>
              </a:solidFill>
              <a:latin typeface="Calibri"/>
              <a:ea typeface="Calibri"/>
              <a:cs typeface="Calibri"/>
              <a:sym typeface="Calibri"/>
            </a:endParaRPr>
          </a:p>
        </p:txBody>
      </p:sp>
      <p:sp>
        <p:nvSpPr>
          <p:cNvPr id="94" name="Shape 94"/>
          <p:cNvSpPr txBox="1"/>
          <p:nvPr/>
        </p:nvSpPr>
        <p:spPr>
          <a:xfrm>
            <a:off x="6444208" y="5021346"/>
            <a:ext cx="2520279" cy="757362"/>
          </a:xfrm>
          <a:prstGeom prst="rect">
            <a:avLst/>
          </a:prstGeom>
          <a:solidFill>
            <a:schemeClr val="bg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defPPr marR="0" lvl="0" algn="l" rtl="0">
              <a:lnSpc>
                <a:spcPct val="100000"/>
              </a:lnSpc>
              <a:spcBef>
                <a:spcPts val="0"/>
              </a:spcBef>
              <a:spcAft>
                <a:spcPts val="0"/>
              </a:spcAft>
            </a:defPPr>
            <a:lvl1pPr marL="0" indent="0" algn="ctr">
              <a:buSzPct val="25000"/>
              <a:defRPr sz="1000" b="1">
                <a:solidFill>
                  <a:schemeClr val="dk1"/>
                </a:solidFill>
                <a:latin typeface="Calibri"/>
                <a:ea typeface="Calibri"/>
                <a:cs typeface="Calibri"/>
              </a:defRPr>
            </a:lvl1pPr>
          </a:lstStyle>
          <a:p>
            <a:r>
              <a:rPr lang="en-GB" sz="900" dirty="0">
                <a:sym typeface="Calibri"/>
              </a:rPr>
              <a:t>GLOBAL CLUSTER COORDINATORS GROUP (GCCG)</a:t>
            </a:r>
          </a:p>
          <a:p>
            <a:endParaRPr sz="500" dirty="0">
              <a:sym typeface="Calibri"/>
            </a:endParaRPr>
          </a:p>
          <a:p>
            <a:r>
              <a:rPr lang="en-GB" sz="800" b="0" dirty="0">
                <a:sym typeface="Calibri"/>
              </a:rPr>
              <a:t>Support the strengthening of  country-level</a:t>
            </a:r>
          </a:p>
          <a:p>
            <a:r>
              <a:rPr lang="en-GB" sz="800" b="0" dirty="0">
                <a:sym typeface="Calibri"/>
              </a:rPr>
              <a:t>cluster and inter-cluster coordination.</a:t>
            </a:r>
          </a:p>
          <a:p>
            <a:r>
              <a:rPr lang="en-GB" sz="800" dirty="0">
                <a:sym typeface="Calibri"/>
              </a:rPr>
              <a:t>Chair: Chief, OCHA System Wide Approaches Section</a:t>
            </a:r>
          </a:p>
        </p:txBody>
      </p:sp>
      <p:sp>
        <p:nvSpPr>
          <p:cNvPr id="95" name="Shape 95"/>
          <p:cNvSpPr txBox="1"/>
          <p:nvPr/>
        </p:nvSpPr>
        <p:spPr>
          <a:xfrm>
            <a:off x="179511" y="4779538"/>
            <a:ext cx="1295977" cy="773259"/>
          </a:xfrm>
          <a:prstGeom prst="rect">
            <a:avLst/>
          </a:prstGeom>
          <a:solidFill>
            <a:schemeClr val="bg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lnSpc>
                <a:spcPct val="90000"/>
              </a:lnSpc>
              <a:spcBef>
                <a:spcPts val="0"/>
              </a:spcBef>
              <a:buSzPct val="25000"/>
              <a:buNone/>
            </a:pPr>
            <a:r>
              <a:rPr lang="en-GB" sz="800" b="1" i="0" u="none" strike="noStrike" cap="none" dirty="0">
                <a:solidFill>
                  <a:schemeClr val="dk1"/>
                </a:solidFill>
                <a:latin typeface="Calibri"/>
                <a:ea typeface="Calibri"/>
                <a:cs typeface="Calibri"/>
                <a:sym typeface="Calibri"/>
              </a:rPr>
              <a:t>ACCOUNTABILITY TO AFFECTED POPULATIONS and PSEA</a:t>
            </a:r>
          </a:p>
          <a:p>
            <a:pPr marL="0" marR="0" lvl="0" indent="0" algn="ctr" rtl="0">
              <a:spcBef>
                <a:spcPts val="0"/>
              </a:spcBef>
              <a:buSzPct val="25000"/>
              <a:buNone/>
            </a:pPr>
            <a:r>
              <a:rPr lang="en-GB" sz="700" b="0" i="0" u="none" strike="noStrike" cap="none" dirty="0">
                <a:solidFill>
                  <a:schemeClr val="dk1"/>
                </a:solidFill>
                <a:latin typeface="Calibri"/>
                <a:ea typeface="Calibri"/>
                <a:cs typeface="Calibri"/>
                <a:sym typeface="Calibri"/>
              </a:rPr>
              <a:t>Chair: </a:t>
            </a:r>
            <a:r>
              <a:rPr lang="en-GB" sz="700" dirty="0">
                <a:solidFill>
                  <a:schemeClr val="dk1"/>
                </a:solidFill>
                <a:latin typeface="Calibri"/>
                <a:ea typeface="Calibri"/>
                <a:cs typeface="Calibri"/>
                <a:sym typeface="Calibri"/>
              </a:rPr>
              <a:t>OFADEC and</a:t>
            </a:r>
            <a:r>
              <a:rPr lang="en-GB" sz="700" b="0" i="0" u="none" strike="noStrike" cap="none" dirty="0">
                <a:solidFill>
                  <a:schemeClr val="dk1"/>
                </a:solidFill>
                <a:latin typeface="Calibri"/>
                <a:ea typeface="Calibri"/>
                <a:cs typeface="Calibri"/>
                <a:sym typeface="Calibri"/>
              </a:rPr>
              <a:t> UNHCR</a:t>
            </a:r>
          </a:p>
          <a:p>
            <a:pPr marL="0" marR="0" lvl="0" indent="0" algn="ctr" rtl="0">
              <a:spcBef>
                <a:spcPts val="0"/>
              </a:spcBef>
              <a:buSzPct val="25000"/>
              <a:buNone/>
            </a:pPr>
            <a:r>
              <a:rPr lang="en-GB" sz="700" b="0" i="0" u="none" strike="noStrike" cap="none" dirty="0">
                <a:solidFill>
                  <a:schemeClr val="dk1"/>
                </a:solidFill>
                <a:latin typeface="Calibri"/>
                <a:ea typeface="Calibri"/>
                <a:cs typeface="Calibri"/>
                <a:sym typeface="Calibri"/>
              </a:rPr>
              <a:t>Sponsor: UNHCR</a:t>
            </a:r>
          </a:p>
          <a:p>
            <a:pPr marL="0" marR="0" lvl="0" indent="0" algn="ctr" rtl="0">
              <a:spcBef>
                <a:spcPts val="0"/>
              </a:spcBef>
              <a:buSzPct val="25000"/>
              <a:buNone/>
            </a:pPr>
            <a:endParaRPr lang="en-GB" sz="800" b="1" i="0" u="none" strike="noStrike" cap="none" dirty="0">
              <a:solidFill>
                <a:schemeClr val="dk1"/>
              </a:solidFill>
              <a:latin typeface="Calibri"/>
              <a:ea typeface="Calibri"/>
              <a:cs typeface="Calibri"/>
              <a:sym typeface="Calibri"/>
            </a:endParaRPr>
          </a:p>
        </p:txBody>
      </p:sp>
      <p:sp>
        <p:nvSpPr>
          <p:cNvPr id="96" name="Shape 96"/>
          <p:cNvSpPr txBox="1"/>
          <p:nvPr/>
        </p:nvSpPr>
        <p:spPr>
          <a:xfrm>
            <a:off x="1698799" y="4783208"/>
            <a:ext cx="1296143" cy="769589"/>
          </a:xfrm>
          <a:prstGeom prst="rect">
            <a:avLst/>
          </a:prstGeom>
          <a:solidFill>
            <a:schemeClr val="bg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lnSpc>
                <a:spcPct val="90000"/>
              </a:lnSpc>
              <a:spcBef>
                <a:spcPts val="0"/>
              </a:spcBef>
              <a:buSzPct val="25000"/>
              <a:buNone/>
            </a:pPr>
            <a:r>
              <a:rPr lang="en-GB" sz="800" b="1" i="0" u="none" strike="noStrike" cap="none" dirty="0">
                <a:solidFill>
                  <a:schemeClr val="dk1"/>
                </a:solidFill>
                <a:latin typeface="Calibri"/>
                <a:ea typeface="Calibri"/>
                <a:cs typeface="Calibri"/>
                <a:sym typeface="Calibri"/>
              </a:rPr>
              <a:t>HUMANITARIAN FINANCING</a:t>
            </a:r>
          </a:p>
          <a:p>
            <a:pPr marL="0" marR="0" lvl="0" indent="0" algn="ctr" rtl="0">
              <a:spcBef>
                <a:spcPts val="0"/>
              </a:spcBef>
              <a:buSzPct val="25000"/>
              <a:buNone/>
            </a:pPr>
            <a:r>
              <a:rPr lang="en-GB" sz="700" b="0" i="0" u="none" strike="noStrike" cap="none" dirty="0">
                <a:solidFill>
                  <a:schemeClr val="dk1"/>
                </a:solidFill>
                <a:latin typeface="Calibri"/>
                <a:ea typeface="Calibri"/>
                <a:cs typeface="Calibri"/>
                <a:sym typeface="Calibri"/>
              </a:rPr>
              <a:t>Chair: ICVA</a:t>
            </a:r>
          </a:p>
          <a:p>
            <a:pPr marL="0" marR="0" lvl="0" indent="0" algn="ctr" rtl="0">
              <a:spcBef>
                <a:spcPts val="0"/>
              </a:spcBef>
              <a:buSzPct val="25000"/>
              <a:buNone/>
            </a:pPr>
            <a:r>
              <a:rPr lang="en-GB" sz="700" b="0" i="0" u="none" strike="noStrike" cap="none" dirty="0">
                <a:solidFill>
                  <a:schemeClr val="dk1"/>
                </a:solidFill>
                <a:latin typeface="Calibri"/>
                <a:ea typeface="Calibri"/>
                <a:cs typeface="Calibri"/>
                <a:sym typeface="Calibri"/>
              </a:rPr>
              <a:t>Sponsor: ICVA and WFP</a:t>
            </a:r>
          </a:p>
          <a:p>
            <a:pPr marL="0" marR="0" lvl="0" indent="0" algn="ctr" rtl="0">
              <a:spcBef>
                <a:spcPts val="0"/>
              </a:spcBef>
              <a:buSzPct val="25000"/>
              <a:buNone/>
            </a:pPr>
            <a:endParaRPr lang="en-GB" sz="700" b="0" i="0" u="none" strike="noStrike" cap="none" dirty="0">
              <a:solidFill>
                <a:schemeClr val="dk1"/>
              </a:solidFill>
              <a:latin typeface="Calibri"/>
              <a:ea typeface="Calibri"/>
              <a:cs typeface="Calibri"/>
              <a:sym typeface="Calibri"/>
            </a:endParaRPr>
          </a:p>
        </p:txBody>
      </p:sp>
      <p:sp>
        <p:nvSpPr>
          <p:cNvPr id="97" name="Shape 97"/>
          <p:cNvSpPr txBox="1"/>
          <p:nvPr/>
        </p:nvSpPr>
        <p:spPr>
          <a:xfrm>
            <a:off x="1685239" y="5624513"/>
            <a:ext cx="1296143" cy="842961"/>
          </a:xfrm>
          <a:prstGeom prst="rect">
            <a:avLst/>
          </a:prstGeom>
          <a:solidFill>
            <a:schemeClr val="bg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lvl="0" algn="ctr">
              <a:lnSpc>
                <a:spcPct val="90000"/>
              </a:lnSpc>
              <a:buSzPct val="25000"/>
            </a:pPr>
            <a:r>
              <a:rPr lang="en-US" sz="800" b="1" dirty="0">
                <a:latin typeface="Calibri" charset="0"/>
                <a:ea typeface="Calibri" charset="0"/>
                <a:cs typeface="Calibri" charset="0"/>
              </a:rPr>
              <a:t>STRENGTHENING THE </a:t>
            </a:r>
            <a:r>
              <a:rPr lang="en-US" sz="800" b="1" dirty="0">
                <a:solidFill>
                  <a:schemeClr val="dk1"/>
                </a:solidFill>
                <a:latin typeface="Calibri"/>
                <a:ea typeface="Calibri"/>
                <a:cs typeface="Calibri"/>
              </a:rPr>
              <a:t>HUMANITARIAN/ DEVELOPMENT </a:t>
            </a:r>
            <a:r>
              <a:rPr lang="en-US" sz="800" b="1" dirty="0">
                <a:latin typeface="Calibri" charset="0"/>
                <a:ea typeface="Calibri" charset="0"/>
                <a:cs typeface="Calibri" charset="0"/>
              </a:rPr>
              <a:t>NEXUS</a:t>
            </a:r>
            <a:endParaRPr sz="800" b="1" i="0" u="none" strike="noStrike" cap="none" dirty="0">
              <a:solidFill>
                <a:schemeClr val="dk1"/>
              </a:solidFill>
              <a:latin typeface="Calibri" charset="0"/>
              <a:ea typeface="Calibri" charset="0"/>
              <a:cs typeface="Calibri" charset="0"/>
              <a:sym typeface="Calibri"/>
            </a:endParaRPr>
          </a:p>
          <a:p>
            <a:pPr marL="0" marR="0" lvl="0" indent="0" algn="ctr" rtl="0">
              <a:spcBef>
                <a:spcPts val="0"/>
              </a:spcBef>
              <a:buSzPct val="25000"/>
              <a:buNone/>
            </a:pPr>
            <a:r>
              <a:rPr lang="en-GB" sz="700" b="0" i="0" u="none" strike="noStrike" cap="none" dirty="0">
                <a:solidFill>
                  <a:schemeClr val="dk1"/>
                </a:solidFill>
                <a:latin typeface="Calibri" charset="0"/>
                <a:ea typeface="Calibri" charset="0"/>
                <a:cs typeface="Calibri" charset="0"/>
                <a:sym typeface="Calibri"/>
              </a:rPr>
              <a:t>Chair: WHO and UNDP</a:t>
            </a:r>
          </a:p>
          <a:p>
            <a:pPr marL="0" marR="0" lvl="0" indent="0" algn="ctr" rtl="0">
              <a:spcBef>
                <a:spcPts val="0"/>
              </a:spcBef>
              <a:buSzPct val="25000"/>
              <a:buNone/>
            </a:pPr>
            <a:r>
              <a:rPr lang="en-GB" sz="700" b="0" i="0" u="none" strike="noStrike" cap="none" dirty="0">
                <a:solidFill>
                  <a:schemeClr val="dk1"/>
                </a:solidFill>
                <a:latin typeface="Calibri" charset="0"/>
                <a:ea typeface="Calibri" charset="0"/>
                <a:cs typeface="Calibri" charset="0"/>
                <a:sym typeface="Calibri"/>
              </a:rPr>
              <a:t>Sponsor: </a:t>
            </a:r>
            <a:r>
              <a:rPr lang="en-GB" sz="700" dirty="0">
                <a:solidFill>
                  <a:schemeClr val="dk1"/>
                </a:solidFill>
                <a:latin typeface="Calibri" charset="0"/>
                <a:ea typeface="Calibri" charset="0"/>
                <a:cs typeface="Calibri" charset="0"/>
                <a:sym typeface="Calibri"/>
              </a:rPr>
              <a:t>UNICEF, </a:t>
            </a:r>
            <a:r>
              <a:rPr lang="en-GB" sz="700" dirty="0" err="1">
                <a:solidFill>
                  <a:schemeClr val="dk1"/>
                </a:solidFill>
                <a:latin typeface="Calibri" charset="0"/>
                <a:ea typeface="Calibri" charset="0"/>
                <a:cs typeface="Calibri" charset="0"/>
                <a:sym typeface="Calibri"/>
              </a:rPr>
              <a:t>InterAcion</a:t>
            </a:r>
            <a:endParaRPr lang="en-GB" sz="700" dirty="0">
              <a:solidFill>
                <a:schemeClr val="dk1"/>
              </a:solidFill>
              <a:latin typeface="Calibri" charset="0"/>
              <a:ea typeface="Calibri" charset="0"/>
              <a:cs typeface="Calibri" charset="0"/>
              <a:sym typeface="Calibri"/>
            </a:endParaRPr>
          </a:p>
        </p:txBody>
      </p:sp>
      <p:cxnSp>
        <p:nvCxnSpPr>
          <p:cNvPr id="100" name="Shape 100"/>
          <p:cNvCxnSpPr>
            <a:cxnSpLocks/>
          </p:cNvCxnSpPr>
          <p:nvPr/>
        </p:nvCxnSpPr>
        <p:spPr>
          <a:xfrm>
            <a:off x="4657725" y="1701066"/>
            <a:ext cx="0" cy="825833"/>
          </a:xfrm>
          <a:prstGeom prst="straightConnector1">
            <a:avLst/>
          </a:prstGeom>
          <a:noFill/>
          <a:ln w="9525" cap="flat" cmpd="sng">
            <a:solidFill>
              <a:schemeClr val="dk1"/>
            </a:solidFill>
            <a:prstDash val="solid"/>
            <a:round/>
            <a:headEnd type="none" w="med" len="med"/>
            <a:tailEnd type="none" w="med" len="med"/>
          </a:ln>
        </p:spPr>
      </p:cxnSp>
      <p:cxnSp>
        <p:nvCxnSpPr>
          <p:cNvPr id="101" name="Shape 101"/>
          <p:cNvCxnSpPr/>
          <p:nvPr/>
        </p:nvCxnSpPr>
        <p:spPr>
          <a:xfrm>
            <a:off x="1482470" y="3745291"/>
            <a:ext cx="0" cy="121605"/>
          </a:xfrm>
          <a:prstGeom prst="straightConnector1">
            <a:avLst/>
          </a:prstGeom>
          <a:noFill/>
          <a:ln w="9525" cap="flat" cmpd="sng">
            <a:solidFill>
              <a:schemeClr val="dk1"/>
            </a:solidFill>
            <a:prstDash val="solid"/>
            <a:round/>
            <a:headEnd type="none" w="med" len="med"/>
            <a:tailEnd type="none" w="med" len="med"/>
          </a:ln>
        </p:spPr>
      </p:cxnSp>
      <p:cxnSp>
        <p:nvCxnSpPr>
          <p:cNvPr id="102" name="Shape 102"/>
          <p:cNvCxnSpPr/>
          <p:nvPr/>
        </p:nvCxnSpPr>
        <p:spPr>
          <a:xfrm>
            <a:off x="7693785" y="3250457"/>
            <a:ext cx="0" cy="616439"/>
          </a:xfrm>
          <a:prstGeom prst="straightConnector1">
            <a:avLst/>
          </a:prstGeom>
          <a:noFill/>
          <a:ln w="9525" cap="flat" cmpd="sng">
            <a:solidFill>
              <a:schemeClr val="dk1"/>
            </a:solidFill>
            <a:prstDash val="solid"/>
            <a:round/>
            <a:headEnd type="none" w="med" len="med"/>
            <a:tailEnd type="none" w="med" len="med"/>
          </a:ln>
        </p:spPr>
      </p:cxnSp>
      <p:cxnSp>
        <p:nvCxnSpPr>
          <p:cNvPr id="104" name="Shape 104"/>
          <p:cNvCxnSpPr/>
          <p:nvPr/>
        </p:nvCxnSpPr>
        <p:spPr>
          <a:xfrm>
            <a:off x="6348963" y="2527756"/>
            <a:ext cx="0" cy="136922"/>
          </a:xfrm>
          <a:prstGeom prst="straightConnector1">
            <a:avLst/>
          </a:prstGeom>
          <a:noFill/>
          <a:ln w="9525" cap="flat" cmpd="sng">
            <a:solidFill>
              <a:schemeClr val="dk1"/>
            </a:solidFill>
            <a:prstDash val="solid"/>
            <a:round/>
            <a:headEnd type="none" w="med" len="med"/>
            <a:tailEnd type="none" w="med" len="med"/>
          </a:ln>
        </p:spPr>
      </p:cxnSp>
      <p:cxnSp>
        <p:nvCxnSpPr>
          <p:cNvPr id="105" name="Shape 105"/>
          <p:cNvCxnSpPr/>
          <p:nvPr/>
        </p:nvCxnSpPr>
        <p:spPr>
          <a:xfrm>
            <a:off x="4571999" y="3745291"/>
            <a:ext cx="1" cy="121605"/>
          </a:xfrm>
          <a:prstGeom prst="straightConnector1">
            <a:avLst/>
          </a:prstGeom>
          <a:noFill/>
          <a:ln w="9525" cap="flat" cmpd="sng">
            <a:solidFill>
              <a:schemeClr val="dk1"/>
            </a:solidFill>
            <a:prstDash val="solid"/>
            <a:round/>
            <a:headEnd type="none" w="med" len="med"/>
            <a:tailEnd type="none" w="med" len="med"/>
          </a:ln>
        </p:spPr>
      </p:cxnSp>
      <p:cxnSp>
        <p:nvCxnSpPr>
          <p:cNvPr id="106" name="Shape 106"/>
          <p:cNvCxnSpPr/>
          <p:nvPr/>
        </p:nvCxnSpPr>
        <p:spPr>
          <a:xfrm>
            <a:off x="1482470" y="3745291"/>
            <a:ext cx="3089529" cy="0"/>
          </a:xfrm>
          <a:prstGeom prst="straightConnector1">
            <a:avLst/>
          </a:prstGeom>
          <a:noFill/>
          <a:ln w="9525" cap="flat" cmpd="sng">
            <a:solidFill>
              <a:schemeClr val="dk1"/>
            </a:solidFill>
            <a:prstDash val="solid"/>
            <a:round/>
            <a:headEnd type="none" w="med" len="med"/>
            <a:tailEnd type="none" w="med" len="med"/>
          </a:ln>
        </p:spPr>
      </p:cxnSp>
      <p:cxnSp>
        <p:nvCxnSpPr>
          <p:cNvPr id="107" name="Shape 107"/>
          <p:cNvCxnSpPr>
            <a:endCxn id="94" idx="1"/>
          </p:cNvCxnSpPr>
          <p:nvPr/>
        </p:nvCxnSpPr>
        <p:spPr>
          <a:xfrm rot="16200000" flipH="1">
            <a:off x="5264601" y="4220420"/>
            <a:ext cx="2228312" cy="130902"/>
          </a:xfrm>
          <a:prstGeom prst="bentConnector2">
            <a:avLst/>
          </a:prstGeom>
          <a:noFill/>
          <a:ln w="9525" cap="flat" cmpd="sng">
            <a:solidFill>
              <a:schemeClr val="dk1"/>
            </a:solidFill>
            <a:prstDash val="dash"/>
            <a:round/>
            <a:headEnd type="none" w="med" len="med"/>
            <a:tailEnd type="none" w="med" len="med"/>
          </a:ln>
        </p:spPr>
      </p:cxnSp>
      <p:sp>
        <p:nvSpPr>
          <p:cNvPr id="123" name="Shape 123"/>
          <p:cNvSpPr txBox="1"/>
          <p:nvPr/>
        </p:nvSpPr>
        <p:spPr>
          <a:xfrm>
            <a:off x="6444208" y="5905342"/>
            <a:ext cx="2520279" cy="738664"/>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GB" sz="700" b="1" i="0" u="none" strike="noStrike" cap="none" dirty="0">
                <a:solidFill>
                  <a:schemeClr val="dk1"/>
                </a:solidFill>
                <a:latin typeface="Calibri"/>
                <a:ea typeface="Calibri"/>
                <a:cs typeface="Calibri"/>
                <a:sym typeface="Calibri"/>
              </a:rPr>
              <a:t>Disclaimer:</a:t>
            </a:r>
            <a:r>
              <a:rPr lang="en-GB" sz="700" b="0" i="0" u="none" strike="noStrike" cap="none" dirty="0">
                <a:solidFill>
                  <a:schemeClr val="dk1"/>
                </a:solidFill>
                <a:latin typeface="Calibri"/>
                <a:ea typeface="Calibri"/>
                <a:cs typeface="Calibri"/>
                <a:sym typeface="Calibri"/>
              </a:rPr>
              <a:t> </a:t>
            </a:r>
            <a:r>
              <a:rPr lang="en-GB" sz="700" b="0" i="1" u="none" strike="noStrike" cap="none" dirty="0">
                <a:solidFill>
                  <a:schemeClr val="dk1"/>
                </a:solidFill>
                <a:latin typeface="Calibri"/>
                <a:ea typeface="Calibri"/>
                <a:cs typeface="Calibri"/>
                <a:sym typeface="Calibri"/>
              </a:rPr>
              <a:t>The present organizational chart is based on the IASC Terms of Reference of February 2014. Please note, due to layout limitations, the hierarchies and/or reporting lines have been presented in a more simplified manner. The chart is subject to change depending on IASC decisions.</a:t>
            </a:r>
          </a:p>
          <a:p>
            <a:pPr marL="0" marR="0" lvl="0" indent="0" algn="r" rtl="0">
              <a:spcBef>
                <a:spcPts val="0"/>
              </a:spcBef>
              <a:buSzPct val="25000"/>
              <a:buNone/>
            </a:pPr>
            <a:r>
              <a:rPr lang="en-GB" sz="700" b="1" i="1" u="none" strike="noStrike" cap="none" dirty="0">
                <a:solidFill>
                  <a:schemeClr val="dk1"/>
                </a:solidFill>
                <a:latin typeface="Calibri"/>
                <a:ea typeface="Calibri"/>
                <a:cs typeface="Calibri"/>
                <a:sym typeface="Calibri"/>
              </a:rPr>
              <a:t>Version of 15 May 2018</a:t>
            </a:r>
          </a:p>
        </p:txBody>
      </p:sp>
      <p:sp>
        <p:nvSpPr>
          <p:cNvPr id="124" name="Shape 124"/>
          <p:cNvSpPr txBox="1"/>
          <p:nvPr/>
        </p:nvSpPr>
        <p:spPr>
          <a:xfrm>
            <a:off x="3213895" y="4807623"/>
            <a:ext cx="1280469" cy="745173"/>
          </a:xfrm>
          <a:prstGeom prst="rect">
            <a:avLst/>
          </a:prstGeom>
          <a:solidFill>
            <a:schemeClr val="bg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lnSpc>
                <a:spcPct val="90000"/>
              </a:lnSpc>
              <a:spcBef>
                <a:spcPts val="0"/>
              </a:spcBef>
              <a:buSzPct val="25000"/>
              <a:buNone/>
            </a:pPr>
            <a:r>
              <a:rPr lang="en-GB" sz="800" b="1" i="0" u="none" strike="noStrike" cap="none" dirty="0">
                <a:solidFill>
                  <a:schemeClr val="dk1"/>
                </a:solidFill>
                <a:latin typeface="Calibri"/>
                <a:ea typeface="Calibri"/>
                <a:cs typeface="Calibri"/>
                <a:sym typeface="Calibri"/>
              </a:rPr>
              <a:t>GENDER AND HUMANITARIAN ACTION</a:t>
            </a:r>
          </a:p>
          <a:p>
            <a:pPr marL="0" marR="0" lvl="0" indent="0" algn="ctr" rtl="0">
              <a:spcBef>
                <a:spcPts val="0"/>
              </a:spcBef>
              <a:buSzPct val="25000"/>
              <a:buNone/>
            </a:pPr>
            <a:r>
              <a:rPr lang="en-GB" sz="700" b="0" i="0" u="none" strike="noStrike" cap="none" dirty="0">
                <a:solidFill>
                  <a:schemeClr val="dk1"/>
                </a:solidFill>
                <a:latin typeface="Calibri"/>
                <a:ea typeface="Calibri"/>
                <a:cs typeface="Calibri"/>
                <a:sym typeface="Calibri"/>
              </a:rPr>
              <a:t>Chair: UN-Women</a:t>
            </a:r>
          </a:p>
          <a:p>
            <a:pPr marL="0" marR="0" lvl="0" indent="0" algn="ctr" rtl="0">
              <a:spcBef>
                <a:spcPts val="0"/>
              </a:spcBef>
              <a:buSzPct val="25000"/>
              <a:buNone/>
            </a:pPr>
            <a:r>
              <a:rPr lang="en-GB" sz="700" b="0" i="0" u="none" strike="noStrike" cap="none" dirty="0">
                <a:solidFill>
                  <a:schemeClr val="dk1"/>
                </a:solidFill>
                <a:latin typeface="Calibri"/>
                <a:ea typeface="Calibri"/>
                <a:cs typeface="Calibri"/>
                <a:sym typeface="Calibri"/>
              </a:rPr>
              <a:t>Sponsor: OCHA</a:t>
            </a:r>
          </a:p>
          <a:p>
            <a:pPr marL="0" marR="0" lvl="0" indent="0" algn="ctr" rtl="0">
              <a:spcBef>
                <a:spcPts val="0"/>
              </a:spcBef>
              <a:buSzPct val="25000"/>
              <a:buNone/>
            </a:pPr>
            <a:endParaRPr lang="en-GB" sz="700" dirty="0">
              <a:solidFill>
                <a:schemeClr val="dk1"/>
              </a:solidFill>
              <a:latin typeface="Calibri"/>
              <a:ea typeface="Calibri"/>
              <a:cs typeface="Calibri"/>
              <a:sym typeface="Calibri"/>
            </a:endParaRPr>
          </a:p>
        </p:txBody>
      </p:sp>
      <p:sp>
        <p:nvSpPr>
          <p:cNvPr id="109" name="Shape 109"/>
          <p:cNvSpPr txBox="1"/>
          <p:nvPr/>
        </p:nvSpPr>
        <p:spPr>
          <a:xfrm>
            <a:off x="3204865" y="5627220"/>
            <a:ext cx="1295041" cy="840254"/>
          </a:xfrm>
          <a:prstGeom prst="rect">
            <a:avLst/>
          </a:prstGeom>
          <a:no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lnSpc>
                <a:spcPct val="90000"/>
              </a:lnSpc>
              <a:spcBef>
                <a:spcPts val="0"/>
              </a:spcBef>
              <a:buSzPct val="25000"/>
              <a:buNone/>
            </a:pPr>
            <a:r>
              <a:rPr lang="en-GB" sz="800" b="1" i="0" u="none" strike="noStrike" cap="none" dirty="0">
                <a:solidFill>
                  <a:schemeClr val="dk1"/>
                </a:solidFill>
                <a:latin typeface="Calibri"/>
                <a:ea typeface="Calibri"/>
                <a:cs typeface="Calibri"/>
                <a:sym typeface="Calibri"/>
              </a:rPr>
              <a:t>MENTAL HEALTH AND PSYCHOSOCIAL SUPPORT IN EMERGENCY SETTINGS</a:t>
            </a:r>
          </a:p>
          <a:p>
            <a:pPr marL="0" marR="0" lvl="0" indent="0" algn="ctr" rtl="0">
              <a:spcBef>
                <a:spcPts val="0"/>
              </a:spcBef>
              <a:buSzPct val="25000"/>
              <a:buNone/>
            </a:pPr>
            <a:r>
              <a:rPr lang="en-GB" sz="700" b="0" i="0" u="none" strike="noStrike" cap="none" dirty="0">
                <a:solidFill>
                  <a:schemeClr val="dk1"/>
                </a:solidFill>
                <a:latin typeface="Calibri"/>
                <a:ea typeface="Calibri"/>
                <a:cs typeface="Calibri"/>
                <a:sym typeface="Calibri"/>
              </a:rPr>
              <a:t>Chair: UNICEF and IFRC</a:t>
            </a:r>
          </a:p>
          <a:p>
            <a:pPr marL="0" marR="0" lvl="0" indent="0" algn="ctr" rtl="0">
              <a:spcBef>
                <a:spcPts val="0"/>
              </a:spcBef>
              <a:buSzPct val="25000"/>
              <a:buNone/>
            </a:pPr>
            <a:r>
              <a:rPr lang="en-GB" sz="700" b="0" i="0" u="none" strike="noStrike" cap="none" dirty="0">
                <a:solidFill>
                  <a:schemeClr val="dk1"/>
                </a:solidFill>
                <a:latin typeface="Calibri"/>
                <a:ea typeface="Calibri"/>
                <a:cs typeface="Calibri"/>
                <a:sym typeface="Calibri"/>
              </a:rPr>
              <a:t>Sponsor: UNHCR</a:t>
            </a:r>
          </a:p>
          <a:p>
            <a:pPr marL="0" marR="0" lvl="0" indent="0" algn="ctr" rtl="0">
              <a:spcBef>
                <a:spcPts val="0"/>
              </a:spcBef>
              <a:buSzPct val="25000"/>
              <a:buNone/>
            </a:pPr>
            <a:endParaRPr lang="en-GB" sz="700" dirty="0">
              <a:solidFill>
                <a:schemeClr val="dk1"/>
              </a:solidFill>
              <a:latin typeface="Calibri"/>
              <a:ea typeface="Calibri"/>
              <a:cs typeface="Calibri"/>
              <a:sym typeface="Calibri"/>
            </a:endParaRPr>
          </a:p>
        </p:txBody>
      </p:sp>
      <p:sp>
        <p:nvSpPr>
          <p:cNvPr id="45" name="Shape 125"/>
          <p:cNvSpPr txBox="1"/>
          <p:nvPr/>
        </p:nvSpPr>
        <p:spPr>
          <a:xfrm>
            <a:off x="4682376" y="5627220"/>
            <a:ext cx="1257775" cy="840254"/>
          </a:xfrm>
          <a:prstGeom prst="rect">
            <a:avLst/>
          </a:prstGeom>
          <a:solidFill>
            <a:schemeClr val="bg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lnSpc>
                <a:spcPct val="90000"/>
              </a:lnSpc>
              <a:spcBef>
                <a:spcPts val="0"/>
              </a:spcBef>
              <a:buSzPct val="25000"/>
              <a:buNone/>
            </a:pPr>
            <a:r>
              <a:rPr lang="en-GB" sz="800" b="1" dirty="0">
                <a:solidFill>
                  <a:schemeClr val="tx1"/>
                </a:solidFill>
                <a:latin typeface="Calibri"/>
                <a:ea typeface="Calibri"/>
                <a:cs typeface="Calibri"/>
                <a:sym typeface="Calibri"/>
              </a:rPr>
              <a:t>RISK, EARLY WARNING AND PREPAREDNESS</a:t>
            </a:r>
            <a:endParaRPr sz="700" b="1" i="0" u="none" strike="noStrike" cap="none" dirty="0">
              <a:solidFill>
                <a:schemeClr val="tx1"/>
              </a:solidFill>
              <a:latin typeface="Calibri"/>
              <a:ea typeface="Calibri"/>
              <a:cs typeface="Calibri"/>
              <a:sym typeface="Calibri"/>
            </a:endParaRPr>
          </a:p>
          <a:p>
            <a:pPr marL="0" marR="0" lvl="0" indent="0" algn="ctr" rtl="0">
              <a:spcBef>
                <a:spcPts val="0"/>
              </a:spcBef>
              <a:buSzPct val="25000"/>
              <a:buNone/>
            </a:pPr>
            <a:r>
              <a:rPr lang="en-GB" sz="700" b="0" i="0" u="none" strike="noStrike" cap="none" dirty="0">
                <a:solidFill>
                  <a:schemeClr val="tx1"/>
                </a:solidFill>
                <a:latin typeface="Calibri"/>
                <a:ea typeface="Calibri"/>
                <a:cs typeface="Calibri"/>
                <a:sym typeface="Calibri"/>
              </a:rPr>
              <a:t>Chair: UNDP and WFP</a:t>
            </a:r>
          </a:p>
          <a:p>
            <a:pPr marL="0" marR="0" lvl="0" indent="0" algn="ctr" rtl="0">
              <a:spcBef>
                <a:spcPts val="0"/>
              </a:spcBef>
              <a:buSzPct val="25000"/>
              <a:buNone/>
            </a:pPr>
            <a:r>
              <a:rPr lang="en-GB" sz="700" b="0" i="0" u="none" strike="noStrike" cap="none" dirty="0">
                <a:solidFill>
                  <a:schemeClr val="tx1"/>
                </a:solidFill>
                <a:latin typeface="Calibri"/>
                <a:ea typeface="Calibri"/>
                <a:cs typeface="Calibri"/>
                <a:sym typeface="Calibri"/>
              </a:rPr>
              <a:t>Sponsor: </a:t>
            </a:r>
            <a:r>
              <a:rPr lang="en-GB" sz="700" dirty="0">
                <a:solidFill>
                  <a:schemeClr val="tx1"/>
                </a:solidFill>
                <a:latin typeface="Calibri"/>
                <a:ea typeface="Calibri"/>
                <a:cs typeface="Calibri"/>
                <a:sym typeface="Calibri"/>
              </a:rPr>
              <a:t>UNICEF and InterAction</a:t>
            </a:r>
          </a:p>
          <a:p>
            <a:pPr marL="0" marR="0" lvl="0" indent="0" algn="ctr" rtl="0">
              <a:spcBef>
                <a:spcPts val="0"/>
              </a:spcBef>
              <a:buSzPct val="25000"/>
              <a:buNone/>
            </a:pPr>
            <a:endParaRPr lang="en-GB" sz="800" b="1" i="0" u="none" strike="noStrike" cap="none" dirty="0">
              <a:solidFill>
                <a:schemeClr val="tx1"/>
              </a:solidFill>
              <a:latin typeface="Calibri"/>
              <a:ea typeface="Calibri"/>
              <a:cs typeface="Calibri"/>
              <a:sym typeface="Calibri"/>
            </a:endParaRPr>
          </a:p>
        </p:txBody>
      </p:sp>
      <p:sp>
        <p:nvSpPr>
          <p:cNvPr id="46" name="Shape 109"/>
          <p:cNvSpPr txBox="1"/>
          <p:nvPr/>
        </p:nvSpPr>
        <p:spPr>
          <a:xfrm>
            <a:off x="4691930" y="4807623"/>
            <a:ext cx="1248221" cy="745173"/>
          </a:xfrm>
          <a:prstGeom prst="rect">
            <a:avLst/>
          </a:prstGeom>
          <a:noFill/>
          <a:ln w="9525" cap="flat" cmpd="sng">
            <a:solidFill>
              <a:schemeClr val="dk1"/>
            </a:solidFill>
            <a:prstDash val="solid"/>
            <a:round/>
            <a:headEnd type="none" w="med" len="med"/>
            <a:tailEnd type="none" w="med" len="med"/>
          </a:ln>
        </p:spPr>
        <p:txBody>
          <a:bodyPr lIns="91425" tIns="45700" rIns="91425" bIns="45700" anchor="t" anchorCtr="0">
            <a:noAutofit/>
          </a:bodyPr>
          <a:lstStyle>
            <a:defPPr marR="0" lvl="0" algn="l" rtl="0">
              <a:lnSpc>
                <a:spcPct val="100000"/>
              </a:lnSpc>
              <a:spcBef>
                <a:spcPts val="0"/>
              </a:spcBef>
              <a:spcAft>
                <a:spcPts val="0"/>
              </a:spcAft>
            </a:defPPr>
            <a:lvl1pPr marL="0" indent="0" algn="ctr">
              <a:lnSpc>
                <a:spcPct val="90000"/>
              </a:lnSpc>
              <a:buSzPct val="25000"/>
              <a:defRPr sz="800" b="1">
                <a:solidFill>
                  <a:schemeClr val="dk1"/>
                </a:solidFill>
                <a:latin typeface="Calibri"/>
                <a:ea typeface="Calibri"/>
                <a:cs typeface="Calibri"/>
              </a:defRPr>
            </a:lvl1pPr>
          </a:lstStyle>
          <a:p>
            <a:r>
              <a:rPr lang="en-GB" dirty="0">
                <a:sym typeface="Calibri"/>
              </a:rPr>
              <a:t>PRINCIPLED HUMANITARIAN ACTION </a:t>
            </a:r>
          </a:p>
          <a:p>
            <a:r>
              <a:rPr lang="en-GB" sz="700" b="0" dirty="0">
                <a:sym typeface="Calibri"/>
              </a:rPr>
              <a:t>Chair: NRC and OCHA</a:t>
            </a:r>
          </a:p>
          <a:p>
            <a:r>
              <a:rPr lang="en-GB" sz="700" b="0" dirty="0">
                <a:sym typeface="Calibri"/>
              </a:rPr>
              <a:t>Sponsor: UNICEF, InterAction</a:t>
            </a:r>
          </a:p>
          <a:p>
            <a:pPr lvl="0"/>
            <a:br>
              <a:rPr lang="en-GB" dirty="0">
                <a:sym typeface="Calibri"/>
              </a:rPr>
            </a:br>
            <a:endParaRPr lang="en-GB" dirty="0">
              <a:sym typeface="Calibri"/>
            </a:endParaRPr>
          </a:p>
        </p:txBody>
      </p:sp>
      <p:sp>
        <p:nvSpPr>
          <p:cNvPr id="48" name="Shape 96"/>
          <p:cNvSpPr txBox="1"/>
          <p:nvPr/>
        </p:nvSpPr>
        <p:spPr>
          <a:xfrm>
            <a:off x="176149" y="5624609"/>
            <a:ext cx="1296143" cy="842865"/>
          </a:xfrm>
          <a:prstGeom prst="rect">
            <a:avLst/>
          </a:prstGeom>
          <a:solidFill>
            <a:schemeClr val="bg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lnSpc>
                <a:spcPct val="90000"/>
              </a:lnSpc>
              <a:spcBef>
                <a:spcPts val="0"/>
              </a:spcBef>
              <a:buSzPct val="25000"/>
              <a:buNone/>
            </a:pPr>
            <a:r>
              <a:rPr lang="en-GB" sz="800" b="1" i="0" u="none" strike="noStrike" cap="none" dirty="0">
                <a:solidFill>
                  <a:schemeClr val="dk1"/>
                </a:solidFill>
                <a:latin typeface="Calibri"/>
                <a:ea typeface="Calibri"/>
                <a:cs typeface="Calibri"/>
                <a:sym typeface="Calibri"/>
              </a:rPr>
              <a:t>INCLUSION OF PERSONS WITH DISABILITIES IN HUMANITARIAN ACTION</a:t>
            </a:r>
          </a:p>
          <a:p>
            <a:pPr marL="0" marR="0" lvl="0" indent="0" algn="ctr" rtl="0">
              <a:lnSpc>
                <a:spcPct val="90000"/>
              </a:lnSpc>
              <a:spcBef>
                <a:spcPts val="0"/>
              </a:spcBef>
              <a:buSzPct val="25000"/>
              <a:buNone/>
            </a:pPr>
            <a:r>
              <a:rPr lang="en-GB" sz="700" b="0" i="0" u="none" strike="noStrike" cap="none" dirty="0">
                <a:solidFill>
                  <a:schemeClr val="dk1"/>
                </a:solidFill>
                <a:latin typeface="Calibri"/>
                <a:ea typeface="Calibri"/>
                <a:cs typeface="Calibri"/>
                <a:sym typeface="Calibri"/>
              </a:rPr>
              <a:t>Chair: </a:t>
            </a:r>
            <a:r>
              <a:rPr lang="en-GB" sz="700" dirty="0">
                <a:solidFill>
                  <a:schemeClr val="dk1"/>
                </a:solidFill>
                <a:latin typeface="Calibri"/>
                <a:ea typeface="Calibri"/>
                <a:cs typeface="Calibri"/>
                <a:sym typeface="Calibri"/>
              </a:rPr>
              <a:t>UNICEF, HUMANITY AND INCLUSION and IDA</a:t>
            </a:r>
            <a:endParaRPr lang="en-GB" sz="700" b="0" i="0" u="none" strike="noStrike" cap="none" dirty="0">
              <a:solidFill>
                <a:schemeClr val="dk1"/>
              </a:solidFill>
              <a:latin typeface="Calibri"/>
              <a:ea typeface="Calibri"/>
              <a:cs typeface="Calibri"/>
              <a:sym typeface="Calibri"/>
            </a:endParaRPr>
          </a:p>
          <a:p>
            <a:pPr marL="0" marR="0" lvl="0" indent="0" algn="ctr" rtl="0">
              <a:spcBef>
                <a:spcPts val="0"/>
              </a:spcBef>
              <a:buSzPct val="25000"/>
              <a:buNone/>
            </a:pPr>
            <a:r>
              <a:rPr lang="en-GB" sz="700" b="0" i="0" u="none" strike="noStrike" cap="none" dirty="0">
                <a:solidFill>
                  <a:schemeClr val="dk1"/>
                </a:solidFill>
                <a:latin typeface="Calibri"/>
                <a:ea typeface="Calibri"/>
                <a:cs typeface="Calibri"/>
                <a:sym typeface="Calibri"/>
              </a:rPr>
              <a:t>Sponsor: </a:t>
            </a:r>
            <a:r>
              <a:rPr lang="en-GB" sz="700" dirty="0">
                <a:solidFill>
                  <a:schemeClr val="dk1"/>
                </a:solidFill>
                <a:latin typeface="Calibri"/>
                <a:ea typeface="Calibri"/>
                <a:cs typeface="Calibri"/>
                <a:sym typeface="Calibri"/>
              </a:rPr>
              <a:t>UNHCR</a:t>
            </a:r>
          </a:p>
          <a:p>
            <a:pPr marL="0" marR="0" lvl="0" indent="0" algn="ctr" rtl="0">
              <a:spcBef>
                <a:spcPts val="0"/>
              </a:spcBef>
              <a:buSzPct val="25000"/>
              <a:buNone/>
            </a:pPr>
            <a:endParaRPr lang="en-GB" sz="800" b="1" i="0" u="none" strike="noStrike" cap="none" dirty="0">
              <a:solidFill>
                <a:schemeClr val="dk1"/>
              </a:solidFill>
              <a:latin typeface="Calibri"/>
              <a:ea typeface="Calibri"/>
              <a:cs typeface="Calibri"/>
              <a:sym typeface="Calibri"/>
            </a:endParaRPr>
          </a:p>
        </p:txBody>
      </p:sp>
      <p:sp>
        <p:nvSpPr>
          <p:cNvPr id="90" name="Shape 90"/>
          <p:cNvSpPr txBox="1"/>
          <p:nvPr/>
        </p:nvSpPr>
        <p:spPr>
          <a:xfrm>
            <a:off x="1482469" y="2663821"/>
            <a:ext cx="3092429" cy="81560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GB" sz="1000" b="1" i="0" u="none" strike="noStrike" cap="none" dirty="0">
                <a:solidFill>
                  <a:schemeClr val="tx1"/>
                </a:solidFill>
                <a:latin typeface="Calibri"/>
                <a:ea typeface="Calibri"/>
                <a:cs typeface="Calibri"/>
                <a:sym typeface="Calibri"/>
              </a:rPr>
              <a:t>IASC WORKING GROUP</a:t>
            </a:r>
          </a:p>
          <a:p>
            <a:pPr marL="0" marR="0" lvl="0" indent="0" algn="ctr" rtl="0">
              <a:spcBef>
                <a:spcPts val="0"/>
              </a:spcBef>
              <a:buNone/>
            </a:pPr>
            <a:endParaRPr sz="500" b="0" i="0" u="none" strike="noStrike" cap="none" dirty="0">
              <a:solidFill>
                <a:schemeClr val="tx1"/>
              </a:solidFill>
              <a:latin typeface="Calibri"/>
              <a:ea typeface="Calibri"/>
              <a:cs typeface="Calibri"/>
              <a:sym typeface="Calibri"/>
            </a:endParaRPr>
          </a:p>
          <a:p>
            <a:pPr marL="0" marR="0" lvl="0" indent="0" algn="ctr" rtl="0">
              <a:spcBef>
                <a:spcPts val="0"/>
              </a:spcBef>
              <a:buSzPct val="25000"/>
              <a:buNone/>
            </a:pPr>
            <a:r>
              <a:rPr lang="en-GB" sz="800" b="0" i="0" u="none" strike="noStrike" cap="none" dirty="0">
                <a:solidFill>
                  <a:schemeClr val="tx1"/>
                </a:solidFill>
                <a:latin typeface="Calibri"/>
                <a:ea typeface="Calibri"/>
                <a:cs typeface="Calibri"/>
                <a:sym typeface="Calibri"/>
              </a:rPr>
              <a:t>The </a:t>
            </a:r>
            <a:r>
              <a:rPr lang="en-GB" sz="800" dirty="0">
                <a:solidFill>
                  <a:schemeClr val="tx1"/>
                </a:solidFill>
                <a:latin typeface="Calibri"/>
                <a:ea typeface="Calibri"/>
                <a:cs typeface="Calibri"/>
                <a:sym typeface="Calibri"/>
              </a:rPr>
              <a:t>WG </a:t>
            </a:r>
            <a:r>
              <a:rPr lang="en-GB" sz="800" b="0" i="0" u="none" strike="noStrike" cap="none" dirty="0">
                <a:solidFill>
                  <a:schemeClr val="tx1"/>
                </a:solidFill>
                <a:latin typeface="Calibri"/>
                <a:ea typeface="Calibri"/>
                <a:cs typeface="Calibri"/>
                <a:sym typeface="Calibri"/>
              </a:rPr>
              <a:t>is responsible for developing policies and guidance in line with strategic decisions made by the IASC.</a:t>
            </a:r>
          </a:p>
          <a:p>
            <a:pPr marL="0" marR="0" lvl="0" indent="0" algn="ctr" rtl="0">
              <a:spcBef>
                <a:spcPts val="0"/>
              </a:spcBef>
              <a:buSzPct val="25000"/>
              <a:buNone/>
            </a:pPr>
            <a:r>
              <a:rPr lang="en-GB" sz="800" b="1" i="0" u="none" strike="noStrike" cap="none" dirty="0">
                <a:solidFill>
                  <a:schemeClr val="tx1"/>
                </a:solidFill>
                <a:latin typeface="Calibri"/>
                <a:ea typeface="Calibri"/>
                <a:cs typeface="Calibri"/>
                <a:sym typeface="Calibri"/>
              </a:rPr>
              <a:t>Chair: DERC</a:t>
            </a:r>
          </a:p>
          <a:p>
            <a:pPr marL="0" marR="0" lvl="0" indent="0" algn="ctr" rtl="0">
              <a:spcBef>
                <a:spcPts val="0"/>
              </a:spcBef>
              <a:buSzPct val="25000"/>
              <a:buNone/>
            </a:pPr>
            <a:endParaRPr lang="en-GB" sz="800" b="1" i="0" u="none" strike="noStrike" cap="none" dirty="0">
              <a:solidFill>
                <a:schemeClr val="lt1"/>
              </a:solidFill>
              <a:latin typeface="Calibri"/>
              <a:ea typeface="Calibri"/>
              <a:cs typeface="Calibri"/>
              <a:sym typeface="Calibri"/>
            </a:endParaRPr>
          </a:p>
        </p:txBody>
      </p:sp>
      <p:sp>
        <p:nvSpPr>
          <p:cNvPr id="91" name="Shape 91"/>
          <p:cNvSpPr txBox="1"/>
          <p:nvPr/>
        </p:nvSpPr>
        <p:spPr>
          <a:xfrm>
            <a:off x="4733925" y="2682679"/>
            <a:ext cx="3384332" cy="81560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GB" sz="1000" b="1" i="0" u="none" strike="noStrike" cap="none" dirty="0">
                <a:solidFill>
                  <a:schemeClr val="tx1"/>
                </a:solidFill>
                <a:latin typeface="Calibri"/>
                <a:ea typeface="Calibri"/>
                <a:cs typeface="Calibri"/>
                <a:sym typeface="Calibri"/>
              </a:rPr>
              <a:t>IASC EMERGENCY DIRECTORS GROUP (EDG)</a:t>
            </a:r>
          </a:p>
          <a:p>
            <a:pPr marL="0" marR="0" lvl="0" indent="0" algn="ctr" rtl="0">
              <a:spcBef>
                <a:spcPts val="0"/>
              </a:spcBef>
              <a:buNone/>
            </a:pPr>
            <a:endParaRPr sz="400" b="0" i="0" u="none" strike="noStrike" cap="none" dirty="0">
              <a:solidFill>
                <a:schemeClr val="tx1"/>
              </a:solidFill>
              <a:latin typeface="Calibri"/>
              <a:ea typeface="Calibri"/>
              <a:cs typeface="Calibri"/>
              <a:sym typeface="Calibri"/>
            </a:endParaRPr>
          </a:p>
          <a:p>
            <a:pPr marL="0" marR="0" lvl="0" indent="0" algn="ctr" rtl="0">
              <a:spcBef>
                <a:spcPts val="0"/>
              </a:spcBef>
              <a:buSzPct val="25000"/>
              <a:buNone/>
            </a:pPr>
            <a:r>
              <a:rPr lang="en-GB" sz="800" b="0" i="0" u="none" strike="noStrike" cap="none" dirty="0">
                <a:solidFill>
                  <a:schemeClr val="tx1"/>
                </a:solidFill>
                <a:latin typeface="Calibri"/>
                <a:ea typeface="Calibri"/>
                <a:cs typeface="Calibri"/>
                <a:sym typeface="Calibri"/>
              </a:rPr>
              <a:t>The EDG is responsible for preparing options and recommendations for the IASC on operational issues</a:t>
            </a:r>
          </a:p>
          <a:p>
            <a:pPr marL="0" marR="0" lvl="0" indent="0" algn="ctr" rtl="0">
              <a:spcBef>
                <a:spcPts val="0"/>
              </a:spcBef>
              <a:buSzPct val="25000"/>
              <a:buNone/>
            </a:pPr>
            <a:r>
              <a:rPr lang="en-GB" sz="800" b="1" i="0" u="none" strike="noStrike" cap="none" dirty="0">
                <a:solidFill>
                  <a:schemeClr val="tx1"/>
                </a:solidFill>
                <a:latin typeface="Calibri"/>
                <a:ea typeface="Calibri"/>
                <a:cs typeface="Calibri"/>
                <a:sym typeface="Calibri"/>
              </a:rPr>
              <a:t>Chair: Director of Operations (OCHA)</a:t>
            </a:r>
          </a:p>
          <a:p>
            <a:pPr marL="0" marR="0" lvl="0" indent="0" algn="ctr" rtl="0">
              <a:spcBef>
                <a:spcPts val="0"/>
              </a:spcBef>
              <a:buSzPct val="25000"/>
              <a:buNone/>
            </a:pPr>
            <a:endParaRPr lang="en-GB" sz="800" b="1" i="0" u="none" strike="noStrike" cap="none" dirty="0">
              <a:solidFill>
                <a:schemeClr val="lt1"/>
              </a:solidFill>
              <a:latin typeface="Calibri"/>
              <a:ea typeface="Calibri"/>
              <a:cs typeface="Calibri"/>
              <a:sym typeface="Calibri"/>
            </a:endParaRPr>
          </a:p>
        </p:txBody>
      </p:sp>
      <p:cxnSp>
        <p:nvCxnSpPr>
          <p:cNvPr id="98" name="Shape 106"/>
          <p:cNvCxnSpPr>
            <a:cxnSpLocks/>
          </p:cNvCxnSpPr>
          <p:nvPr/>
        </p:nvCxnSpPr>
        <p:spPr>
          <a:xfrm flipV="1">
            <a:off x="2910254" y="2526899"/>
            <a:ext cx="3438709" cy="18859"/>
          </a:xfrm>
          <a:prstGeom prst="straightConnector1">
            <a:avLst/>
          </a:prstGeom>
          <a:noFill/>
          <a:ln w="9525" cap="flat" cmpd="sng">
            <a:solidFill>
              <a:schemeClr val="dk1"/>
            </a:solidFill>
            <a:prstDash val="solid"/>
            <a:round/>
            <a:headEnd type="none" w="med" len="med"/>
            <a:tailEnd type="none" w="med" len="med"/>
          </a:ln>
        </p:spPr>
      </p:cxnSp>
      <p:cxnSp>
        <p:nvCxnSpPr>
          <p:cNvPr id="108" name="Shape 104"/>
          <p:cNvCxnSpPr/>
          <p:nvPr/>
        </p:nvCxnSpPr>
        <p:spPr>
          <a:xfrm>
            <a:off x="2910254" y="2545757"/>
            <a:ext cx="0" cy="136922"/>
          </a:xfrm>
          <a:prstGeom prst="straightConnector1">
            <a:avLst/>
          </a:prstGeom>
          <a:noFill/>
          <a:ln w="9525" cap="flat" cmpd="sng">
            <a:solidFill>
              <a:schemeClr val="dk1"/>
            </a:solidFill>
            <a:prstDash val="solid"/>
            <a:round/>
            <a:headEnd type="none" w="med" len="med"/>
            <a:tailEnd type="none" w="med" len="med"/>
          </a:ln>
        </p:spPr>
      </p:cxnSp>
      <p:cxnSp>
        <p:nvCxnSpPr>
          <p:cNvPr id="111" name="Shape 101"/>
          <p:cNvCxnSpPr>
            <a:cxnSpLocks/>
          </p:cNvCxnSpPr>
          <p:nvPr/>
        </p:nvCxnSpPr>
        <p:spPr>
          <a:xfrm>
            <a:off x="2906060" y="3493743"/>
            <a:ext cx="0" cy="251548"/>
          </a:xfrm>
          <a:prstGeom prst="straightConnector1">
            <a:avLst/>
          </a:prstGeom>
          <a:noFill/>
          <a:ln w="9525" cap="flat" cmpd="sng">
            <a:solidFill>
              <a:schemeClr val="dk1"/>
            </a:solidFill>
            <a:prstDash val="solid"/>
            <a:round/>
            <a:headEnd type="none" w="med" len="med"/>
            <a:tailEnd type="none" w="med" len="med"/>
          </a:ln>
        </p:spPr>
      </p:cxnSp>
      <p:cxnSp>
        <p:nvCxnSpPr>
          <p:cNvPr id="114" name="Shape 108"/>
          <p:cNvCxnSpPr/>
          <p:nvPr/>
        </p:nvCxnSpPr>
        <p:spPr>
          <a:xfrm>
            <a:off x="4499906" y="5947997"/>
            <a:ext cx="192024" cy="0"/>
          </a:xfrm>
          <a:prstGeom prst="straightConnector1">
            <a:avLst/>
          </a:prstGeom>
          <a:noFill/>
          <a:ln w="9525" cap="flat" cmpd="sng">
            <a:solidFill>
              <a:schemeClr val="dk1"/>
            </a:solidFill>
            <a:prstDash val="solid"/>
            <a:round/>
            <a:headEnd type="none" w="med" len="med"/>
            <a:tailEnd type="none" w="med" len="med"/>
          </a:ln>
        </p:spPr>
      </p:cxnSp>
      <p:sp>
        <p:nvSpPr>
          <p:cNvPr id="117" name="Shape 117"/>
          <p:cNvSpPr txBox="1"/>
          <p:nvPr/>
        </p:nvSpPr>
        <p:spPr>
          <a:xfrm>
            <a:off x="179511" y="840720"/>
            <a:ext cx="272189" cy="3841782"/>
          </a:xfrm>
          <a:prstGeom prst="rect">
            <a:avLst/>
          </a:prstGeom>
          <a:solidFill>
            <a:schemeClr val="bg1"/>
          </a:solidFill>
          <a:ln w="9525" cap="flat" cmpd="sng">
            <a:solidFill>
              <a:schemeClr val="dk1"/>
            </a:solidFill>
            <a:prstDash val="solid"/>
            <a:round/>
            <a:headEnd type="none" w="med" len="med"/>
            <a:tailEnd type="none" w="med" len="med"/>
          </a:ln>
        </p:spPr>
        <p:txBody>
          <a:bodyPr vert="vert270" lIns="91425" tIns="45700" rIns="91425" bIns="45700" anchor="t" anchorCtr="0">
            <a:noAutofit/>
          </a:bodyPr>
          <a:lstStyle/>
          <a:p>
            <a:pPr marL="0" marR="0" lvl="0" indent="0" algn="ctr">
              <a:spcBef>
                <a:spcPts val="0"/>
              </a:spcBef>
              <a:buSzPct val="25000"/>
              <a:buNone/>
            </a:pPr>
            <a:r>
              <a:rPr lang="en-GB" sz="1000" b="1" dirty="0">
                <a:solidFill>
                  <a:schemeClr val="dk1"/>
                </a:solidFill>
                <a:latin typeface="Calibri"/>
                <a:ea typeface="Calibri"/>
                <a:cs typeface="Calibri"/>
                <a:sym typeface="Calibri"/>
              </a:rPr>
              <a:t>IASC and EDG Secretariat</a:t>
            </a:r>
            <a:endParaRPr lang="en-GB" sz="1000" b="1" i="0" u="none" strike="noStrike" cap="none" dirty="0">
              <a:solidFill>
                <a:schemeClr val="dk1"/>
              </a:solidFill>
              <a:latin typeface="Calibri"/>
              <a:ea typeface="Calibri"/>
              <a:cs typeface="Calibri"/>
              <a:sym typeface="Calibri"/>
            </a:endParaRPr>
          </a:p>
          <a:p>
            <a:pPr marL="0" marR="0" lvl="0" indent="0" algn="ctr">
              <a:spcBef>
                <a:spcPts val="0"/>
              </a:spcBef>
              <a:buNone/>
            </a:pPr>
            <a:endParaRPr sz="400" b="1" i="0" u="none" strike="noStrike" cap="none" dirty="0">
              <a:solidFill>
                <a:schemeClr val="dk1"/>
              </a:solidFill>
              <a:latin typeface="Calibri"/>
              <a:ea typeface="Calibri"/>
              <a:cs typeface="Calibri"/>
              <a:sym typeface="Calibri"/>
            </a:endParaRPr>
          </a:p>
        </p:txBody>
      </p:sp>
      <p:cxnSp>
        <p:nvCxnSpPr>
          <p:cNvPr id="61" name="Shape 112">
            <a:extLst>
              <a:ext uri="{FF2B5EF4-FFF2-40B4-BE49-F238E27FC236}">
                <a16:creationId xmlns:a16="http://schemas.microsoft.com/office/drawing/2014/main" id="{99EF8CA0-64D6-4B01-98BA-142C8995D0B0}"/>
              </a:ext>
            </a:extLst>
          </p:cNvPr>
          <p:cNvCxnSpPr/>
          <p:nvPr/>
        </p:nvCxnSpPr>
        <p:spPr>
          <a:xfrm>
            <a:off x="1475654" y="5214229"/>
            <a:ext cx="210312" cy="0"/>
          </a:xfrm>
          <a:prstGeom prst="straightConnector1">
            <a:avLst/>
          </a:prstGeom>
          <a:noFill/>
          <a:ln w="9525" cap="flat" cmpd="sng">
            <a:solidFill>
              <a:schemeClr val="dk1"/>
            </a:solidFill>
            <a:prstDash val="solid"/>
            <a:round/>
            <a:headEnd type="none" w="med" len="med"/>
            <a:tailEnd type="none" w="med" len="med"/>
          </a:ln>
        </p:spPr>
      </p:cxnSp>
      <p:cxnSp>
        <p:nvCxnSpPr>
          <p:cNvPr id="62" name="Shape 112">
            <a:extLst>
              <a:ext uri="{FF2B5EF4-FFF2-40B4-BE49-F238E27FC236}">
                <a16:creationId xmlns:a16="http://schemas.microsoft.com/office/drawing/2014/main" id="{05C4D20C-5130-4066-B184-B1CA3F2EE43B}"/>
              </a:ext>
            </a:extLst>
          </p:cNvPr>
          <p:cNvCxnSpPr/>
          <p:nvPr/>
        </p:nvCxnSpPr>
        <p:spPr>
          <a:xfrm>
            <a:off x="1475654" y="5938129"/>
            <a:ext cx="210312" cy="0"/>
          </a:xfrm>
          <a:prstGeom prst="straightConnector1">
            <a:avLst/>
          </a:prstGeom>
          <a:noFill/>
          <a:ln w="9525" cap="flat" cmpd="sng">
            <a:solidFill>
              <a:schemeClr val="dk1"/>
            </a:solidFill>
            <a:prstDash val="solid"/>
            <a:round/>
            <a:headEnd type="none" w="med" len="med"/>
            <a:tailEnd type="none" w="med" len="med"/>
          </a:ln>
        </p:spPr>
      </p:cxnSp>
      <p:cxnSp>
        <p:nvCxnSpPr>
          <p:cNvPr id="66" name="Shape 108">
            <a:extLst>
              <a:ext uri="{FF2B5EF4-FFF2-40B4-BE49-F238E27FC236}">
                <a16:creationId xmlns:a16="http://schemas.microsoft.com/office/drawing/2014/main" id="{8D0D0351-335D-4BBB-A497-3E66123B3255}"/>
              </a:ext>
            </a:extLst>
          </p:cNvPr>
          <p:cNvCxnSpPr/>
          <p:nvPr/>
        </p:nvCxnSpPr>
        <p:spPr>
          <a:xfrm>
            <a:off x="4499906" y="5214229"/>
            <a:ext cx="192024" cy="0"/>
          </a:xfrm>
          <a:prstGeom prst="straightConnector1">
            <a:avLst/>
          </a:prstGeom>
          <a:noFill/>
          <a:ln w="9525" cap="flat" cmpd="sng">
            <a:solidFill>
              <a:schemeClr val="dk1"/>
            </a:solidFill>
            <a:prstDash val="solid"/>
            <a:round/>
            <a:headEnd type="none" w="med" len="med"/>
            <a:tailEnd type="none" w="med" len="med"/>
          </a:ln>
        </p:spPr>
      </p:cxnSp>
      <p:sp>
        <p:nvSpPr>
          <p:cNvPr id="50" name="Shape 87">
            <a:extLst>
              <a:ext uri="{FF2B5EF4-FFF2-40B4-BE49-F238E27FC236}">
                <a16:creationId xmlns:a16="http://schemas.microsoft.com/office/drawing/2014/main" id="{11724191-5B56-47D1-A9F0-1DFBE87B62B1}"/>
              </a:ext>
            </a:extLst>
          </p:cNvPr>
          <p:cNvSpPr txBox="1"/>
          <p:nvPr/>
        </p:nvSpPr>
        <p:spPr>
          <a:xfrm>
            <a:off x="3717245" y="1757872"/>
            <a:ext cx="1880960" cy="688981"/>
          </a:xfrm>
          <a:prstGeom prst="rect">
            <a:avLst/>
          </a:prstGeom>
          <a:solidFill>
            <a:schemeClr val="bg1"/>
          </a:solidFill>
          <a:ln w="12700" cap="flat" cmpd="sng">
            <a:solidFill>
              <a:schemeClr val="dk1"/>
            </a:solidFill>
            <a:prstDash val="dashDot"/>
            <a:round/>
            <a:headEnd type="none" w="med" len="med"/>
            <a:tailEnd type="none" w="med" len="med"/>
          </a:ln>
        </p:spPr>
        <p:txBody>
          <a:bodyPr lIns="91425" tIns="45700" rIns="91425" bIns="45700" anchor="t" anchorCtr="0">
            <a:noAutofit/>
          </a:bodyPr>
          <a:lstStyle/>
          <a:p>
            <a:pPr lvl="0" algn="ctr">
              <a:buSzPct val="25000"/>
            </a:pPr>
            <a:r>
              <a:rPr lang="en-US" sz="1000" b="1" dirty="0">
                <a:solidFill>
                  <a:schemeClr val="tx1"/>
                </a:solidFill>
                <a:latin typeface="Calibri"/>
                <a:ea typeface="Calibri"/>
                <a:cs typeface="Calibri"/>
                <a:sym typeface="Calibri"/>
              </a:rPr>
              <a:t>IASC Deputies Forum</a:t>
            </a:r>
            <a:br>
              <a:rPr lang="en-US" sz="800" b="1" dirty="0">
                <a:solidFill>
                  <a:schemeClr val="tx1"/>
                </a:solidFill>
                <a:latin typeface="Calibri"/>
                <a:ea typeface="Calibri"/>
                <a:cs typeface="Calibri"/>
                <a:sym typeface="Calibri"/>
              </a:rPr>
            </a:br>
            <a:r>
              <a:rPr lang="en-US" sz="800" dirty="0">
                <a:solidFill>
                  <a:schemeClr val="tx1"/>
                </a:solidFill>
                <a:latin typeface="Calibri"/>
                <a:ea typeface="Calibri"/>
                <a:cs typeface="Calibri"/>
                <a:sym typeface="Calibri"/>
              </a:rPr>
              <a:t>The IASC Deputies Forum is an informal group of the ASGs/equivalent level. </a:t>
            </a:r>
          </a:p>
          <a:p>
            <a:pPr lvl="0" algn="ctr">
              <a:buSzPct val="25000"/>
            </a:pPr>
            <a:r>
              <a:rPr lang="en-US" sz="800" b="1" dirty="0">
                <a:solidFill>
                  <a:schemeClr val="tx1"/>
                </a:solidFill>
                <a:latin typeface="Calibri"/>
                <a:ea typeface="Calibri"/>
                <a:cs typeface="Calibri"/>
                <a:sym typeface="Calibri"/>
              </a:rPr>
              <a:t>Chair: DERC</a:t>
            </a:r>
          </a:p>
          <a:p>
            <a:pPr marL="0" marR="0" lvl="0" indent="0" algn="ctr" rtl="0">
              <a:spcBef>
                <a:spcPts val="0"/>
              </a:spcBef>
              <a:buSzPct val="25000"/>
              <a:buNone/>
            </a:pPr>
            <a:endParaRPr lang="en-GB" sz="800" b="1"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107624936"/>
      </p:ext>
    </p:extLst>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CB6DD3F803154BA4F3F00C1BE413E2" ma:contentTypeVersion="3" ma:contentTypeDescription="Create a new document." ma:contentTypeScope="" ma:versionID="6fae35a0f700b44557592aeeafe13ade">
  <xsd:schema xmlns:xsd="http://www.w3.org/2001/XMLSchema" xmlns:xs="http://www.w3.org/2001/XMLSchema" xmlns:p="http://schemas.microsoft.com/office/2006/metadata/properties" xmlns:ns2="bf693c5e-3307-430a-ae24-68b8f7fa04db" targetNamespace="http://schemas.microsoft.com/office/2006/metadata/properties" ma:root="true" ma:fieldsID="f07f6d669901072ec24cbb026d26a688" ns2:_="">
    <xsd:import namespace="bf693c5e-3307-430a-ae24-68b8f7fa04d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693c5e-3307-430a-ae24-68b8f7fa04d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bf693c5e-3307-430a-ae24-68b8f7fa04db">ZZ66PZV3JCUY-758435781-26</_dlc_DocId>
    <_dlc_DocIdUrl xmlns="bf693c5e-3307-430a-ae24-68b8f7fa04db">
      <Url>https://ochanet.unocha.org/teams/IASC/_layouts/15/DocIdRedir.aspx?ID=ZZ66PZV3JCUY-758435781-26</Url>
      <Description>ZZ66PZV3JCUY-758435781-26</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1839598-5E1A-4587-BE08-BFC27D20BC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693c5e-3307-430a-ae24-68b8f7fa04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B4FDF38-B446-451F-9463-0D5168EC5DC1}">
  <ds:schemaRefs>
    <ds:schemaRef ds:uri="http://schemas.microsoft.com/sharepoint/v3/contenttype/forms"/>
  </ds:schemaRefs>
</ds:datastoreItem>
</file>

<file path=customXml/itemProps3.xml><?xml version="1.0" encoding="utf-8"?>
<ds:datastoreItem xmlns:ds="http://schemas.openxmlformats.org/officeDocument/2006/customXml" ds:itemID="{93953774-8DF7-4B8C-B76E-A803ECFE9D33}">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bf693c5e-3307-430a-ae24-68b8f7fa04db"/>
    <ds:schemaRef ds:uri="http://www.w3.org/XML/1998/namespace"/>
  </ds:schemaRefs>
</ds:datastoreItem>
</file>

<file path=customXml/itemProps4.xml><?xml version="1.0" encoding="utf-8"?>
<ds:datastoreItem xmlns:ds="http://schemas.openxmlformats.org/officeDocument/2006/customXml" ds:itemID="{2DEB75CF-E922-44AF-9E2E-6008DF9831C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417</TotalTime>
  <Words>439</Words>
  <Application>Microsoft Office PowerPoint</Application>
  <PresentationFormat>On-screen Show (4:3)</PresentationFormat>
  <Paragraphs>60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Theo Muller</dc:creator>
  <cp:lastModifiedBy>Mirlinda Pasoma</cp:lastModifiedBy>
  <cp:revision>48</cp:revision>
  <cp:lastPrinted>2018-03-13T09:49:15Z</cp:lastPrinted>
  <dcterms:modified xsi:type="dcterms:W3CDTF">2018-05-18T13:45:56Z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0x010100C2CB6DD3F803154BA4F3F00C1BE413E2</vt:lpwstr>
  </property>
  <property fmtid="{D5CDD505-2E9C-101B-9397-08002B2CF9AE}" pid="3" name="_dlc_DocIdItemGuid">
    <vt:lpwstr>89441247-6c9f-4610-b426-7923d2d2f664</vt:lpwstr>
  </property>
</Properties>
</file>