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5"/>
  </p:sldMasterIdLst>
  <p:notesMasterIdLst>
    <p:notesMasterId r:id="rId14"/>
  </p:notesMasterIdLst>
  <p:handoutMasterIdLst>
    <p:handoutMasterId r:id="rId15"/>
  </p:handoutMasterIdLst>
  <p:sldIdLst>
    <p:sldId id="468" r:id="rId6"/>
    <p:sldId id="419" r:id="rId7"/>
    <p:sldId id="532" r:id="rId8"/>
    <p:sldId id="535" r:id="rId9"/>
    <p:sldId id="540" r:id="rId10"/>
    <p:sldId id="539" r:id="rId11"/>
    <p:sldId id="536" r:id="rId12"/>
    <p:sldId id="528" r:id="rId13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EMPLATE" id="{D5889D11-304D-6243-AE57-2F1B22C9EA73}">
          <p14:sldIdLst>
            <p14:sldId id="468"/>
            <p14:sldId id="419"/>
            <p14:sldId id="532"/>
            <p14:sldId id="535"/>
            <p14:sldId id="540"/>
            <p14:sldId id="539"/>
            <p14:sldId id="536"/>
            <p14:sldId id="5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Protos" initials="JP" lastIdx="4" clrIdx="0"/>
  <p:cmAuthor id="2" name="Maria Kruse" initials="MK" lastIdx="4" clrIdx="1"/>
  <p:cmAuthor id="3" name="Maedot Aklilu" initials="MA" lastIdx="0" clrIdx="2"/>
  <p:cmAuthor id="4" name="Randi Davis" initials="RD" lastIdx="3" clrIdx="3"/>
  <p:cmAuthor id="5" name="Raquel Lagunas" initials="RL" lastIdx="1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D3C1CE"/>
    <a:srgbClr val="BCEEA6"/>
    <a:srgbClr val="000000"/>
    <a:srgbClr val="7C90D1"/>
    <a:srgbClr val="CC0099"/>
    <a:srgbClr val="699841"/>
    <a:srgbClr val="90C226"/>
    <a:srgbClr val="FF0066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65848" autoAdjust="0"/>
  </p:normalViewPr>
  <p:slideViewPr>
    <p:cSldViewPr snapToGrid="0" snapToObjects="1" showGuides="1">
      <p:cViewPr varScale="1">
        <p:scale>
          <a:sx n="74" d="100"/>
          <a:sy n="74" d="100"/>
        </p:scale>
        <p:origin x="1320" y="54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51" d="100"/>
          <a:sy n="51" d="100"/>
        </p:scale>
        <p:origin x="181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0" Type="http://schemas.openxmlformats.org/officeDocument/2006/relationships/tableStyles" Target="tableStyles.xml"/><Relationship Id="rId16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034FA6B-CCEC-408E-9F16-67165DB79B15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26F4709-FF83-4917-9320-BCEEEAEB9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13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AB3B18D-59C2-934C-AB88-2F19D843FB48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AB95E1F-0E16-9041-B7F2-F780B1DF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09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Tx/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044A6-B62F-394D-AB21-5865DF1180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619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BD961-D197-40C4-B421-E2694F489956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BE6AEBA-1255-406D-B3BE-5B484F5580DD}" type="datetime3">
              <a:rPr lang="en-US" smtClean="0">
                <a:solidFill>
                  <a:prstClr val="black"/>
                </a:solidFill>
              </a:rPr>
              <a:t>8 September 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STRICTLY CONFIDENTIAL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Final Draft BMS OFRM OHR Briefing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688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044A6-B62F-394D-AB21-5865DF1180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90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044A6-B62F-394D-AB21-5865DF1180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87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044A6-B62F-394D-AB21-5865DF1180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184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044A6-B62F-394D-AB21-5865DF1180B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12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044A6-B62F-394D-AB21-5865DF1180B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476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B95E1F-0E16-9041-B7F2-F780B1DFEBE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66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486" y="3960206"/>
            <a:ext cx="5983180" cy="642488"/>
          </a:xfrm>
        </p:spPr>
        <p:txBody>
          <a:bodyPr anchor="ctr">
            <a:normAutofit/>
          </a:bodyPr>
          <a:lstStyle>
            <a:lvl1pPr algn="l">
              <a:defRPr sz="27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0487" y="4602694"/>
            <a:ext cx="5983179" cy="381314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943667" y="4126163"/>
            <a:ext cx="0" cy="777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Image result for undp logo white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593" y="4126163"/>
            <a:ext cx="358716" cy="70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4650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953B3-1096-48E7-8E25-9F62B40D7892}" type="datetimeFigureOut">
              <a:rPr lang="en-US" smtClean="0"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E719-3C95-4209-8FB0-BEEC8098D3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682561" y="4904185"/>
            <a:ext cx="31130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03CE338-2EAF-436A-9FDC-4BCA9297F3C3}" type="slidenum">
              <a:rPr lang="en-US" sz="825" b="1" smtClean="0">
                <a:solidFill>
                  <a:prstClr val="black"/>
                </a:solidFill>
                <a:latin typeface="Calibri" panose="020F0502020204030204" pitchFamily="34" charset="0"/>
                <a:ea typeface="ＭＳ Ｐゴシック" charset="0"/>
              </a:rPr>
              <a:pPr/>
              <a:t>‹#›</a:t>
            </a:fld>
            <a:endParaRPr lang="en-US" sz="825" b="1" dirty="0">
              <a:solidFill>
                <a:prstClr val="black"/>
              </a:solidFill>
              <a:latin typeface="Calibri" panose="020F0502020204030204" pitchFamily="34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141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81127" y="3375859"/>
            <a:ext cx="7557586" cy="577592"/>
          </a:xfrm>
          <a:effectLst/>
        </p:spPr>
        <p:txBody>
          <a:bodyPr anchor="ctr">
            <a:normAutofit/>
          </a:bodyPr>
          <a:lstStyle>
            <a:lvl1pPr>
              <a:defRPr lang="en-US" sz="3000" b="1" kern="12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58198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48878"/>
            <a:ext cx="3886200" cy="338384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48878"/>
            <a:ext cx="3886200" cy="338384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953B3-1096-48E7-8E25-9F62B40D7892}" type="datetimeFigureOut">
              <a:rPr lang="en-US" smtClean="0"/>
              <a:t>9/8/2019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E719-3C95-4209-8FB0-BEEC8098D3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8682561" y="4904185"/>
            <a:ext cx="31130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03CE338-2EAF-436A-9FDC-4BCA9297F3C3}" type="slidenum">
              <a:rPr lang="en-US" sz="825" b="1" smtClean="0">
                <a:solidFill>
                  <a:prstClr val="black"/>
                </a:solidFill>
                <a:latin typeface="Calibri" panose="020F0502020204030204" pitchFamily="34" charset="0"/>
                <a:ea typeface="ＭＳ Ｐゴシック" charset="0"/>
              </a:rPr>
              <a:pPr/>
              <a:t>‹#›</a:t>
            </a:fld>
            <a:endParaRPr lang="en-US" sz="825" b="1" dirty="0">
              <a:solidFill>
                <a:prstClr val="black"/>
              </a:solidFill>
              <a:latin typeface="Calibri" panose="020F0502020204030204" pitchFamily="34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635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8620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399486"/>
          </a:xfrm>
        </p:spPr>
        <p:txBody>
          <a:bodyPr anchor="ctr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785374"/>
            <a:ext cx="3868340" cy="28568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399486"/>
          </a:xfrm>
        </p:spPr>
        <p:txBody>
          <a:bodyPr anchor="ctr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785374"/>
            <a:ext cx="3887391" cy="28568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953B3-1096-48E7-8E25-9F62B40D7892}" type="datetimeFigureOut">
              <a:rPr lang="en-US" smtClean="0"/>
              <a:t>9/8/2019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E719-3C95-4209-8FB0-BEEC8098D3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8682561" y="4904185"/>
            <a:ext cx="31130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03CE338-2EAF-436A-9FDC-4BCA9297F3C3}" type="slidenum">
              <a:rPr lang="en-US" sz="825" b="1" smtClean="0">
                <a:solidFill>
                  <a:prstClr val="black"/>
                </a:solidFill>
                <a:latin typeface="Calibri" panose="020F0502020204030204" pitchFamily="34" charset="0"/>
                <a:ea typeface="ＭＳ Ｐゴシック" charset="0"/>
              </a:rPr>
              <a:pPr/>
              <a:t>‹#›</a:t>
            </a:fld>
            <a:endParaRPr lang="en-US" sz="825" b="1" dirty="0">
              <a:solidFill>
                <a:prstClr val="black"/>
              </a:solidFill>
              <a:latin typeface="Calibri" panose="020F0502020204030204" pitchFamily="34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696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953B3-1096-48E7-8E25-9F62B40D7892}" type="datetimeFigureOut">
              <a:rPr lang="en-US" smtClean="0"/>
              <a:t>9/8/2019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E719-3C95-4209-8FB0-BEEC8098D3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8682561" y="4904185"/>
            <a:ext cx="31130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03CE338-2EAF-436A-9FDC-4BCA9297F3C3}" type="slidenum">
              <a:rPr lang="en-US" sz="825" b="1" smtClean="0">
                <a:solidFill>
                  <a:prstClr val="black"/>
                </a:solidFill>
                <a:latin typeface="Calibri" panose="020F0502020204030204" pitchFamily="34" charset="0"/>
                <a:ea typeface="ＭＳ Ｐゴシック" charset="0"/>
              </a:rPr>
              <a:pPr/>
              <a:t>‹#›</a:t>
            </a:fld>
            <a:endParaRPr lang="en-US" sz="825" b="1" dirty="0">
              <a:solidFill>
                <a:prstClr val="black"/>
              </a:solidFill>
              <a:latin typeface="Calibri" panose="020F0502020204030204" pitchFamily="34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48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953B3-1096-48E7-8E25-9F62B40D7892}" type="datetimeFigureOut">
              <a:rPr lang="en-US" smtClean="0"/>
              <a:t>9/8/2019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E719-3C95-4209-8FB0-BEEC8098D3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8682561" y="4904185"/>
            <a:ext cx="31130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03CE338-2EAF-436A-9FDC-4BCA9297F3C3}" type="slidenum">
              <a:rPr lang="en-US" sz="825" b="1" smtClean="0">
                <a:solidFill>
                  <a:prstClr val="black"/>
                </a:solidFill>
                <a:latin typeface="Calibri" panose="020F0502020204030204" pitchFamily="34" charset="0"/>
                <a:ea typeface="ＭＳ Ｐゴシック" charset="0"/>
              </a:rPr>
              <a:pPr/>
              <a:t>‹#›</a:t>
            </a:fld>
            <a:endParaRPr lang="en-US" sz="825" b="1" dirty="0">
              <a:solidFill>
                <a:prstClr val="black"/>
              </a:solidFill>
              <a:latin typeface="Calibri" panose="020F0502020204030204" pitchFamily="34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194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953B3-1096-48E7-8E25-9F62B40D7892}" type="datetimeFigureOut">
              <a:rPr lang="en-US" smtClean="0"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E719-3C95-4209-8FB0-BEEC8098D3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682561" y="4904185"/>
            <a:ext cx="31130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03CE338-2EAF-436A-9FDC-4BCA9297F3C3}" type="slidenum">
              <a:rPr lang="en-US" sz="825" b="1" smtClean="0">
                <a:solidFill>
                  <a:prstClr val="black"/>
                </a:solidFill>
                <a:latin typeface="Calibri" panose="020F0502020204030204" pitchFamily="34" charset="0"/>
                <a:ea typeface="ＭＳ Ｐゴシック" charset="0"/>
              </a:rPr>
              <a:pPr/>
              <a:t>‹#›</a:t>
            </a:fld>
            <a:endParaRPr lang="en-US" sz="825" b="1" dirty="0">
              <a:solidFill>
                <a:prstClr val="black"/>
              </a:solidFill>
              <a:latin typeface="Calibri" panose="020F0502020204030204" pitchFamily="34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56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gray">
          <a:xfrm rot="10800000">
            <a:off x="0" y="398114"/>
            <a:ext cx="5229100" cy="559262"/>
          </a:xfrm>
          <a:prstGeom prst="rect">
            <a:avLst/>
          </a:prstGeom>
          <a:solidFill>
            <a:srgbClr val="0070C0"/>
          </a:solidFill>
          <a:ln w="12700" cap="rnd">
            <a:noFill/>
            <a:prstDash val="sysDot"/>
            <a:round/>
            <a:headEnd type="none" w="sm" len="sm"/>
            <a:tailEnd type="none" w="sm" len="sm"/>
          </a:ln>
        </p:spPr>
        <p:txBody>
          <a:bodyPr lIns="60079" tIns="30040" rIns="60079" bIns="30040"/>
          <a:lstStyle/>
          <a:p>
            <a:pPr algn="ctr" eaLnBrk="0" hangingPunct="0">
              <a:defRPr/>
            </a:pPr>
            <a:endParaRPr lang="en-US" sz="1350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75270" cy="852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98346"/>
            <a:ext cx="7886700" cy="3434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953B3-1096-48E7-8E25-9F62B40D7892}" type="datetimeFigureOut">
              <a:rPr lang="en-US" smtClean="0"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0E719-3C95-4209-8FB0-BEEC8098D3E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68890" y="264638"/>
            <a:ext cx="324853" cy="739319"/>
          </a:xfrm>
          <a:prstGeom prst="rect">
            <a:avLst/>
          </a:prstGeom>
        </p:spPr>
      </p:pic>
      <p:sp>
        <p:nvSpPr>
          <p:cNvPr id="9" name="Freeform 6"/>
          <p:cNvSpPr/>
          <p:nvPr userDrawn="1"/>
        </p:nvSpPr>
        <p:spPr bwMode="gray">
          <a:xfrm rot="10800000">
            <a:off x="5105402" y="398111"/>
            <a:ext cx="2971800" cy="559263"/>
          </a:xfrm>
          <a:custGeom>
            <a:avLst/>
            <a:gdLst>
              <a:gd name="connsiteX0" fmla="*/ 0 w 1459832"/>
              <a:gd name="connsiteY0" fmla="*/ 2245895 h 2245895"/>
              <a:gd name="connsiteX1" fmla="*/ 441158 w 1459832"/>
              <a:gd name="connsiteY1" fmla="*/ 0 h 2245895"/>
              <a:gd name="connsiteX2" fmla="*/ 1459832 w 1459832"/>
              <a:gd name="connsiteY2" fmla="*/ 0 h 2245895"/>
              <a:gd name="connsiteX3" fmla="*/ 1459832 w 1459832"/>
              <a:gd name="connsiteY3" fmla="*/ 2245895 h 2245895"/>
              <a:gd name="connsiteX4" fmla="*/ 0 w 1459832"/>
              <a:gd name="connsiteY4" fmla="*/ 2245895 h 224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9832" h="2245895">
                <a:moveTo>
                  <a:pt x="0" y="2245895"/>
                </a:moveTo>
                <a:lnTo>
                  <a:pt x="441158" y="0"/>
                </a:lnTo>
                <a:lnTo>
                  <a:pt x="1459832" y="0"/>
                </a:lnTo>
                <a:lnTo>
                  <a:pt x="1459832" y="2245895"/>
                </a:lnTo>
                <a:lnTo>
                  <a:pt x="0" y="2245895"/>
                </a:lnTo>
                <a:close/>
              </a:path>
            </a:pathLst>
          </a:custGeom>
          <a:solidFill>
            <a:srgbClr val="0070C0"/>
          </a:solidFill>
          <a:ln w="12700" cap="flat">
            <a:noFill/>
            <a:prstDash val="sysDot"/>
            <a:round/>
            <a:headEnd type="none" w="sm" len="sm"/>
            <a:tailEnd type="none" w="sm" len="sm"/>
          </a:ln>
        </p:spPr>
        <p:txBody>
          <a:bodyPr lIns="60079" tIns="30040" rIns="60079" bIns="30040"/>
          <a:lstStyle/>
          <a:p>
            <a:pPr algn="ctr" eaLnBrk="0" hangingPunct="0">
              <a:defRPr/>
            </a:pPr>
            <a:endParaRPr lang="en-US" sz="135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40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bg1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8735" y="1106911"/>
            <a:ext cx="6926894" cy="2538728"/>
          </a:xfrm>
        </p:spPr>
        <p:txBody>
          <a:bodyPr>
            <a:normAutofit/>
          </a:bodyPr>
          <a:lstStyle/>
          <a:p>
            <a:pPr algn="ctr"/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Improving th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e Quality of Sexual Exploitation, Abuse Harassment Investigations </a:t>
            </a:r>
            <a:b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Session 1</a:t>
            </a:r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C5E578E-07F9-4A18-8B80-DE803044119F}"/>
              </a:ext>
            </a:extLst>
          </p:cNvPr>
          <p:cNvCxnSpPr>
            <a:cxnSpLocks/>
          </p:cNvCxnSpPr>
          <p:nvPr/>
        </p:nvCxnSpPr>
        <p:spPr>
          <a:xfrm>
            <a:off x="1060293" y="2987458"/>
            <a:ext cx="6926894" cy="0"/>
          </a:xfrm>
          <a:prstGeom prst="line">
            <a:avLst/>
          </a:prstGeom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B6D849C-E452-4785-B6D1-580785A9B8A2}"/>
              </a:ext>
            </a:extLst>
          </p:cNvPr>
          <p:cNvCxnSpPr>
            <a:cxnSpLocks/>
          </p:cNvCxnSpPr>
          <p:nvPr/>
        </p:nvCxnSpPr>
        <p:spPr>
          <a:xfrm>
            <a:off x="836390" y="1497851"/>
            <a:ext cx="709286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F5815B2-B3B7-4468-8465-00A905F08B76}"/>
              </a:ext>
            </a:extLst>
          </p:cNvPr>
          <p:cNvCxnSpPr>
            <a:cxnSpLocks/>
          </p:cNvCxnSpPr>
          <p:nvPr/>
        </p:nvCxnSpPr>
        <p:spPr>
          <a:xfrm>
            <a:off x="919375" y="3298791"/>
            <a:ext cx="7208729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4A1AD40C-5860-4C5C-827F-D975EEDCE3C1}"/>
              </a:ext>
            </a:extLst>
          </p:cNvPr>
          <p:cNvSpPr/>
          <p:nvPr/>
        </p:nvSpPr>
        <p:spPr>
          <a:xfrm>
            <a:off x="1413839" y="3892290"/>
            <a:ext cx="60538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rPr>
              <a:t>Inter-Agency Standing Committee (ISAC)</a:t>
            </a:r>
          </a:p>
          <a:p>
            <a:pPr algn="ctr"/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rPr>
              <a:t>Follow-up Meeting of Investigatory Bodies on Protection from Sexual Exploitation, Abuse and Harassment </a:t>
            </a:r>
          </a:p>
          <a:p>
            <a:pPr algn="ctr"/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rPr>
              <a:t>9 September 2019</a:t>
            </a:r>
          </a:p>
        </p:txBody>
      </p:sp>
    </p:spTree>
    <p:extLst>
      <p:ext uri="{BB962C8B-B14F-4D97-AF65-F5344CB8AC3E}">
        <p14:creationId xmlns:p14="http://schemas.microsoft.com/office/powerpoint/2010/main" val="1488739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r="18583"/>
          <a:stretch/>
        </p:blipFill>
        <p:spPr>
          <a:xfrm>
            <a:off x="0" y="216301"/>
            <a:ext cx="9144000" cy="49271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54146" y="648262"/>
            <a:ext cx="35327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0B2036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</a:p>
          <a:p>
            <a:pPr algn="r"/>
            <a:r>
              <a:rPr lang="en-US" dirty="0">
                <a:solidFill>
                  <a:srgbClr val="0B2036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January 2014 – April 2019</a:t>
            </a:r>
          </a:p>
          <a:p>
            <a:pPr algn="r"/>
            <a:r>
              <a:rPr lang="en-US" dirty="0">
                <a:solidFill>
                  <a:srgbClr val="0B2036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Sexual Exploitation and Abuse and Sexual Harassment Cases Received by UNDP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84750" b="91504"/>
          <a:stretch/>
        </p:blipFill>
        <p:spPr>
          <a:xfrm>
            <a:off x="7688580" y="1068889"/>
            <a:ext cx="1394460" cy="34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241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784" y="149728"/>
            <a:ext cx="8462058" cy="1015940"/>
          </a:xfrm>
        </p:spPr>
        <p:txBody>
          <a:bodyPr>
            <a:normAutofit/>
          </a:bodyPr>
          <a:lstStyle/>
          <a:p>
            <a:r>
              <a:rPr lang="en-US" dirty="0"/>
              <a:t> UNDP Initiatives 2018-2019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685" y="1182958"/>
            <a:ext cx="8018589" cy="3652222"/>
          </a:xfrm>
        </p:spPr>
        <p:txBody>
          <a:bodyPr>
            <a:normAutofit/>
          </a:bodyPr>
          <a:lstStyle/>
          <a:p>
            <a:r>
              <a:rPr lang="en-US" sz="2200" b="1" dirty="0"/>
              <a:t>UNDP Task Force on Prevention of SH &amp; SEA</a:t>
            </a:r>
          </a:p>
          <a:p>
            <a:r>
              <a:rPr lang="en-US" sz="2200" b="1" dirty="0"/>
              <a:t>Revision of UNDP’s policy: </a:t>
            </a:r>
          </a:p>
          <a:p>
            <a:pPr marL="688975" lvl="1" indent="-346075"/>
            <a:r>
              <a:rPr lang="en-US" sz="2000" dirty="0"/>
              <a:t>No time limit to report</a:t>
            </a:r>
          </a:p>
          <a:p>
            <a:pPr marL="688975" lvl="1" indent="-346075"/>
            <a:r>
              <a:rPr lang="en-US" sz="2000" dirty="0"/>
              <a:t>Anonymous reporting is allowed</a:t>
            </a:r>
          </a:p>
          <a:p>
            <a:pPr marL="688975" lvl="1" indent="-346075"/>
            <a:r>
              <a:rPr lang="en-US" sz="2000" dirty="0"/>
              <a:t>Clarity about application of policy, includes all personnel</a:t>
            </a:r>
          </a:p>
          <a:p>
            <a:pPr marL="688975" lvl="1" indent="-346075"/>
            <a:r>
              <a:rPr lang="en-US" sz="2000" dirty="0"/>
              <a:t>Expanding ‘workplace’ to cover places where UNDP personnel are present</a:t>
            </a:r>
          </a:p>
          <a:p>
            <a:r>
              <a:rPr lang="en-US" sz="2200" b="1" dirty="0"/>
              <a:t>Revision of UNDP Investigation Guidelines </a:t>
            </a:r>
          </a:p>
          <a:p>
            <a:r>
              <a:rPr lang="en-US" sz="2200" b="1" dirty="0"/>
              <a:t>Participation in the Clear Check Database</a:t>
            </a:r>
          </a:p>
          <a:p>
            <a:pPr marL="342900" lvl="1" indent="0">
              <a:buNone/>
            </a:pPr>
            <a:endParaRPr lang="en-US" sz="2000" dirty="0"/>
          </a:p>
          <a:p>
            <a:pPr marL="688975" lvl="1" indent="-346075"/>
            <a:endParaRPr lang="en-US" sz="2000" dirty="0"/>
          </a:p>
          <a:p>
            <a:pPr marL="342900" lvl="1" indent="0">
              <a:buNone/>
            </a:pPr>
            <a:endParaRPr lang="en-US" sz="1850" dirty="0"/>
          </a:p>
          <a:p>
            <a:pPr marL="342900" lvl="1" indent="0">
              <a:buNone/>
            </a:pPr>
            <a:endParaRPr lang="en-US" sz="1900" b="1" dirty="0"/>
          </a:p>
          <a:p>
            <a:endParaRPr lang="en-US" sz="1900" dirty="0"/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53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784" y="149728"/>
            <a:ext cx="8462058" cy="1015940"/>
          </a:xfrm>
        </p:spPr>
        <p:txBody>
          <a:bodyPr>
            <a:normAutofit/>
          </a:bodyPr>
          <a:lstStyle/>
          <a:p>
            <a:r>
              <a:rPr lang="en-US" dirty="0"/>
              <a:t> Initiatives 2018-2019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685" y="1182958"/>
            <a:ext cx="8018589" cy="3652222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dirty="0"/>
              <a:t>Cases treated as highest priority</a:t>
            </a:r>
          </a:p>
          <a:p>
            <a:r>
              <a:rPr lang="en-US" sz="2800" b="1" dirty="0"/>
              <a:t>Time frame for investigations</a:t>
            </a:r>
          </a:p>
          <a:p>
            <a:r>
              <a:rPr lang="en-US" sz="2800" b="1" dirty="0"/>
              <a:t>Increased investigative capacity </a:t>
            </a:r>
          </a:p>
          <a:p>
            <a:r>
              <a:rPr lang="en-US" sz="2800" b="1" dirty="0"/>
              <a:t>Specialized skilled Investigators </a:t>
            </a:r>
          </a:p>
          <a:p>
            <a:r>
              <a:rPr lang="en-GB" sz="2800" b="1" dirty="0"/>
              <a:t>Protocol for photo array procedures</a:t>
            </a:r>
          </a:p>
          <a:p>
            <a:r>
              <a:rPr lang="en-US" sz="2800" b="1" dirty="0"/>
              <a:t>SOPs on psycho-social support for victims and witnesses</a:t>
            </a:r>
          </a:p>
          <a:p>
            <a:r>
              <a:rPr lang="en-US" sz="2800" b="1" dirty="0"/>
              <a:t>Intake reception should be done by Investigator</a:t>
            </a:r>
          </a:p>
          <a:p>
            <a:r>
              <a:rPr lang="en-US" sz="2800" b="1" dirty="0"/>
              <a:t>Keep victim informed on status of case; respond to questions and concerns</a:t>
            </a:r>
          </a:p>
          <a:p>
            <a:endParaRPr lang="en-US" sz="3300" b="1" dirty="0"/>
          </a:p>
          <a:p>
            <a:pPr marL="0" indent="0">
              <a:buNone/>
            </a:pPr>
            <a:endParaRPr lang="en-GB" sz="3300" b="1" dirty="0"/>
          </a:p>
          <a:p>
            <a:pPr marL="0" indent="0">
              <a:buNone/>
            </a:pPr>
            <a:endParaRPr lang="en-GB" sz="2200" b="1" dirty="0"/>
          </a:p>
          <a:p>
            <a:endParaRPr lang="en-US" sz="2200" b="1" dirty="0"/>
          </a:p>
          <a:p>
            <a:endParaRPr lang="en-US" sz="2000" dirty="0"/>
          </a:p>
          <a:p>
            <a:pPr marL="688975" lvl="1" indent="-346075"/>
            <a:endParaRPr lang="en-US" sz="2000" dirty="0"/>
          </a:p>
          <a:p>
            <a:pPr marL="342900" lvl="1" indent="0">
              <a:buNone/>
            </a:pPr>
            <a:endParaRPr lang="en-US" sz="1850" dirty="0"/>
          </a:p>
          <a:p>
            <a:pPr marL="342900" lvl="1" indent="0">
              <a:buNone/>
            </a:pPr>
            <a:endParaRPr lang="en-US" sz="1900" b="1" dirty="0"/>
          </a:p>
          <a:p>
            <a:endParaRPr lang="en-US" sz="1900" dirty="0"/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54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784" y="149728"/>
            <a:ext cx="8462058" cy="1015940"/>
          </a:xfrm>
        </p:spPr>
        <p:txBody>
          <a:bodyPr>
            <a:normAutofit/>
          </a:bodyPr>
          <a:lstStyle/>
          <a:p>
            <a:r>
              <a:rPr lang="en-US" dirty="0"/>
              <a:t> Initiatives 2018-2019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685" y="1182958"/>
            <a:ext cx="8018589" cy="3652222"/>
          </a:xfrm>
        </p:spPr>
        <p:txBody>
          <a:bodyPr>
            <a:normAutofit/>
          </a:bodyPr>
          <a:lstStyle/>
          <a:p>
            <a:r>
              <a:rPr lang="en-US" sz="2000" b="1" dirty="0"/>
              <a:t>Types of evidence supporting a finding of misconduct: </a:t>
            </a:r>
          </a:p>
          <a:p>
            <a:pPr lvl="1"/>
            <a:r>
              <a:rPr lang="en-US" sz="2000" dirty="0"/>
              <a:t>Statements of victims</a:t>
            </a:r>
          </a:p>
          <a:p>
            <a:pPr lvl="1"/>
            <a:r>
              <a:rPr lang="en-US" sz="2000" dirty="0"/>
              <a:t>Statement of witnesses present at incident</a:t>
            </a:r>
          </a:p>
          <a:p>
            <a:pPr lvl="1"/>
            <a:r>
              <a:rPr lang="en-US" sz="2000" dirty="0"/>
              <a:t>Statements of witnesses who saw / spoke to victim after the incident</a:t>
            </a:r>
          </a:p>
          <a:p>
            <a:pPr lvl="1"/>
            <a:r>
              <a:rPr lang="en-US" sz="2000" dirty="0"/>
              <a:t>Recorded communications (e.g. SMS, WhatsApp, email)</a:t>
            </a:r>
          </a:p>
          <a:p>
            <a:pPr lvl="1"/>
            <a:r>
              <a:rPr lang="en-US" sz="2000" dirty="0"/>
              <a:t>Medical evidence </a:t>
            </a:r>
          </a:p>
          <a:p>
            <a:pPr lvl="1"/>
            <a:r>
              <a:rPr lang="en-US" sz="2000" dirty="0"/>
              <a:t>Other instances of similar misconduct by perpetrator</a:t>
            </a:r>
          </a:p>
          <a:p>
            <a:pPr lvl="1"/>
            <a:r>
              <a:rPr lang="en-US" sz="2000" dirty="0"/>
              <a:t>Identification in a photographic array</a:t>
            </a:r>
          </a:p>
          <a:p>
            <a:pPr lvl="1"/>
            <a:r>
              <a:rPr lang="en-US" sz="2000" dirty="0"/>
              <a:t>Findings/opinions of experts </a:t>
            </a:r>
          </a:p>
          <a:p>
            <a:pPr lvl="1"/>
            <a:r>
              <a:rPr lang="en-US" sz="2000" dirty="0"/>
              <a:t>Concessions or admissions by alleged perpetrator</a:t>
            </a:r>
          </a:p>
          <a:p>
            <a:pPr lvl="1"/>
            <a:endParaRPr lang="en-US" sz="2000" dirty="0"/>
          </a:p>
          <a:p>
            <a:pPr lvl="1"/>
            <a:endParaRPr lang="en-US" dirty="0"/>
          </a:p>
          <a:p>
            <a:endParaRPr lang="en-US" sz="3300" b="1" dirty="0"/>
          </a:p>
          <a:p>
            <a:pPr marL="0" indent="0">
              <a:buNone/>
            </a:pPr>
            <a:endParaRPr lang="en-GB" sz="3300" b="1" dirty="0"/>
          </a:p>
          <a:p>
            <a:pPr marL="0" indent="0">
              <a:buNone/>
            </a:pPr>
            <a:endParaRPr lang="en-GB" sz="2200" b="1" dirty="0"/>
          </a:p>
          <a:p>
            <a:endParaRPr lang="en-US" sz="2200" b="1" dirty="0"/>
          </a:p>
          <a:p>
            <a:endParaRPr lang="en-US" sz="2000" dirty="0"/>
          </a:p>
          <a:p>
            <a:pPr marL="688975" lvl="1" indent="-346075"/>
            <a:endParaRPr lang="en-US" sz="2000" dirty="0"/>
          </a:p>
          <a:p>
            <a:pPr marL="342900" lvl="1" indent="0">
              <a:buNone/>
            </a:pPr>
            <a:endParaRPr lang="en-US" sz="1850" dirty="0"/>
          </a:p>
          <a:p>
            <a:pPr marL="342900" lvl="1" indent="0">
              <a:buNone/>
            </a:pPr>
            <a:endParaRPr lang="en-US" sz="1900" b="1" dirty="0"/>
          </a:p>
          <a:p>
            <a:endParaRPr lang="en-US" sz="1900" dirty="0"/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00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784" y="149728"/>
            <a:ext cx="8462058" cy="1015940"/>
          </a:xfrm>
        </p:spPr>
        <p:txBody>
          <a:bodyPr>
            <a:normAutofit/>
          </a:bodyPr>
          <a:lstStyle/>
          <a:p>
            <a:r>
              <a:rPr lang="en-US" dirty="0"/>
              <a:t>  Initiatives 2018-2019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685" y="1182958"/>
            <a:ext cx="8251677" cy="3652222"/>
          </a:xfrm>
        </p:spPr>
        <p:txBody>
          <a:bodyPr>
            <a:normAutofit fontScale="77500" lnSpcReduction="20000"/>
          </a:bodyPr>
          <a:lstStyle/>
          <a:p>
            <a:r>
              <a:rPr lang="en-GB" sz="2800" b="1" dirty="0"/>
              <a:t>Actively seek corroborating evidence to support investigation; credibility of witnesses:</a:t>
            </a:r>
          </a:p>
          <a:p>
            <a:pPr lvl="1"/>
            <a:r>
              <a:rPr lang="fr-FR" sz="2400" dirty="0"/>
              <a:t>Timing of </a:t>
            </a:r>
            <a:r>
              <a:rPr lang="fr-FR" sz="2400" dirty="0" err="1"/>
              <a:t>reporting</a:t>
            </a:r>
            <a:endParaRPr lang="en-US" sz="2400" dirty="0"/>
          </a:p>
          <a:p>
            <a:pPr lvl="1"/>
            <a:r>
              <a:rPr lang="fr-FR" sz="2400" dirty="0" err="1"/>
              <a:t>Inconsistent</a:t>
            </a:r>
            <a:r>
              <a:rPr lang="fr-FR" sz="2400" dirty="0"/>
              <a:t>, vague or </a:t>
            </a:r>
            <a:r>
              <a:rPr lang="fr-FR" sz="2400" dirty="0" err="1"/>
              <a:t>inaccurate</a:t>
            </a:r>
            <a:r>
              <a:rPr lang="fr-FR" sz="2400" dirty="0"/>
              <a:t> </a:t>
            </a:r>
            <a:r>
              <a:rPr lang="fr-FR" sz="2400" dirty="0" err="1"/>
              <a:t>statements</a:t>
            </a:r>
            <a:endParaRPr lang="en-US" sz="2400" dirty="0"/>
          </a:p>
          <a:p>
            <a:pPr lvl="1"/>
            <a:r>
              <a:rPr lang="en-GB" sz="2400" dirty="0"/>
              <a:t>Extent of the witnesses capacity to recollect the account</a:t>
            </a:r>
          </a:p>
          <a:p>
            <a:pPr lvl="1"/>
            <a:r>
              <a:rPr lang="en-US" sz="2400" dirty="0"/>
              <a:t>Demeanor of the witness</a:t>
            </a:r>
          </a:p>
          <a:p>
            <a:pPr lvl="1"/>
            <a:r>
              <a:rPr lang="en-US" sz="2400" dirty="0" err="1"/>
              <a:t>Exsistence</a:t>
            </a:r>
            <a:r>
              <a:rPr lang="en-US" sz="2400" dirty="0"/>
              <a:t> or </a:t>
            </a:r>
            <a:r>
              <a:rPr lang="en-US" sz="2400" dirty="0" err="1"/>
              <a:t>nonexsistence</a:t>
            </a:r>
            <a:r>
              <a:rPr lang="en-US" sz="2400" dirty="0"/>
              <a:t> of a bias, interest or other motive</a:t>
            </a:r>
          </a:p>
          <a:p>
            <a:pPr lvl="1"/>
            <a:r>
              <a:rPr lang="en-US" sz="2400" dirty="0"/>
              <a:t>any admission of untruthfulness</a:t>
            </a:r>
          </a:p>
          <a:p>
            <a:r>
              <a:rPr lang="en-GB" sz="2800" b="1" dirty="0"/>
              <a:t>Audio recording and transcribing victim and crucial witness interviews</a:t>
            </a:r>
          </a:p>
          <a:p>
            <a:r>
              <a:rPr lang="en-GB" sz="2800" b="1" dirty="0"/>
              <a:t>Anonymous reporting </a:t>
            </a:r>
          </a:p>
          <a:p>
            <a:r>
              <a:rPr lang="en-GB" sz="2800" b="1" dirty="0"/>
              <a:t>Participation of OAI in awareness raising, education,  outreach, webinar presentations</a:t>
            </a:r>
          </a:p>
          <a:p>
            <a:endParaRPr lang="en-GB" sz="2500" b="1" dirty="0"/>
          </a:p>
          <a:p>
            <a:endParaRPr lang="en-GB" sz="3300" b="1" dirty="0"/>
          </a:p>
          <a:p>
            <a:pPr marL="0" indent="0">
              <a:buNone/>
            </a:pPr>
            <a:endParaRPr lang="en-GB" sz="3300" b="1" dirty="0"/>
          </a:p>
          <a:p>
            <a:pPr marL="0" indent="0">
              <a:buNone/>
            </a:pPr>
            <a:endParaRPr lang="en-GB" sz="2200" b="1" dirty="0"/>
          </a:p>
          <a:p>
            <a:endParaRPr lang="en-US" sz="2200" b="1" dirty="0"/>
          </a:p>
          <a:p>
            <a:endParaRPr lang="en-US" sz="2000" dirty="0"/>
          </a:p>
          <a:p>
            <a:pPr marL="688975" lvl="1" indent="-346075"/>
            <a:endParaRPr lang="en-US" sz="2000" dirty="0"/>
          </a:p>
          <a:p>
            <a:pPr marL="342900" lvl="1" indent="0">
              <a:buNone/>
            </a:pPr>
            <a:endParaRPr lang="en-US" sz="1850" dirty="0"/>
          </a:p>
          <a:p>
            <a:pPr marL="342900" lvl="1" indent="0">
              <a:buNone/>
            </a:pPr>
            <a:endParaRPr lang="en-US" sz="1900" b="1" dirty="0"/>
          </a:p>
          <a:p>
            <a:endParaRPr lang="en-US" sz="1900" dirty="0"/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67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784" y="149728"/>
            <a:ext cx="8462058" cy="1015940"/>
          </a:xfrm>
        </p:spPr>
        <p:txBody>
          <a:bodyPr>
            <a:normAutofit/>
          </a:bodyPr>
          <a:lstStyle/>
          <a:p>
            <a:r>
              <a:rPr lang="en-US" dirty="0"/>
              <a:t>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685" y="1182958"/>
            <a:ext cx="8018589" cy="3652222"/>
          </a:xfrm>
        </p:spPr>
        <p:txBody>
          <a:bodyPr>
            <a:normAutofit/>
          </a:bodyPr>
          <a:lstStyle/>
          <a:p>
            <a:r>
              <a:rPr lang="en-US" sz="2200" b="1" dirty="0"/>
              <a:t>Victim / witnesses withdrawing complaints / testimony  </a:t>
            </a:r>
          </a:p>
          <a:p>
            <a:r>
              <a:rPr lang="en-US" sz="2200" b="1" dirty="0"/>
              <a:t>Situational challenges / high risk areas</a:t>
            </a:r>
          </a:p>
          <a:p>
            <a:r>
              <a:rPr lang="en-US" sz="2200" b="1" dirty="0"/>
              <a:t>Witness protection</a:t>
            </a:r>
          </a:p>
          <a:p>
            <a:r>
              <a:rPr lang="en-US" sz="2200" b="1" dirty="0"/>
              <a:t>Anonymous reporting   </a:t>
            </a:r>
          </a:p>
          <a:p>
            <a:r>
              <a:rPr lang="en-US" sz="2200" b="1" dirty="0"/>
              <a:t>Insufficient resources </a:t>
            </a:r>
          </a:p>
          <a:p>
            <a:r>
              <a:rPr lang="en-US" sz="2200" b="1" dirty="0"/>
              <a:t>Training gaps</a:t>
            </a:r>
          </a:p>
          <a:p>
            <a:r>
              <a:rPr lang="en-US" sz="2200" b="1" dirty="0"/>
              <a:t>Time frame of investigations varies from case to case  </a:t>
            </a:r>
          </a:p>
          <a:p>
            <a:r>
              <a:rPr lang="en-US" sz="2200" b="1" dirty="0"/>
              <a:t>Technological advances </a:t>
            </a:r>
          </a:p>
          <a:p>
            <a:r>
              <a:rPr lang="en-US" sz="2200" b="1" dirty="0"/>
              <a:t>Insufficient mapping of victim support services </a:t>
            </a:r>
          </a:p>
          <a:p>
            <a:endParaRPr lang="en-US" sz="2200" b="1" dirty="0"/>
          </a:p>
          <a:p>
            <a:endParaRPr lang="en-US" sz="2200" b="1" dirty="0"/>
          </a:p>
          <a:p>
            <a:endParaRPr lang="en-US" sz="2200" b="1" dirty="0"/>
          </a:p>
          <a:p>
            <a:endParaRPr lang="en-US" sz="2200" b="1" dirty="0"/>
          </a:p>
          <a:p>
            <a:endParaRPr lang="en-US" sz="2000" dirty="0"/>
          </a:p>
          <a:p>
            <a:pPr marL="688975" lvl="1" indent="-346075"/>
            <a:endParaRPr lang="en-US" sz="2000" dirty="0"/>
          </a:p>
          <a:p>
            <a:pPr marL="342900" lvl="1" indent="0">
              <a:buNone/>
            </a:pPr>
            <a:endParaRPr lang="en-US" sz="1850" dirty="0"/>
          </a:p>
          <a:p>
            <a:pPr marL="342900" lvl="1" indent="0">
              <a:buNone/>
            </a:pPr>
            <a:endParaRPr lang="en-US" sz="1900" b="1" dirty="0"/>
          </a:p>
          <a:p>
            <a:endParaRPr lang="en-US" sz="1900" dirty="0"/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14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4867EAF-AE1D-4322-9DE8-383AE3F7B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" y="-3518"/>
            <a:ext cx="4085190" cy="5143499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0676238-7F95-4EEB-836A-7D2392787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F684D84-7B6B-48E6-827C-36B20802C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542" y="2341275"/>
            <a:ext cx="2743540" cy="1339887"/>
          </a:xfrm>
          <a:prstGeom prst="ellipse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914400"/>
            <a:r>
              <a:rPr lang="en-US" sz="2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Questions??</a:t>
            </a:r>
          </a:p>
        </p:txBody>
      </p:sp>
      <p:pic>
        <p:nvPicPr>
          <p:cNvPr id="5" name="Content Placeholder 4" descr="A close up of a toy&#10;&#10;Description generated with high confidence">
            <a:extLst>
              <a:ext uri="{FF2B5EF4-FFF2-40B4-BE49-F238E27FC236}">
                <a16:creationId xmlns:a16="http://schemas.microsoft.com/office/drawing/2014/main" id="{15AA09D8-A0A1-4272-BD9D-ABF45A7BA3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93" b="22204"/>
          <a:stretch/>
        </p:blipFill>
        <p:spPr>
          <a:xfrm>
            <a:off x="4089762" y="127591"/>
            <a:ext cx="4916014" cy="4805917"/>
          </a:xfrm>
          <a:prstGeom prst="rect">
            <a:avLst/>
          </a:prstGeom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63931898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DP Document" ma:contentTypeID="0x010100F075C04BA242A84ABD3293E3AD35CDA4005EF24445D8CB0042A63C497579DC1351" ma:contentTypeVersion="4" ma:contentTypeDescription="Create a new document." ma:contentTypeScope="" ma:versionID="c37bfffb93a2a8c967189878e09135cc">
  <xsd:schema xmlns:xsd="http://www.w3.org/2001/XMLSchema" xmlns:xs="http://www.w3.org/2001/XMLSchema" xmlns:p="http://schemas.microsoft.com/office/2006/metadata/properties" xmlns:ns2="http://schemas.microsoft.com/sharepoint/v3/fields" xmlns:ns3="c764c5dd-ff07-4bf4-952d-5d2b41799566" xmlns:ns4="1ed4137b-41b2-488b-8250-6d369ec27664" targetNamespace="http://schemas.microsoft.com/office/2006/metadata/properties" ma:root="true" ma:fieldsID="3c7fc1406d2c86d483a15a863d23b42d" ns2:_="" ns3:_="" ns4:_="">
    <xsd:import namespace="http://schemas.microsoft.com/sharepoint/v3/fields"/>
    <xsd:import namespace="c764c5dd-ff07-4bf4-952d-5d2b41799566"/>
    <xsd:import namespace="1ed4137b-41b2-488b-8250-6d369ec27664"/>
    <xsd:element name="properties">
      <xsd:complexType>
        <xsd:sequence>
          <xsd:element name="documentManagement">
            <xsd:complexType>
              <xsd:all>
                <xsd:element ref="ns3:UNDPSummary" minOccurs="0"/>
                <xsd:element ref="ns2:_Publisher" minOccurs="0"/>
                <xsd:element ref="ns3:UNDPPublishedDate" minOccurs="0"/>
                <xsd:element ref="ns4:UN_x0020_LanguagesTaxHTField0" minOccurs="0"/>
                <xsd:element ref="ns3:TaxCatchAll" minOccurs="0"/>
                <xsd:element ref="ns3:TaxCatchAllLabel" minOccurs="0"/>
                <xsd:element ref="ns4:UndpClassificationLevel" minOccurs="0"/>
                <xsd:element ref="ns3:UNDPPOPPFunctionalArea" minOccurs="0"/>
                <xsd:element ref="ns4:UNDPDocumentCategoryTaxHTField0" minOccurs="0"/>
                <xsd:element ref="ns4:UndpDocTypeMMTaxHTField0" minOccurs="0"/>
                <xsd:element ref="ns3:c0f5d6bc94c24efb8cb3448ca9792810" minOccurs="0"/>
                <xsd:element ref="ns4:b6db62fdefd74bd188b0c1cc54de5bcf" minOccurs="0"/>
                <xsd:element ref="ns4:UNDPCountryTaxHTField0" minOccurs="0"/>
                <xsd:element ref="ns4:UndpProjectNo" minOccurs="0"/>
                <xsd:element ref="ns3:UndpDocStatus" minOccurs="0"/>
                <xsd:element ref="ns3:UndpIsTemplate" minOccurs="0"/>
                <xsd:element ref="ns4:UndpOUCode" minOccurs="0"/>
                <xsd:element ref="ns4:UndpDocFormat" minOccurs="0"/>
                <xsd:element ref="ns4:c4e2ab2cc9354bbf9064eeb465a566ea" minOccurs="0"/>
                <xsd:element ref="ns4:UndpDocID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Publisher" ma:index="11" nillable="true" ma:displayName="Publisher" ma:description="The person, organization or service that published this resource" ma:internalName="_Publisher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4c5dd-ff07-4bf4-952d-5d2b41799566" elementFormDefault="qualified">
    <xsd:import namespace="http://schemas.microsoft.com/office/2006/documentManagement/types"/>
    <xsd:import namespace="http://schemas.microsoft.com/office/infopath/2007/PartnerControls"/>
    <xsd:element name="UNDPSummary" ma:index="9" nillable="true" ma:displayName="Summary" ma:description="A brief description or summary of the document" ma:internalName="UNDPSummary">
      <xsd:simpleType>
        <xsd:restriction base="dms:Note">
          <xsd:maxLength value="255"/>
        </xsd:restriction>
      </xsd:simpleType>
    </xsd:element>
    <xsd:element name="UNDPPublishedDate" ma:index="12" nillable="true" ma:displayName="Published Date" ma:description="The date the document was published" ma:format="DateOnly" ma:internalName="UNDPPublishedDate">
      <xsd:simpleType>
        <xsd:restriction base="dms:DateTime"/>
      </xsd:simpleType>
    </xsd:element>
    <xsd:element name="TaxCatchAll" ma:index="14" nillable="true" ma:displayName="Taxonomy Catch All Column" ma:description="" ma:hidden="true" ma:list="{41cb5405-9898-4425-9d2f-167431d62c2b}" ma:internalName="TaxCatchAll" ma:showField="CatchAllData" ma:web="c764c5dd-ff07-4bf4-952d-5d2b417995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description="" ma:hidden="true" ma:list="{41cb5405-9898-4425-9d2f-167431d62c2b}" ma:internalName="TaxCatchAllLabel" ma:readOnly="true" ma:showField="CatchAllDataLabel" ma:web="c764c5dd-ff07-4bf4-952d-5d2b417995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UNDPPOPPFunctionalArea" ma:index="18" nillable="true" ma:displayName="Functional Area" ma:description="The Functional Area (as defined in POPP) of this document" ma:format="Dropdown" ma:internalName="UNDPPOPPFunctionalArea">
      <xsd:simpleType>
        <xsd:restriction base="dms:Choice">
          <xsd:enumeration value="Administrative Services"/>
          <xsd:enumeration value="Contract and Procurement"/>
          <xsd:enumeration value="Ethics"/>
          <xsd:enumeration value="Financial Resources"/>
          <xsd:enumeration value="Human Resources"/>
          <xsd:enumeration value="Information and Communications Technology"/>
          <xsd:enumeration value="Management of Crisis and Special Development Situations"/>
          <xsd:enumeration value="Partnerships"/>
          <xsd:enumeration value="Programme and Project"/>
          <xsd:enumeration value="Results and Accountability"/>
          <xsd:enumeration value="Security"/>
        </xsd:restriction>
      </xsd:simpleType>
    </xsd:element>
    <xsd:element name="c0f5d6bc94c24efb8cb3448ca9792810" ma:index="23" nillable="true" ma:taxonomy="true" ma:internalName="c0f5d6bc94c24efb8cb3448ca9792810" ma:taxonomyFieldName="UNDPFocusAreas" ma:displayName="Focus Area" ma:fieldId="{c0f5d6bc-94c2-4efb-8cb3-448ca9792810}" ma:taxonomyMulti="true" ma:sspId="00000000-0000-0000-0000-000000000000" ma:termSetId="00000000-0000-0000-0000-0000000000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UndpDocStatus" ma:index="30" nillable="true" ma:displayName="Document Status" ma:default="Draft" ma:description="The status of the document" ma:format="Dropdown" ma:internalName="UndpDocStatus">
      <xsd:simpleType>
        <xsd:restriction base="dms:Choice">
          <xsd:enumeration value="Draft"/>
          <xsd:enumeration value="Final"/>
          <xsd:enumeration value="Reviewed"/>
        </xsd:restriction>
      </xsd:simpleType>
    </xsd:element>
    <xsd:element name="UndpIsTemplate" ma:index="31" nillable="true" ma:displayName="Template" ma:default="No" ma:description="Is this document a template or model upon which other documents should be based?" ma:format="RadioButtons" ma:internalName="UndpIsTemplate">
      <xsd:simpleType>
        <xsd:restriction base="dms:Choice">
          <xsd:enumeration value="Yes"/>
          <xsd:enumeration value="No"/>
        </xsd:restriction>
      </xsd:simpleType>
    </xsd:element>
    <xsd:element name="_dlc_DocId" ma:index="37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3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9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d4137b-41b2-488b-8250-6d369ec27664" elementFormDefault="qualified">
    <xsd:import namespace="http://schemas.microsoft.com/office/2006/documentManagement/types"/>
    <xsd:import namespace="http://schemas.microsoft.com/office/infopath/2007/PartnerControls"/>
    <xsd:element name="UN_x0020_LanguagesTaxHTField0" ma:index="13" nillable="true" ma:taxonomy="true" ma:internalName="UN_x0020_LanguagesTaxHTField0" ma:taxonomyFieldName="UN_x0020_Languages" ma:displayName="UN Language" ma:default="" ma:fieldId="{41a2b052-e54a-4bfe-83da-6da45935c81e}" ma:sspId="00000000-0000-0000-0000-000000000000" ma:termSetId="00000000-0000-0000-0000-0000000000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UndpClassificationLevel" ma:index="17" nillable="true" ma:displayName="Classification Level" ma:default="Internal Use Only" ma:description="re: UNDP Information Classification &amp; Handling Standard" ma:format="Dropdown" ma:internalName="UndpClassificationLevel">
      <xsd:simpleType>
        <xsd:restriction base="dms:Choice">
          <xsd:enumeration value="Internal Use Only"/>
          <xsd:enumeration value="Confidential"/>
          <xsd:enumeration value="Highly Confidential"/>
          <xsd:enumeration value="Public"/>
        </xsd:restriction>
      </xsd:simpleType>
    </xsd:element>
    <xsd:element name="UNDPDocumentCategoryTaxHTField0" ma:index="19" nillable="true" ma:taxonomy="true" ma:internalName="UNDPDocumentCategoryTaxHTField0" ma:taxonomyFieldName="UNDPDocumentCategory" ma:displayName="Document Category" ma:default="" ma:fieldId="{30683383-b7b1-438d-8f61-9bf6b516a9e8}" ma:sspId="00000000-0000-0000-0000-000000000000" ma:termSetId="00000000-0000-0000-0000-0000000000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UndpDocTypeMMTaxHTField0" ma:index="21" nillable="true" ma:taxonomy="true" ma:internalName="UndpDocTypeMMTaxHTField0" ma:taxonomyFieldName="UndpDocTypeMM" ma:displayName="Document Type" ma:default="" ma:fieldId="{ef94467a-fb76-4b42-91a0-5b5bdb6c8d34}" ma:sspId="00000000-0000-0000-0000-000000000000" ma:termSetId="00000000-0000-0000-0000-0000000000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6db62fdefd74bd188b0c1cc54de5bcf" ma:index="25" nillable="true" ma:taxonomy="true" ma:internalName="b6db62fdefd74bd188b0c1cc54de5bcf" ma:taxonomyFieldName="UndpUnitMM" ma:displayName="Responsible Unit/Office" ma:default="" ma:fieldId="{b6db62fd-efd7-4bd1-88b0-c1cc54de5bcf}" ma:taxonomyMulti="true" ma:sspId="00000000-0000-0000-0000-000000000000" ma:termSetId="00000000-0000-0000-0000-0000000000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UNDPCountryTaxHTField0" ma:index="27" nillable="true" ma:taxonomy="true" ma:internalName="UNDPCountryTaxHTField0" ma:taxonomyFieldName="UNDPCountry" ma:displayName="Country" ma:default="" ma:fieldId="{81e4cc14-7d66-47aa-92fc-e5e3ceab8cf9}" ma:sspId="00000000-0000-0000-0000-000000000000" ma:termSetId="00000000-0000-0000-0000-0000000000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UndpProjectNo" ma:index="29" nillable="true" ma:displayName="Project No" ma:description="If applicable, the Atlas Project Number of the authoring Unit" ma:internalName="UndpProjectNo">
      <xsd:simpleType>
        <xsd:restriction base="dms:Text">
          <xsd:maxLength value="12"/>
        </xsd:restriction>
      </xsd:simpleType>
    </xsd:element>
    <xsd:element name="UndpOUCode" ma:index="32" nillable="true" ma:displayName="Unit Code" ma:description="The Atlas Unit Code of the authoring Unit" ma:format="Dropdown" ma:internalName="UndpOUCode">
      <xsd:simpleType>
        <xsd:restriction base="dms:Choice">
          <xsd:enumeration value="ABW"/>
          <xsd:enumeration value="AFG"/>
          <xsd:enumeration value="AGO"/>
          <xsd:enumeration value="AIA"/>
          <xsd:enumeration value="ALB"/>
          <xsd:enumeration value="ANT"/>
          <xsd:enumeration value="ARE"/>
          <xsd:enumeration value="ARG"/>
          <xsd:enumeration value="ARM"/>
          <xsd:enumeration value="ATG"/>
          <xsd:enumeration value="AZE"/>
          <xsd:enumeration value="BDI"/>
          <xsd:enumeration value="BEN"/>
          <xsd:enumeration value="BFA"/>
          <xsd:enumeration value="BGD"/>
          <xsd:enumeration value="BGR"/>
          <xsd:enumeration value="BHR"/>
          <xsd:enumeration value="BHS"/>
          <xsd:enumeration value="BIH"/>
          <xsd:enumeration value="BLR"/>
          <xsd:enumeration value="BLZ"/>
          <xsd:enumeration value="BMU"/>
          <xsd:enumeration value="BOL"/>
          <xsd:enumeration value="BRA"/>
          <xsd:enumeration value="BRB"/>
          <xsd:enumeration value="BRC"/>
          <xsd:enumeration value="BTN"/>
          <xsd:enumeration value="BWA"/>
          <xsd:enumeration value="CAF"/>
          <xsd:enumeration value="CHL"/>
          <xsd:enumeration value="CHN"/>
          <xsd:enumeration value="CIV"/>
          <xsd:enumeration value="CMR"/>
          <xsd:enumeration value="COD"/>
          <xsd:enumeration value="COG"/>
          <xsd:enumeration value="COK"/>
          <xsd:enumeration value="COL"/>
          <xsd:enumeration value="COM"/>
          <xsd:enumeration value="CPV"/>
          <xsd:enumeration value="CRC"/>
          <xsd:enumeration value="CRI"/>
          <xsd:enumeration value="CUB"/>
          <xsd:enumeration value="CYM"/>
          <xsd:enumeration value="CYP"/>
          <xsd:enumeration value="DJI"/>
          <xsd:enumeration value="DMA"/>
          <xsd:enumeration value="DOM"/>
          <xsd:enumeration value="DZA"/>
          <xsd:enumeration value="ECU"/>
          <xsd:enumeration value="EGY"/>
          <xsd:enumeration value="ERI"/>
          <xsd:enumeration value="ETH"/>
          <xsd:enumeration value="FJI"/>
          <xsd:enumeration value="FSM"/>
          <xsd:enumeration value="GAB"/>
          <xsd:enumeration value="GEO"/>
          <xsd:enumeration value="GHA"/>
          <xsd:enumeration value="GIN"/>
          <xsd:enumeration value="GMB"/>
          <xsd:enumeration value="GNB"/>
          <xsd:enumeration value="GNQ"/>
          <xsd:enumeration value="GRD"/>
          <xsd:enumeration value="GTM"/>
          <xsd:enumeration value="GUY"/>
          <xsd:enumeration value="HND"/>
          <xsd:enumeration value="HRV"/>
          <xsd:enumeration value="HTI"/>
          <xsd:enumeration value="IDN"/>
          <xsd:enumeration value="IND"/>
          <xsd:enumeration value="IRN"/>
          <xsd:enumeration value="IRQ"/>
          <xsd:enumeration value="JAM"/>
          <xsd:enumeration value="JOR"/>
          <xsd:enumeration value="KAZ"/>
          <xsd:enumeration value="KEN"/>
          <xsd:enumeration value="KGZ"/>
          <xsd:enumeration value="KHM"/>
          <xsd:enumeration value="KIR"/>
          <xsd:enumeration value="KNA"/>
          <xsd:enumeration value="KOR"/>
          <xsd:enumeration value="KOS"/>
          <xsd:enumeration value="KWT"/>
          <xsd:enumeration value="LAO"/>
          <xsd:enumeration value="LBN"/>
          <xsd:enumeration value="LBR"/>
          <xsd:enumeration value="LBY"/>
          <xsd:enumeration value="LCA"/>
          <xsd:enumeration value="LKA"/>
          <xsd:enumeration value="LSO"/>
          <xsd:enumeration value="LTU"/>
          <xsd:enumeration value="LVA"/>
          <xsd:enumeration value="MAR"/>
          <xsd:enumeration value="MDA"/>
          <xsd:enumeration value="MDG"/>
          <xsd:enumeration value="MDV"/>
          <xsd:enumeration value="MEX"/>
          <xsd:enumeration value="MHL"/>
          <xsd:enumeration value="MKD"/>
          <xsd:enumeration value="MLI"/>
          <xsd:enumeration value="MMR"/>
          <xsd:enumeration value="MNE"/>
          <xsd:enumeration value="MNG"/>
          <xsd:enumeration value="MOZ"/>
          <xsd:enumeration value="MRT"/>
          <xsd:enumeration value="MSR"/>
          <xsd:enumeration value="MUS"/>
          <xsd:enumeration value="MWI"/>
          <xsd:enumeration value="MYS"/>
          <xsd:enumeration value="NAM"/>
          <xsd:enumeration value="NER"/>
          <xsd:enumeration value="NGA"/>
          <xsd:enumeration value="NIC"/>
          <xsd:enumeration value="NIU"/>
          <xsd:enumeration value="NPL"/>
          <xsd:enumeration value="NRU"/>
          <xsd:enumeration value="PAK"/>
          <xsd:enumeration value="PAL"/>
          <xsd:enumeration value="PAN"/>
          <xsd:enumeration value="PER"/>
          <xsd:enumeration value="PHL"/>
          <xsd:enumeration value="PLW"/>
          <xsd:enumeration value="PNG"/>
          <xsd:enumeration value="POL"/>
          <xsd:enumeration value="PRK"/>
          <xsd:enumeration value="PRY"/>
          <xsd:enumeration value="PSC"/>
          <xsd:enumeration value="QAT"/>
          <xsd:enumeration value="R11"/>
          <xsd:enumeration value="R44"/>
          <xsd:enumeration value="R45"/>
          <xsd:enumeration value="R46"/>
          <xsd:enumeration value="RJB"/>
          <xsd:enumeration value="ROU"/>
          <xsd:enumeration value="RUS"/>
          <xsd:enumeration value="RWA"/>
          <xsd:enumeration value="SAU"/>
          <xsd:enumeration value="SDN"/>
          <xsd:enumeration value="SEN"/>
          <xsd:enumeration value="SLB"/>
          <xsd:enumeration value="SLE"/>
          <xsd:enumeration value="SLV"/>
          <xsd:enumeration value="SOM"/>
          <xsd:enumeration value="SRB"/>
          <xsd:enumeration value="SSD"/>
          <xsd:enumeration value="STP"/>
          <xsd:enumeration value="SUR"/>
          <xsd:enumeration value="SVK"/>
          <xsd:enumeration value="SWZ"/>
          <xsd:enumeration value="SYC"/>
          <xsd:enumeration value="SYR"/>
          <xsd:enumeration value="TCA"/>
          <xsd:enumeration value="TCD"/>
          <xsd:enumeration value="TGO"/>
          <xsd:enumeration value="THA"/>
          <xsd:enumeration value="TJK"/>
          <xsd:enumeration value="TKL"/>
          <xsd:enumeration value="TKM"/>
          <xsd:enumeration value="TLS"/>
          <xsd:enumeration value="TON"/>
          <xsd:enumeration value="TTO"/>
          <xsd:enumeration value="TUN"/>
          <xsd:enumeration value="TUR"/>
          <xsd:enumeration value="TUV"/>
          <xsd:enumeration value="TZA"/>
          <xsd:enumeration value="UGA"/>
          <xsd:enumeration value="UKR"/>
          <xsd:enumeration value="URY"/>
          <xsd:enumeration value="UZB"/>
          <xsd:enumeration value="VCT"/>
          <xsd:enumeration value="VEN"/>
          <xsd:enumeration value="VGB"/>
          <xsd:enumeration value="VNM"/>
          <xsd:enumeration value="VUT"/>
          <xsd:enumeration value="WSM"/>
          <xsd:enumeration value="YEM"/>
          <xsd:enumeration value="ZAF"/>
          <xsd:enumeration value="ZMB"/>
          <xsd:enumeration value="ZWE"/>
          <xsd:enumeration value="H01"/>
          <xsd:enumeration value="H02"/>
          <xsd:enumeration value="H03"/>
          <xsd:enumeration value="H04"/>
          <xsd:enumeration value="H05"/>
          <xsd:enumeration value="H10"/>
          <xsd:enumeration value="H11"/>
          <xsd:enumeration value="H13"/>
          <xsd:enumeration value="H13"/>
          <xsd:enumeration value="H14"/>
          <xsd:enumeration value="H15"/>
          <xsd:enumeration value="H17"/>
          <xsd:enumeration value="H18"/>
          <xsd:enumeration value="H19"/>
          <xsd:enumeration value="H20"/>
          <xsd:enumeration value="H21"/>
          <xsd:enumeration value="H22"/>
          <xsd:enumeration value="H23"/>
          <xsd:enumeration value="H24"/>
          <xsd:enumeration value="H25"/>
          <xsd:enumeration value="H26"/>
          <xsd:enumeration value="H27"/>
          <xsd:enumeration value="H28"/>
          <xsd:enumeration value="H30"/>
          <xsd:enumeration value="H31"/>
          <xsd:enumeration value="H42"/>
          <xsd:enumeration value="H43"/>
          <xsd:enumeration value="H45"/>
          <xsd:enumeration value="H46"/>
          <xsd:enumeration value="H48"/>
          <xsd:enumeration value="H49"/>
          <xsd:enumeration value="H51"/>
          <xsd:enumeration value="H54"/>
          <xsd:enumeration value="H56"/>
          <xsd:enumeration value="H57"/>
          <xsd:enumeration value="H58"/>
          <xsd:enumeration value="H59"/>
          <xsd:enumeration value="H61"/>
          <xsd:enumeration value="H62"/>
        </xsd:restriction>
      </xsd:simpleType>
    </xsd:element>
    <xsd:element name="UndpDocFormat" ma:index="33" nillable="true" ma:displayName="Document Medium" ma:description="The medium/format from which this document originated (i.e. Fax, Paper, eDocument etc.)" ma:format="Dropdown" ma:internalName="UndpDocFormat">
      <xsd:simpleType>
        <xsd:restriction base="dms:Choice">
          <xsd:enumeration value="E-Document"/>
          <xsd:enumeration value="Letter/Paper"/>
          <xsd:enumeration value="E-Mail"/>
          <xsd:enumeration value="Fax/Telecopy"/>
          <xsd:enumeration value="Audio"/>
          <xsd:enumeration value="Database"/>
          <xsd:enumeration value="Image/Picture"/>
          <xsd:enumeration value="Instant Message"/>
          <xsd:enumeration value="Social Media"/>
        </xsd:restriction>
      </xsd:simpleType>
    </xsd:element>
    <xsd:element name="c4e2ab2cc9354bbf9064eeb465a566ea" ma:index="34" nillable="true" ma:taxonomy="true" ma:internalName="c4e2ab2cc9354bbf9064eeb465a566ea" ma:taxonomyFieldName="eRegFilingCodeMM" ma:displayName="eFiling Code" ma:readOnly="false" ma:default="" ma:fieldId="{c4e2ab2c-c935-4bbf-9064-eeb465a566ea}" ma:sspId="00000000-0000-0000-0000-000000000000" ma:termSetId="00000000-0000-0000-0000-0000000000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UndpDocID" ma:index="36" nillable="true" ma:displayName="Doc ID" ma:description="The Unique ID number for this document" ma:internalName="UndpDocID">
      <xsd:simpleType>
        <xsd:restriction base="dms:Text">
          <xsd:maxLength value="3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10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 ma:index="8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5413988831634584A129D5F16715C5" ma:contentTypeVersion="4" ma:contentTypeDescription="Create a new document." ma:contentTypeScope="" ma:versionID="62f58cd71fb8a7fb519e3707566324b5">
  <xsd:schema xmlns:xsd="http://www.w3.org/2001/XMLSchema" xmlns:xs="http://www.w3.org/2001/XMLSchema" xmlns:p="http://schemas.microsoft.com/office/2006/metadata/properties" xmlns:ns2="94147248-12c4-464a-a287-51f79195e4f9" xmlns:ns3="dadd04ed-dce5-44e6-9191-8d78abbb61c4" targetNamespace="http://schemas.microsoft.com/office/2006/metadata/properties" ma:root="true" ma:fieldsID="d025102172b4dca783c0cd8694a1ba14" ns2:_="" ns3:_="">
    <xsd:import namespace="94147248-12c4-464a-a287-51f79195e4f9"/>
    <xsd:import namespace="dadd04ed-dce5-44e6-9191-8d78abbb61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147248-12c4-464a-a287-51f79195e4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dd04ed-dce5-44e6-9191-8d78abbb61c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14A960A-8D9D-474C-A973-D0962473DBBD}">
  <ds:schemaRefs>
    <ds:schemaRef ds:uri="1ed4137b-41b2-488b-8250-6d369ec27664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c764c5dd-ff07-4bf4-952d-5d2b41799566"/>
    <ds:schemaRef ds:uri="http://schemas.microsoft.com/sharepoint/v3/field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2B7240D-E55D-46F9-BFE0-21539527F3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c764c5dd-ff07-4bf4-952d-5d2b41799566"/>
    <ds:schemaRef ds:uri="1ed4137b-41b2-488b-8250-6d369ec276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5A7F2D4-5FC0-478D-816E-9F94D4C46053}"/>
</file>

<file path=customXml/itemProps4.xml><?xml version="1.0" encoding="utf-8"?>
<ds:datastoreItem xmlns:ds="http://schemas.openxmlformats.org/officeDocument/2006/customXml" ds:itemID="{20700CBD-10B9-47CF-96D9-E11D98D0B0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30538</TotalTime>
  <Words>329</Words>
  <Application>Microsoft Office PowerPoint</Application>
  <PresentationFormat>On-screen Show (16:9)</PresentationFormat>
  <Paragraphs>118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Segoe UI</vt:lpstr>
      <vt:lpstr>1_Office Theme</vt:lpstr>
      <vt:lpstr>Improving the Quality of Sexual Exploitation, Abuse Harassment Investigations   Session 1</vt:lpstr>
      <vt:lpstr>PowerPoint Presentation</vt:lpstr>
      <vt:lpstr> UNDP Initiatives 2018-2019</vt:lpstr>
      <vt:lpstr> Initiatives 2018-2019</vt:lpstr>
      <vt:lpstr> Initiatives 2018-2019</vt:lpstr>
      <vt:lpstr>  Initiatives 2018-2019</vt:lpstr>
      <vt:lpstr> Challenges</vt:lpstr>
      <vt:lpstr>Questions??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esperanza.garcia@undp.org</dc:creator>
  <cp:lastModifiedBy>*OAI</cp:lastModifiedBy>
  <cp:revision>678</cp:revision>
  <cp:lastPrinted>2019-09-05T17:33:30Z</cp:lastPrinted>
  <dcterms:created xsi:type="dcterms:W3CDTF">2016-08-29T15:36:18Z</dcterms:created>
  <dcterms:modified xsi:type="dcterms:W3CDTF">2019-09-08T18:06:24Z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0x010100895413988831634584A129D5F16715C5</vt:lpwstr>
  </property>
  <property fmtid="{D5CDD505-2E9C-101B-9397-08002B2CF9AE}" pid="3" name="_dlc_DocIdItemGuid">
    <vt:lpwstr>f6cb1a60-e4fb-4923-80ef-e576ca298158</vt:lpwstr>
  </property>
  <property fmtid="{D5CDD505-2E9C-101B-9397-08002B2CF9AE}" pid="4" name="UNDPCountry">
    <vt:lpwstr/>
  </property>
  <property fmtid="{D5CDD505-2E9C-101B-9397-08002B2CF9AE}" pid="5" name="UndpDocTypeMM">
    <vt:lpwstr/>
  </property>
  <property fmtid="{D5CDD505-2E9C-101B-9397-08002B2CF9AE}" pid="6" name="UNDPDocumentCategory">
    <vt:lpwstr/>
  </property>
  <property fmtid="{D5CDD505-2E9C-101B-9397-08002B2CF9AE}" pid="7" name="UNDPFocusAreas">
    <vt:lpwstr/>
  </property>
  <property fmtid="{D5CDD505-2E9C-101B-9397-08002B2CF9AE}" pid="8" name="UN Languages">
    <vt:lpwstr/>
  </property>
  <property fmtid="{D5CDD505-2E9C-101B-9397-08002B2CF9AE}" pid="9" name="UndpUnitMM">
    <vt:lpwstr/>
  </property>
  <property fmtid="{D5CDD505-2E9C-101B-9397-08002B2CF9AE}" pid="10" name="eRegFilingCodeMM">
    <vt:lpwstr/>
  </property>
</Properties>
</file>