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83" r:id="rId3"/>
    <p:sldId id="258" r:id="rId4"/>
    <p:sldId id="272" r:id="rId5"/>
    <p:sldId id="271" r:id="rId6"/>
    <p:sldId id="282" r:id="rId7"/>
    <p:sldId id="273" r:id="rId8"/>
    <p:sldId id="275" r:id="rId9"/>
    <p:sldId id="259" r:id="rId10"/>
    <p:sldId id="280" r:id="rId11"/>
    <p:sldId id="269" r:id="rId12"/>
  </p:sldIdLst>
  <p:sldSz cx="9144000" cy="6858000" type="screen4x3"/>
  <p:notesSz cx="6858000" cy="9144000"/>
  <p:defaultTextStyle>
    <a:defPPr>
      <a:defRPr lang="en-GB"/>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e Milani" initials="DM" lastIdx="1" clrIdx="0">
    <p:extLst>
      <p:ext uri="{19B8F6BF-5375-455C-9EA6-DF929625EA0E}">
        <p15:presenceInfo xmlns:p15="http://schemas.microsoft.com/office/powerpoint/2012/main" userId="S-1-5-21-3535810530-4225766307-1564126992-21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966" autoAdjust="0"/>
  </p:normalViewPr>
  <p:slideViewPr>
    <p:cSldViewPr snapToGrid="0" snapToObjects="1">
      <p:cViewPr varScale="1">
        <p:scale>
          <a:sx n="68" d="100"/>
          <a:sy n="68" d="100"/>
        </p:scale>
        <p:origin x="1186"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IPR-DC01\data\Company%20Data\Projects\GHA\Phase%20IV\Projects\P0343%20GHA%20Crisis%20Financing%202019\2.%20MYF\Project%20content\Analysis\Donor%20Countries\Final%20database%20-%20donor%20countries_v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IPR-DC01\data\Company%20Data\Projects\GHA\Phase%20IV\Projects\P0343%20GHA%20Crisis%20Financing%202019\2.%20MYF\Project%20content\Analysis\Donor%20Countries\Final%20database%20-%20donor%20countri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IPR-DC01\data\Company%20Data\Projects\GHA\Phase%20IV\Projects\P0343%20GHA%20Crisis%20Financing%202019\2.%20MYF\Project%20content\Analysis\Donor%20Countries\Final%20database%20-%20donor%20countri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Global%20MY%20study\Final%20database%20-%20donor%20countri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IPR-DC01\data\Company%20Data\Projects\GHA\Phase%20IV\Projects\P0343%20GHA%20Crisis%20Financing%202019\2.%20MYF\Project%20content\Analysis\Multilateral%20Organisations\Final%20database%20-%20Multilateral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IPR-DC01\data\Company%20Data\Projects\GHA\Phase%20IV\Projects\P0343%20GHA%20Crisis%20Financing%202019\2.%20MYF\Project%20content\Analysis\Multilateral%20Organisations\Final%20database%20-%20Multilateral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928258967629048E-2"/>
          <c:y val="5.0925925925925923E-2"/>
          <c:w val="0.7771720216547171"/>
          <c:h val="0.73577136191309422"/>
        </c:manualLayout>
      </c:layout>
      <c:barChart>
        <c:barDir val="col"/>
        <c:grouping val="stacked"/>
        <c:varyColors val="0"/>
        <c:ser>
          <c:idx val="1"/>
          <c:order val="0"/>
          <c:tx>
            <c:strRef>
              <c:f>'Figure 1'!$B$8</c:f>
              <c:strCache>
                <c:ptCount val="1"/>
                <c:pt idx="0">
                  <c:v>Multi-Year</c:v>
                </c:pt>
              </c:strCache>
            </c:strRef>
          </c:tx>
          <c:spPr>
            <a:solidFill>
              <a:schemeClr val="accent2"/>
            </a:solidFill>
            <a:ln>
              <a:noFill/>
            </a:ln>
            <a:effectLst/>
          </c:spPr>
          <c:invertIfNegative val="0"/>
          <c:dLbls>
            <c:dLbl>
              <c:idx val="0"/>
              <c:layout>
                <c:manualLayout>
                  <c:x val="0"/>
                  <c:y val="-1.25265814319235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62-4F22-989E-8ECFC48C4A00}"/>
                </c:ext>
              </c:extLst>
            </c:dLbl>
            <c:dLbl>
              <c:idx val="2"/>
              <c:layout>
                <c:manualLayout>
                  <c:x val="-8.7456751568509432E-17"/>
                  <c:y val="-6.7694482034348169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62-4F22-989E-8ECFC48C4A00}"/>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1'!$C$6:$E$6</c:f>
              <c:numCache>
                <c:formatCode>General</c:formatCode>
                <c:ptCount val="3"/>
                <c:pt idx="0">
                  <c:v>2016</c:v>
                </c:pt>
                <c:pt idx="1">
                  <c:v>2017</c:v>
                </c:pt>
                <c:pt idx="2">
                  <c:v>2018</c:v>
                </c:pt>
              </c:numCache>
            </c:numRef>
          </c:cat>
          <c:val>
            <c:numRef>
              <c:f>'Figure 1'!$C$8:$E$8</c:f>
              <c:numCache>
                <c:formatCode>0.0</c:formatCode>
                <c:ptCount val="3"/>
                <c:pt idx="0">
                  <c:v>2.7324778717640719</c:v>
                </c:pt>
                <c:pt idx="1">
                  <c:v>4.1964931981236004</c:v>
                </c:pt>
                <c:pt idx="2">
                  <c:v>4.7888393604569224</c:v>
                </c:pt>
              </c:numCache>
            </c:numRef>
          </c:val>
          <c:extLst>
            <c:ext xmlns:c16="http://schemas.microsoft.com/office/drawing/2014/chart" uri="{C3380CC4-5D6E-409C-BE32-E72D297353CC}">
              <c16:uniqueId val="{00000002-F762-4F22-989E-8ECFC48C4A00}"/>
            </c:ext>
          </c:extLst>
        </c:ser>
        <c:ser>
          <c:idx val="0"/>
          <c:order val="1"/>
          <c:tx>
            <c:strRef>
              <c:f>'Figure 1'!$B$7</c:f>
              <c:strCache>
                <c:ptCount val="1"/>
                <c:pt idx="0">
                  <c:v>Single-Year</c:v>
                </c:pt>
              </c:strCache>
            </c:strRef>
          </c:tx>
          <c:spPr>
            <a:solidFill>
              <a:schemeClr val="accent1"/>
            </a:solidFill>
            <a:ln>
              <a:noFill/>
            </a:ln>
            <a:effectLst/>
          </c:spPr>
          <c:invertIfNegative val="0"/>
          <c:dLbls>
            <c:dLbl>
              <c:idx val="1"/>
              <c:layout>
                <c:manualLayout>
                  <c:x val="0"/>
                  <c:y val="8.70917431672004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62-4F22-989E-8ECFC48C4A00}"/>
                </c:ext>
              </c:extLst>
            </c:dLbl>
            <c:dLbl>
              <c:idx val="2"/>
              <c:layout>
                <c:manualLayout>
                  <c:x val="-8.7456751568509432E-17"/>
                  <c:y val="8.70917431672004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762-4F22-989E-8ECFC48C4A00}"/>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1'!$C$6:$E$6</c:f>
              <c:numCache>
                <c:formatCode>General</c:formatCode>
                <c:ptCount val="3"/>
                <c:pt idx="0">
                  <c:v>2016</c:v>
                </c:pt>
                <c:pt idx="1">
                  <c:v>2017</c:v>
                </c:pt>
                <c:pt idx="2">
                  <c:v>2018</c:v>
                </c:pt>
              </c:numCache>
            </c:numRef>
          </c:cat>
          <c:val>
            <c:numRef>
              <c:f>'Figure 1'!$C$7:$E$7</c:f>
              <c:numCache>
                <c:formatCode>0.0</c:formatCode>
                <c:ptCount val="3"/>
                <c:pt idx="0">
                  <c:v>6.6614998465325224</c:v>
                </c:pt>
                <c:pt idx="1">
                  <c:v>9.2786544121805221</c:v>
                </c:pt>
                <c:pt idx="2">
                  <c:v>8.4982483966358924</c:v>
                </c:pt>
              </c:numCache>
            </c:numRef>
          </c:val>
          <c:extLst>
            <c:ext xmlns:c16="http://schemas.microsoft.com/office/drawing/2014/chart" uri="{C3380CC4-5D6E-409C-BE32-E72D297353CC}">
              <c16:uniqueId val="{00000005-F762-4F22-989E-8ECFC48C4A00}"/>
            </c:ext>
          </c:extLst>
        </c:ser>
        <c:dLbls>
          <c:showLegendKey val="0"/>
          <c:showVal val="0"/>
          <c:showCatName val="0"/>
          <c:showSerName val="0"/>
          <c:showPercent val="0"/>
          <c:showBubbleSize val="0"/>
        </c:dLbls>
        <c:gapWidth val="150"/>
        <c:overlap val="100"/>
        <c:axId val="455878408"/>
        <c:axId val="455878080"/>
      </c:barChart>
      <c:lineChart>
        <c:grouping val="stacked"/>
        <c:varyColors val="0"/>
        <c:ser>
          <c:idx val="2"/>
          <c:order val="2"/>
          <c:tx>
            <c:strRef>
              <c:f>'Figure 1'!$B$9</c:f>
              <c:strCache>
                <c:ptCount val="1"/>
                <c:pt idx="0">
                  <c:v>Total</c:v>
                </c:pt>
              </c:strCache>
            </c:strRef>
          </c:tx>
          <c:spPr>
            <a:ln w="28575" cap="rnd">
              <a:noFill/>
              <a:round/>
            </a:ln>
            <a:effectLst/>
          </c:spPr>
          <c:marker>
            <c:symbol val="circle"/>
            <c:size val="5"/>
            <c:spPr>
              <a:noFill/>
              <a:ln w="9525">
                <a:noFill/>
              </a:ln>
              <a:effectLst/>
            </c:spPr>
          </c:marker>
          <c:dLbls>
            <c:dLbl>
              <c:idx val="0"/>
              <c:layout>
                <c:manualLayout>
                  <c:x val="-3.25183234027768E-2"/>
                  <c:y val="-3.53017090489202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762-4F22-989E-8ECFC48C4A00}"/>
                </c:ext>
              </c:extLst>
            </c:dLbl>
            <c:dLbl>
              <c:idx val="1"/>
              <c:layout>
                <c:manualLayout>
                  <c:x val="-4.0851727165589095E-2"/>
                  <c:y val="-3.3854751741181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762-4F22-989E-8ECFC48C4A00}"/>
                </c:ext>
              </c:extLst>
            </c:dLbl>
            <c:dLbl>
              <c:idx val="2"/>
              <c:layout>
                <c:manualLayout>
                  <c:x val="-4.0066673240084706E-2"/>
                  <c:y val="-3.848429670886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762-4F22-989E-8ECFC48C4A00}"/>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'Figure 1'!$C$6:$E$6</c:f>
              <c:numCache>
                <c:formatCode>General</c:formatCode>
                <c:ptCount val="3"/>
                <c:pt idx="0">
                  <c:v>2016</c:v>
                </c:pt>
                <c:pt idx="1">
                  <c:v>2017</c:v>
                </c:pt>
                <c:pt idx="2">
                  <c:v>2018</c:v>
                </c:pt>
              </c:numCache>
            </c:numRef>
          </c:cat>
          <c:val>
            <c:numRef>
              <c:f>'Figure 1'!$C$9:$E$9</c:f>
              <c:numCache>
                <c:formatCode>0.0</c:formatCode>
                <c:ptCount val="3"/>
                <c:pt idx="0">
                  <c:v>9.3939777182965933</c:v>
                </c:pt>
                <c:pt idx="1">
                  <c:v>13.475147610304123</c:v>
                </c:pt>
                <c:pt idx="2">
                  <c:v>13.287087757092815</c:v>
                </c:pt>
              </c:numCache>
            </c:numRef>
          </c:val>
          <c:smooth val="0"/>
          <c:extLst>
            <c:ext xmlns:c16="http://schemas.microsoft.com/office/drawing/2014/chart" uri="{C3380CC4-5D6E-409C-BE32-E72D297353CC}">
              <c16:uniqueId val="{00000009-F762-4F22-989E-8ECFC48C4A00}"/>
            </c:ext>
          </c:extLst>
        </c:ser>
        <c:dLbls>
          <c:showLegendKey val="0"/>
          <c:showVal val="0"/>
          <c:showCatName val="0"/>
          <c:showSerName val="0"/>
          <c:showPercent val="0"/>
          <c:showBubbleSize val="0"/>
        </c:dLbls>
        <c:marker val="1"/>
        <c:smooth val="0"/>
        <c:axId val="455878408"/>
        <c:axId val="455878080"/>
      </c:lineChart>
      <c:lineChart>
        <c:grouping val="stacked"/>
        <c:varyColors val="0"/>
        <c:ser>
          <c:idx val="3"/>
          <c:order val="3"/>
          <c:tx>
            <c:strRef>
              <c:f>'Figure 1'!$B$10</c:f>
              <c:strCache>
                <c:ptCount val="1"/>
                <c:pt idx="0">
                  <c:v>% multi-year of the total humanitarian-related contributions</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1'!$C$6:$E$6</c:f>
              <c:numCache>
                <c:formatCode>General</c:formatCode>
                <c:ptCount val="3"/>
                <c:pt idx="0">
                  <c:v>2016</c:v>
                </c:pt>
                <c:pt idx="1">
                  <c:v>2017</c:v>
                </c:pt>
                <c:pt idx="2">
                  <c:v>2018</c:v>
                </c:pt>
              </c:numCache>
            </c:numRef>
          </c:cat>
          <c:val>
            <c:numRef>
              <c:f>'Figure 1'!$C$10:$E$10</c:f>
              <c:numCache>
                <c:formatCode>0%</c:formatCode>
                <c:ptCount val="3"/>
                <c:pt idx="0">
                  <c:v>0.29087548998993701</c:v>
                </c:pt>
                <c:pt idx="1">
                  <c:v>0.31142465518631074</c:v>
                </c:pt>
                <c:pt idx="2">
                  <c:v>0.3604130151018668</c:v>
                </c:pt>
              </c:numCache>
            </c:numRef>
          </c:val>
          <c:smooth val="0"/>
          <c:extLst>
            <c:ext xmlns:c16="http://schemas.microsoft.com/office/drawing/2014/chart" uri="{C3380CC4-5D6E-409C-BE32-E72D297353CC}">
              <c16:uniqueId val="{0000000D-F762-4F22-989E-8ECFC48C4A00}"/>
            </c:ext>
          </c:extLst>
        </c:ser>
        <c:dLbls>
          <c:showLegendKey val="0"/>
          <c:showVal val="0"/>
          <c:showCatName val="0"/>
          <c:showSerName val="0"/>
          <c:showPercent val="0"/>
          <c:showBubbleSize val="0"/>
        </c:dLbls>
        <c:marker val="1"/>
        <c:smooth val="0"/>
        <c:axId val="568486696"/>
        <c:axId val="568488008"/>
      </c:lineChart>
      <c:catAx>
        <c:axId val="455878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55878080"/>
        <c:crosses val="autoZero"/>
        <c:auto val="1"/>
        <c:lblAlgn val="ctr"/>
        <c:lblOffset val="100"/>
        <c:noMultiLvlLbl val="0"/>
      </c:catAx>
      <c:valAx>
        <c:axId val="455878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b="1"/>
                  <a:t>US$ bilions</a:t>
                </a:r>
              </a:p>
            </c:rich>
          </c:tx>
          <c:layout>
            <c:manualLayout>
              <c:xMode val="edge"/>
              <c:yMode val="edge"/>
              <c:x val="5.5555555555555558E-3"/>
              <c:y val="0.34000364537766115"/>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55878408"/>
        <c:crosses val="autoZero"/>
        <c:crossBetween val="between"/>
      </c:valAx>
      <c:valAx>
        <c:axId val="568488008"/>
        <c:scaling>
          <c:orientation val="minMax"/>
          <c:max val="0.60000000000000009"/>
        </c:scaling>
        <c:delete val="0"/>
        <c:axPos val="r"/>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b="1" dirty="0"/>
                  <a:t>multi-year funding as percentage of the total humanitarian-related contributions</a:t>
                </a:r>
              </a:p>
            </c:rich>
          </c:tx>
          <c:layout>
            <c:manualLayout>
              <c:xMode val="edge"/>
              <c:yMode val="edge"/>
              <c:x val="0.93273402542034656"/>
              <c:y val="4.102390108311172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8486696"/>
        <c:crosses val="max"/>
        <c:crossBetween val="between"/>
      </c:valAx>
      <c:catAx>
        <c:axId val="568486696"/>
        <c:scaling>
          <c:orientation val="minMax"/>
        </c:scaling>
        <c:delete val="1"/>
        <c:axPos val="b"/>
        <c:numFmt formatCode="General" sourceLinked="1"/>
        <c:majorTickMark val="out"/>
        <c:minorTickMark val="none"/>
        <c:tickLblPos val="nextTo"/>
        <c:crossAx val="568488008"/>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2.8473417566990157E-2"/>
          <c:y val="0.89409683217254565"/>
          <c:w val="0.96894811225519883"/>
          <c:h val="6.998492630346983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2"/>
          <c:order val="0"/>
          <c:tx>
            <c:strRef>
              <c:f>'Figure 4'!$B$9</c:f>
              <c:strCache>
                <c:ptCount val="1"/>
                <c:pt idx="0">
                  <c:v>Unearmarked</c:v>
                </c:pt>
              </c:strCache>
            </c:strRef>
          </c:tx>
          <c:spPr>
            <a:solidFill>
              <a:schemeClr val="accent1">
                <a:lumMod val="75000"/>
              </a:schemeClr>
            </a:solidFill>
            <a:ln>
              <a:noFill/>
            </a:ln>
            <a:effectLst/>
          </c:spPr>
          <c:invertIfNegative val="0"/>
          <c:cat>
            <c:numRef>
              <c:f>'Figure 4'!$C$7:$E$7</c:f>
              <c:numCache>
                <c:formatCode>General</c:formatCode>
                <c:ptCount val="3"/>
                <c:pt idx="0">
                  <c:v>2016</c:v>
                </c:pt>
                <c:pt idx="1">
                  <c:v>2017</c:v>
                </c:pt>
                <c:pt idx="2">
                  <c:v>2018</c:v>
                </c:pt>
              </c:numCache>
            </c:numRef>
          </c:cat>
          <c:val>
            <c:numRef>
              <c:f>'Figure 4'!$C$9:$E$9</c:f>
              <c:numCache>
                <c:formatCode>_-* #,##0_-;\-* #,##0_-;_-* "-"??_-;_-@_-</c:formatCode>
                <c:ptCount val="3"/>
                <c:pt idx="0">
                  <c:v>153.67123886745117</c:v>
                </c:pt>
                <c:pt idx="1">
                  <c:v>213.55327191094366</c:v>
                </c:pt>
                <c:pt idx="2">
                  <c:v>462.98189632672046</c:v>
                </c:pt>
              </c:numCache>
            </c:numRef>
          </c:val>
          <c:extLst>
            <c:ext xmlns:c16="http://schemas.microsoft.com/office/drawing/2014/chart" uri="{C3380CC4-5D6E-409C-BE32-E72D297353CC}">
              <c16:uniqueId val="{00000000-1A64-4166-8FAE-342A635FC3E3}"/>
            </c:ext>
          </c:extLst>
        </c:ser>
        <c:ser>
          <c:idx val="3"/>
          <c:order val="1"/>
          <c:tx>
            <c:strRef>
              <c:f>'Figure 4'!$B$10</c:f>
              <c:strCache>
                <c:ptCount val="1"/>
                <c:pt idx="0">
                  <c:v>Softly earmarked</c:v>
                </c:pt>
              </c:strCache>
            </c:strRef>
          </c:tx>
          <c:spPr>
            <a:solidFill>
              <a:schemeClr val="accent3">
                <a:lumMod val="75000"/>
              </a:schemeClr>
            </a:solidFill>
            <a:ln>
              <a:noFill/>
            </a:ln>
            <a:effectLst/>
          </c:spPr>
          <c:invertIfNegative val="0"/>
          <c:cat>
            <c:numRef>
              <c:f>'Figure 4'!$C$7:$E$7</c:f>
              <c:numCache>
                <c:formatCode>General</c:formatCode>
                <c:ptCount val="3"/>
                <c:pt idx="0">
                  <c:v>2016</c:v>
                </c:pt>
                <c:pt idx="1">
                  <c:v>2017</c:v>
                </c:pt>
                <c:pt idx="2">
                  <c:v>2018</c:v>
                </c:pt>
              </c:numCache>
            </c:numRef>
          </c:cat>
          <c:val>
            <c:numRef>
              <c:f>'Figure 4'!$C$10:$E$10</c:f>
              <c:numCache>
                <c:formatCode>_-* #,##0_-;\-* #,##0_-;_-* "-"??_-;_-@_-</c:formatCode>
                <c:ptCount val="3"/>
                <c:pt idx="0">
                  <c:v>28.953127728521682</c:v>
                </c:pt>
                <c:pt idx="1">
                  <c:v>80.763403060734333</c:v>
                </c:pt>
                <c:pt idx="2">
                  <c:v>138.94663829258923</c:v>
                </c:pt>
              </c:numCache>
            </c:numRef>
          </c:val>
          <c:extLst>
            <c:ext xmlns:c16="http://schemas.microsoft.com/office/drawing/2014/chart" uri="{C3380CC4-5D6E-409C-BE32-E72D297353CC}">
              <c16:uniqueId val="{00000001-1A64-4166-8FAE-342A635FC3E3}"/>
            </c:ext>
          </c:extLst>
        </c:ser>
        <c:ser>
          <c:idx val="1"/>
          <c:order val="2"/>
          <c:tx>
            <c:strRef>
              <c:f>'Figure 4'!$B$8</c:f>
              <c:strCache>
                <c:ptCount val="1"/>
                <c:pt idx="0">
                  <c:v>Earmarked</c:v>
                </c:pt>
              </c:strCache>
            </c:strRef>
          </c:tx>
          <c:spPr>
            <a:solidFill>
              <a:schemeClr val="accent2"/>
            </a:solidFill>
            <a:ln>
              <a:noFill/>
            </a:ln>
            <a:effectLst/>
          </c:spPr>
          <c:invertIfNegative val="0"/>
          <c:cat>
            <c:numRef>
              <c:f>'Figure 4'!$C$7:$E$7</c:f>
              <c:numCache>
                <c:formatCode>General</c:formatCode>
                <c:ptCount val="3"/>
                <c:pt idx="0">
                  <c:v>2016</c:v>
                </c:pt>
                <c:pt idx="1">
                  <c:v>2017</c:v>
                </c:pt>
                <c:pt idx="2">
                  <c:v>2018</c:v>
                </c:pt>
              </c:numCache>
            </c:numRef>
          </c:cat>
          <c:val>
            <c:numRef>
              <c:f>'Figure 4'!$C$8:$E$8</c:f>
              <c:numCache>
                <c:formatCode>_-* #,##0_-;\-* #,##0_-;_-* "-"??_-;_-@_-</c:formatCode>
                <c:ptCount val="3"/>
                <c:pt idx="0">
                  <c:v>35.760192973780001</c:v>
                </c:pt>
                <c:pt idx="1">
                  <c:v>255.01603615998528</c:v>
                </c:pt>
                <c:pt idx="2">
                  <c:v>346.84436372778902</c:v>
                </c:pt>
              </c:numCache>
            </c:numRef>
          </c:val>
          <c:extLst>
            <c:ext xmlns:c16="http://schemas.microsoft.com/office/drawing/2014/chart" uri="{C3380CC4-5D6E-409C-BE32-E72D297353CC}">
              <c16:uniqueId val="{00000002-1A64-4166-8FAE-342A635FC3E3}"/>
            </c:ext>
          </c:extLst>
        </c:ser>
        <c:ser>
          <c:idx val="4"/>
          <c:order val="3"/>
          <c:tx>
            <c:strRef>
              <c:f>'Figure 4'!$B$11</c:f>
              <c:strCache>
                <c:ptCount val="1"/>
                <c:pt idx="0">
                  <c:v>Tightly earmarked</c:v>
                </c:pt>
              </c:strCache>
            </c:strRef>
          </c:tx>
          <c:spPr>
            <a:solidFill>
              <a:schemeClr val="accent3">
                <a:lumMod val="40000"/>
                <a:lumOff val="60000"/>
              </a:schemeClr>
            </a:solidFill>
            <a:ln>
              <a:noFill/>
            </a:ln>
            <a:effectLst/>
          </c:spPr>
          <c:invertIfNegative val="0"/>
          <c:cat>
            <c:numRef>
              <c:f>'Figure 4'!$C$7:$E$7</c:f>
              <c:numCache>
                <c:formatCode>General</c:formatCode>
                <c:ptCount val="3"/>
                <c:pt idx="0">
                  <c:v>2016</c:v>
                </c:pt>
                <c:pt idx="1">
                  <c:v>2017</c:v>
                </c:pt>
                <c:pt idx="2">
                  <c:v>2018</c:v>
                </c:pt>
              </c:numCache>
            </c:numRef>
          </c:cat>
          <c:val>
            <c:numRef>
              <c:f>'Figure 4'!$C$11:$E$11</c:f>
              <c:numCache>
                <c:formatCode>_-* #,##0_-;\-* #,##0_-;_-* "-"??_-;_-@_-</c:formatCode>
                <c:ptCount val="3"/>
                <c:pt idx="0">
                  <c:v>476.25213664784417</c:v>
                </c:pt>
                <c:pt idx="1">
                  <c:v>898.68039582885763</c:v>
                </c:pt>
                <c:pt idx="2">
                  <c:v>803.0839541525977</c:v>
                </c:pt>
              </c:numCache>
            </c:numRef>
          </c:val>
          <c:extLst>
            <c:ext xmlns:c16="http://schemas.microsoft.com/office/drawing/2014/chart" uri="{C3380CC4-5D6E-409C-BE32-E72D297353CC}">
              <c16:uniqueId val="{00000003-1A64-4166-8FAE-342A635FC3E3}"/>
            </c:ext>
          </c:extLst>
        </c:ser>
        <c:ser>
          <c:idx val="5"/>
          <c:order val="4"/>
          <c:tx>
            <c:strRef>
              <c:f>'Figure 4'!$B$12</c:f>
              <c:strCache>
                <c:ptCount val="1"/>
                <c:pt idx="0">
                  <c:v>Undefined</c:v>
                </c:pt>
              </c:strCache>
            </c:strRef>
          </c:tx>
          <c:spPr>
            <a:solidFill>
              <a:schemeClr val="bg1">
                <a:lumMod val="85000"/>
              </a:schemeClr>
            </a:solidFill>
            <a:ln>
              <a:noFill/>
            </a:ln>
            <a:effectLst/>
          </c:spPr>
          <c:invertIfNegative val="0"/>
          <c:cat>
            <c:numRef>
              <c:f>'Figure 4'!$C$7:$E$7</c:f>
              <c:numCache>
                <c:formatCode>General</c:formatCode>
                <c:ptCount val="3"/>
                <c:pt idx="0">
                  <c:v>2016</c:v>
                </c:pt>
                <c:pt idx="1">
                  <c:v>2017</c:v>
                </c:pt>
                <c:pt idx="2">
                  <c:v>2018</c:v>
                </c:pt>
              </c:numCache>
            </c:numRef>
          </c:cat>
          <c:val>
            <c:numRef>
              <c:f>'Figure 4'!$C$12:$E$12</c:f>
              <c:numCache>
                <c:formatCode>_-* #,##0_-;\-* #,##0_-;_-* "-"??_-;_-@_-</c:formatCode>
                <c:ptCount val="3"/>
                <c:pt idx="0">
                  <c:v>2037.8411755464751</c:v>
                </c:pt>
                <c:pt idx="1">
                  <c:v>2748.4800911630787</c:v>
                </c:pt>
                <c:pt idx="2">
                  <c:v>3036.9825079572261</c:v>
                </c:pt>
              </c:numCache>
            </c:numRef>
          </c:val>
          <c:extLst>
            <c:ext xmlns:c16="http://schemas.microsoft.com/office/drawing/2014/chart" uri="{C3380CC4-5D6E-409C-BE32-E72D297353CC}">
              <c16:uniqueId val="{00000004-1A64-4166-8FAE-342A635FC3E3}"/>
            </c:ext>
          </c:extLst>
        </c:ser>
        <c:dLbls>
          <c:showLegendKey val="0"/>
          <c:showVal val="0"/>
          <c:showCatName val="0"/>
          <c:showSerName val="0"/>
          <c:showPercent val="0"/>
          <c:showBubbleSize val="0"/>
        </c:dLbls>
        <c:gapWidth val="150"/>
        <c:overlap val="100"/>
        <c:axId val="632324024"/>
        <c:axId val="632324352"/>
      </c:barChart>
      <c:catAx>
        <c:axId val="6323240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632324352"/>
        <c:crosses val="autoZero"/>
        <c:auto val="1"/>
        <c:lblAlgn val="ctr"/>
        <c:lblOffset val="100"/>
        <c:noMultiLvlLbl val="0"/>
      </c:catAx>
      <c:valAx>
        <c:axId val="63232435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a:t>% of total multi-year humanitarian funding</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632324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88552502669935E-2"/>
          <c:y val="5.0925925925925923E-2"/>
          <c:w val="0.62228986975864198"/>
          <c:h val="0.8416746864975212"/>
        </c:manualLayout>
      </c:layout>
      <c:barChart>
        <c:barDir val="col"/>
        <c:grouping val="stacked"/>
        <c:varyColors val="0"/>
        <c:ser>
          <c:idx val="7"/>
          <c:order val="0"/>
          <c:tx>
            <c:strRef>
              <c:f>'Figure 2'!$B$14</c:f>
              <c:strCache>
                <c:ptCount val="1"/>
                <c:pt idx="0">
                  <c:v>Other</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2'!$C$14:$E$14</c:f>
              <c:numCache>
                <c:formatCode>_-* #,##0_-;\-* #,##0_-;_-* "-"??_-;_-@_-</c:formatCode>
                <c:ptCount val="3"/>
                <c:pt idx="0">
                  <c:v>541.54143311249345</c:v>
                </c:pt>
                <c:pt idx="1">
                  <c:v>570.84895956824334</c:v>
                </c:pt>
                <c:pt idx="2">
                  <c:v>552.78129765210076</c:v>
                </c:pt>
              </c:numCache>
            </c:numRef>
          </c:val>
          <c:extLst>
            <c:ext xmlns:c16="http://schemas.microsoft.com/office/drawing/2014/chart" uri="{C3380CC4-5D6E-409C-BE32-E72D297353CC}">
              <c16:uniqueId val="{00000000-9929-4C4D-ADA0-A6211393B641}"/>
            </c:ext>
          </c:extLst>
        </c:ser>
        <c:ser>
          <c:idx val="0"/>
          <c:order val="1"/>
          <c:tx>
            <c:strRef>
              <c:f>'Figure 2'!$B$7</c:f>
              <c:strCache>
                <c:ptCount val="1"/>
                <c:pt idx="0">
                  <c:v>UN Agencies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2'!$C$7:$E$7</c:f>
              <c:numCache>
                <c:formatCode>_-* #,##0_-;\-* #,##0_-;_-* "-"??_-;_-@_-</c:formatCode>
                <c:ptCount val="3"/>
                <c:pt idx="0">
                  <c:v>816.88568551947685</c:v>
                </c:pt>
                <c:pt idx="1">
                  <c:v>1456.2497702347664</c:v>
                </c:pt>
                <c:pt idx="2">
                  <c:v>2153.1028080515052</c:v>
                </c:pt>
              </c:numCache>
            </c:numRef>
          </c:val>
          <c:extLst>
            <c:ext xmlns:c16="http://schemas.microsoft.com/office/drawing/2014/chart" uri="{C3380CC4-5D6E-409C-BE32-E72D297353CC}">
              <c16:uniqueId val="{00000001-9929-4C4D-ADA0-A6211393B641}"/>
            </c:ext>
          </c:extLst>
        </c:ser>
        <c:ser>
          <c:idx val="1"/>
          <c:order val="2"/>
          <c:tx>
            <c:strRef>
              <c:f>'Figure 2'!$B$8</c:f>
              <c:strCache>
                <c:ptCount val="1"/>
                <c:pt idx="0">
                  <c:v>International NGO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2'!$C$8:$E$8</c:f>
              <c:numCache>
                <c:formatCode>_-* #,##0_-;\-* #,##0_-;_-* "-"??_-;_-@_-</c:formatCode>
                <c:ptCount val="3"/>
                <c:pt idx="0">
                  <c:v>470.86772114734413</c:v>
                </c:pt>
                <c:pt idx="1">
                  <c:v>1135.15845887202</c:v>
                </c:pt>
                <c:pt idx="2">
                  <c:v>925.29328971460427</c:v>
                </c:pt>
              </c:numCache>
            </c:numRef>
          </c:val>
          <c:extLst>
            <c:ext xmlns:c16="http://schemas.microsoft.com/office/drawing/2014/chart" uri="{C3380CC4-5D6E-409C-BE32-E72D297353CC}">
              <c16:uniqueId val="{00000002-9929-4C4D-ADA0-A6211393B641}"/>
            </c:ext>
          </c:extLst>
        </c:ser>
        <c:ser>
          <c:idx val="2"/>
          <c:order val="3"/>
          <c:tx>
            <c:strRef>
              <c:f>'Figure 2'!$B$9</c:f>
              <c:strCache>
                <c:ptCount val="1"/>
                <c:pt idx="0">
                  <c:v>Private sector corporations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2'!$C$9:$E$9</c:f>
              <c:numCache>
                <c:formatCode>_-* #,##0_-;\-* #,##0_-;_-* "-"??_-;_-@_-</c:formatCode>
                <c:ptCount val="3"/>
                <c:pt idx="0">
                  <c:v>482.12209860482386</c:v>
                </c:pt>
                <c:pt idx="1">
                  <c:v>443.03910813153675</c:v>
                </c:pt>
                <c:pt idx="2">
                  <c:v>397.99367369291343</c:v>
                </c:pt>
              </c:numCache>
            </c:numRef>
          </c:val>
          <c:extLst>
            <c:ext xmlns:c16="http://schemas.microsoft.com/office/drawing/2014/chart" uri="{C3380CC4-5D6E-409C-BE32-E72D297353CC}">
              <c16:uniqueId val="{00000003-9929-4C4D-ADA0-A6211393B641}"/>
            </c:ext>
          </c:extLst>
        </c:ser>
        <c:ser>
          <c:idx val="3"/>
          <c:order val="4"/>
          <c:tx>
            <c:strRef>
              <c:f>'Figure 2'!$B$10</c:f>
              <c:strCache>
                <c:ptCount val="1"/>
                <c:pt idx="0">
                  <c:v>Other Multi</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2'!$C$10:$E$10</c:f>
              <c:numCache>
                <c:formatCode>_-* #,##0_-;\-* #,##0_-;_-* "-"??_-;_-@_-</c:formatCode>
                <c:ptCount val="3"/>
                <c:pt idx="0">
                  <c:v>346.20205192184869</c:v>
                </c:pt>
                <c:pt idx="1">
                  <c:v>308.02553597626928</c:v>
                </c:pt>
                <c:pt idx="2">
                  <c:v>353.26674027520568</c:v>
                </c:pt>
              </c:numCache>
            </c:numRef>
          </c:val>
          <c:extLst>
            <c:ext xmlns:c16="http://schemas.microsoft.com/office/drawing/2014/chart" uri="{C3380CC4-5D6E-409C-BE32-E72D297353CC}">
              <c16:uniqueId val="{00000004-9929-4C4D-ADA0-A6211393B641}"/>
            </c:ext>
          </c:extLst>
        </c:ser>
        <c:ser>
          <c:idx val="4"/>
          <c:order val="5"/>
          <c:tx>
            <c:strRef>
              <c:f>'Figure 2'!$B$11</c:f>
              <c:strCache>
                <c:ptCount val="1"/>
                <c:pt idx="0">
                  <c:v>RCRC</c:v>
                </c:pt>
              </c:strCache>
            </c:strRef>
          </c:tx>
          <c:spPr>
            <a:solidFill>
              <a:schemeClr val="accent5"/>
            </a:solidFill>
            <a:ln>
              <a:noFill/>
            </a:ln>
            <a:effectLst/>
          </c:spPr>
          <c:invertIfNegative val="0"/>
          <c:dLbls>
            <c:dLbl>
              <c:idx val="0"/>
              <c:layout>
                <c:manualLayout>
                  <c:x val="7.8037904124860599E-2"/>
                  <c:y val="3.2407407407407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29-4C4D-ADA0-A6211393B641}"/>
                </c:ext>
              </c:extLst>
            </c:dLbl>
            <c:dLbl>
              <c:idx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0-9929-4C4D-ADA0-A6211393B641}"/>
                </c:ext>
              </c:extLst>
            </c:dLbl>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9929-4C4D-ADA0-A6211393B64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2'!$C$11:$E$11</c:f>
              <c:numCache>
                <c:formatCode>_-* #,##0_-;\-* #,##0_-;_-* "-"??_-;_-@_-</c:formatCode>
                <c:ptCount val="3"/>
                <c:pt idx="0">
                  <c:v>66.741867086321008</c:v>
                </c:pt>
                <c:pt idx="1">
                  <c:v>203.99301764182403</c:v>
                </c:pt>
                <c:pt idx="2">
                  <c:v>286.34071182198096</c:v>
                </c:pt>
              </c:numCache>
            </c:numRef>
          </c:val>
          <c:extLst>
            <c:ext xmlns:c16="http://schemas.microsoft.com/office/drawing/2014/chart" uri="{C3380CC4-5D6E-409C-BE32-E72D297353CC}">
              <c16:uniqueId val="{00000006-9929-4C4D-ADA0-A6211393B641}"/>
            </c:ext>
          </c:extLst>
        </c:ser>
        <c:ser>
          <c:idx val="5"/>
          <c:order val="6"/>
          <c:tx>
            <c:strRef>
              <c:f>'Figure 2'!$B$12</c:f>
              <c:strCache>
                <c:ptCount val="1"/>
                <c:pt idx="0">
                  <c:v>Local/National NGO</c:v>
                </c:pt>
              </c:strCache>
            </c:strRef>
          </c:tx>
          <c:spPr>
            <a:solidFill>
              <a:schemeClr val="accent6">
                <a:lumMod val="75000"/>
              </a:schemeClr>
            </a:solidFill>
            <a:ln>
              <a:noFill/>
            </a:ln>
            <a:effectLst/>
          </c:spPr>
          <c:invertIfNegative val="0"/>
          <c:dLbls>
            <c:dLbl>
              <c:idx val="0"/>
              <c:layout>
                <c:manualLayout>
                  <c:x val="7.58082497212932E-2"/>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929-4C4D-ADA0-A6211393B641}"/>
                </c:ext>
              </c:extLst>
            </c:dLbl>
            <c:dLbl>
              <c:idx val="1"/>
              <c:layout>
                <c:manualLayout>
                  <c:x val="7.3578595317725759E-2"/>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929-4C4D-ADA0-A6211393B641}"/>
                </c:ext>
              </c:extLst>
            </c:dLbl>
            <c:dLbl>
              <c:idx val="2"/>
              <c:layout>
                <c:manualLayout>
                  <c:x val="7.1348940914158304E-2"/>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929-4C4D-ADA0-A6211393B64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2'!$C$12:$E$12</c:f>
              <c:numCache>
                <c:formatCode>_-* #,##0_-;\-* #,##0_-;_-* "-"??_-;_-@_-</c:formatCode>
                <c:ptCount val="3"/>
                <c:pt idx="0" formatCode="_-* #,##0.0_-;\-* #,##0.0_-;_-* &quot;-&quot;??_-;_-@_-">
                  <c:v>4.666652525256759</c:v>
                </c:pt>
                <c:pt idx="1">
                  <c:v>36.064799984409561</c:v>
                </c:pt>
                <c:pt idx="2">
                  <c:v>54.309799342382824</c:v>
                </c:pt>
              </c:numCache>
            </c:numRef>
          </c:val>
          <c:extLst>
            <c:ext xmlns:c16="http://schemas.microsoft.com/office/drawing/2014/chart" uri="{C3380CC4-5D6E-409C-BE32-E72D297353CC}">
              <c16:uniqueId val="{0000000A-9929-4C4D-ADA0-A6211393B641}"/>
            </c:ext>
          </c:extLst>
        </c:ser>
        <c:ser>
          <c:idx val="6"/>
          <c:order val="7"/>
          <c:tx>
            <c:strRef>
              <c:f>'Figure 2'!$B$13</c:f>
              <c:strCache>
                <c:ptCount val="1"/>
                <c:pt idx="0">
                  <c:v>Pooled Funds</c:v>
                </c:pt>
              </c:strCache>
            </c:strRef>
          </c:tx>
          <c:spPr>
            <a:solidFill>
              <a:schemeClr val="accent1">
                <a:lumMod val="60000"/>
              </a:schemeClr>
            </a:solidFill>
            <a:ln>
              <a:noFill/>
            </a:ln>
            <a:effectLst/>
          </c:spPr>
          <c:invertIfNegative val="0"/>
          <c:dLbls>
            <c:dLbl>
              <c:idx val="0"/>
              <c:layout>
                <c:manualLayout>
                  <c:x val="-7.58082497212932E-2"/>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929-4C4D-ADA0-A6211393B641}"/>
                </c:ext>
              </c:extLst>
            </c:dLbl>
            <c:dLbl>
              <c:idx val="1"/>
              <c:layout>
                <c:manualLayout>
                  <c:x val="-6.9119286510590905E-2"/>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929-4C4D-ADA0-A6211393B641}"/>
                </c:ext>
              </c:extLst>
            </c:dLbl>
            <c:dLbl>
              <c:idx val="2"/>
              <c:layout>
                <c:manualLayout>
                  <c:x val="-6.6889632107023492E-2"/>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929-4C4D-ADA0-A6211393B64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2'!$C$13:$E$13</c:f>
              <c:numCache>
                <c:formatCode>_-* #,##0_-;\-* #,##0_-;_-* "-"??_-;_-@_-</c:formatCode>
                <c:ptCount val="3"/>
                <c:pt idx="0" formatCode="_-* #,##0.0_-;\-* #,##0.0_-;_-* &quot;-&quot;??_-;_-@_-">
                  <c:v>2.903008102075749</c:v>
                </c:pt>
                <c:pt idx="1">
                  <c:v>42.405818055993223</c:v>
                </c:pt>
                <c:pt idx="2">
                  <c:v>65.414304973597694</c:v>
                </c:pt>
              </c:numCache>
            </c:numRef>
          </c:val>
          <c:extLst>
            <c:ext xmlns:c16="http://schemas.microsoft.com/office/drawing/2014/chart" uri="{C3380CC4-5D6E-409C-BE32-E72D297353CC}">
              <c16:uniqueId val="{0000000E-9929-4C4D-ADA0-A6211393B641}"/>
            </c:ext>
          </c:extLst>
        </c:ser>
        <c:dLbls>
          <c:showLegendKey val="0"/>
          <c:showVal val="0"/>
          <c:showCatName val="0"/>
          <c:showSerName val="0"/>
          <c:showPercent val="0"/>
          <c:showBubbleSize val="0"/>
        </c:dLbls>
        <c:gapWidth val="150"/>
        <c:overlap val="100"/>
        <c:axId val="474470168"/>
        <c:axId val="474460984"/>
      </c:barChart>
      <c:lineChart>
        <c:grouping val="stacked"/>
        <c:varyColors val="0"/>
        <c:ser>
          <c:idx val="8"/>
          <c:order val="8"/>
          <c:tx>
            <c:strRef>
              <c:f>'Figure 2'!$B$15</c:f>
              <c:strCache>
                <c:ptCount val="1"/>
                <c:pt idx="0">
                  <c:v>Total</c:v>
                </c:pt>
              </c:strCache>
            </c:strRef>
          </c:tx>
          <c:spPr>
            <a:ln w="28575" cap="rnd">
              <a:noFill/>
              <a:round/>
            </a:ln>
            <a:effectLst/>
          </c:spPr>
          <c:marker>
            <c:symbol val="circle"/>
            <c:size val="5"/>
            <c:spPr>
              <a:no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2'!$C$6:$E$6</c:f>
              <c:numCache>
                <c:formatCode>General</c:formatCode>
                <c:ptCount val="3"/>
                <c:pt idx="0">
                  <c:v>2016</c:v>
                </c:pt>
                <c:pt idx="1">
                  <c:v>2017</c:v>
                </c:pt>
                <c:pt idx="2">
                  <c:v>2018</c:v>
                </c:pt>
              </c:numCache>
            </c:numRef>
          </c:cat>
          <c:val>
            <c:numRef>
              <c:f>'Figure 2'!$C$15:$E$15</c:f>
              <c:numCache>
                <c:formatCode>_-* #,##0_-;\-* #,##0_-;_-* "-"??_-;_-@_-</c:formatCode>
                <c:ptCount val="3"/>
                <c:pt idx="0">
                  <c:v>2731.9305180196402</c:v>
                </c:pt>
                <c:pt idx="1">
                  <c:v>4195.785468465062</c:v>
                </c:pt>
                <c:pt idx="2">
                  <c:v>4788.502625524291</c:v>
                </c:pt>
              </c:numCache>
            </c:numRef>
          </c:val>
          <c:smooth val="0"/>
          <c:extLst>
            <c:ext xmlns:c16="http://schemas.microsoft.com/office/drawing/2014/chart" uri="{C3380CC4-5D6E-409C-BE32-E72D297353CC}">
              <c16:uniqueId val="{0000000F-9929-4C4D-ADA0-A6211393B641}"/>
            </c:ext>
          </c:extLst>
        </c:ser>
        <c:dLbls>
          <c:showLegendKey val="0"/>
          <c:showVal val="0"/>
          <c:showCatName val="0"/>
          <c:showSerName val="0"/>
          <c:showPercent val="0"/>
          <c:showBubbleSize val="0"/>
        </c:dLbls>
        <c:marker val="1"/>
        <c:smooth val="0"/>
        <c:axId val="474470168"/>
        <c:axId val="474460984"/>
      </c:lineChart>
      <c:catAx>
        <c:axId val="47447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4460984"/>
        <c:crosses val="autoZero"/>
        <c:auto val="1"/>
        <c:lblAlgn val="ctr"/>
        <c:lblOffset val="100"/>
        <c:noMultiLvlLbl val="0"/>
      </c:catAx>
      <c:valAx>
        <c:axId val="474460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sz="1400" b="1"/>
                  <a:t>US$ billions</a:t>
                </a:r>
              </a:p>
            </c:rich>
          </c:tx>
          <c:layout>
            <c:manualLayout>
              <c:xMode val="edge"/>
              <c:yMode val="edge"/>
              <c:x val="1.9849107818318977E-3"/>
              <c:y val="0.36532058956398816"/>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4470168"/>
        <c:crosses val="autoZero"/>
        <c:crossBetween val="between"/>
      </c:valAx>
      <c:spPr>
        <a:noFill/>
        <a:ln>
          <a:noFill/>
        </a:ln>
        <a:effectLst/>
      </c:spPr>
    </c:plotArea>
    <c:legend>
      <c:legendPos val="r"/>
      <c:legendEntry>
        <c:idx val="8"/>
        <c:delete val="1"/>
      </c:legendEntry>
      <c:layout>
        <c:manualLayout>
          <c:xMode val="edge"/>
          <c:yMode val="edge"/>
          <c:x val="0.71819764938803843"/>
          <c:y val="5.7715641623698966E-2"/>
          <c:w val="0.27263900563197957"/>
          <c:h val="0.8389440586007418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97809076682318E-2"/>
          <c:y val="0.12395707626476009"/>
          <c:w val="0.76838810641627542"/>
          <c:h val="0.75208584747047991"/>
        </c:manualLayout>
      </c:layout>
      <c:ofPieChart>
        <c:ofPieType val="bar"/>
        <c:varyColors val="1"/>
        <c:ser>
          <c:idx val="0"/>
          <c:order val="0"/>
          <c:tx>
            <c:strRef>
              <c:f>'Figure 5'!$C$7</c:f>
              <c:strCache>
                <c:ptCount val="1"/>
                <c:pt idx="0">
                  <c:v>Total (2016-2018)</c:v>
                </c:pt>
              </c:strCache>
            </c:strRef>
          </c:tx>
          <c:dPt>
            <c:idx val="0"/>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1-1FC1-4E24-96F7-AD9B5BFD6E5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FC1-4E24-96F7-AD9B5BFD6E5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FC1-4E24-96F7-AD9B5BFD6E5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FC1-4E24-96F7-AD9B5BFD6E5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FC1-4E24-96F7-AD9B5BFD6E5C}"/>
              </c:ext>
            </c:extLst>
          </c:dPt>
          <c:dPt>
            <c:idx val="5"/>
            <c:bubble3D val="0"/>
            <c:spPr>
              <a:solidFill>
                <a:schemeClr val="accent1"/>
              </a:solidFill>
              <a:ln w="19050">
                <a:solidFill>
                  <a:schemeClr val="lt1"/>
                </a:solidFill>
              </a:ln>
              <a:effectLst/>
            </c:spPr>
            <c:extLst>
              <c:ext xmlns:c16="http://schemas.microsoft.com/office/drawing/2014/chart" uri="{C3380CC4-5D6E-409C-BE32-E72D297353CC}">
                <c16:uniqueId val="{0000000B-1FC1-4E24-96F7-AD9B5BFD6E5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FC1-4E24-96F7-AD9B5BFD6E5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1FC1-4E24-96F7-AD9B5BFD6E5C}"/>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1FC1-4E24-96F7-AD9B5BFD6E5C}"/>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1FC1-4E24-96F7-AD9B5BFD6E5C}"/>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1FC1-4E24-96F7-AD9B5BFD6E5C}"/>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1FC1-4E24-96F7-AD9B5BFD6E5C}"/>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1FC1-4E24-96F7-AD9B5BFD6E5C}"/>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1FC1-4E24-96F7-AD9B5BFD6E5C}"/>
              </c:ext>
            </c:extLst>
          </c:dPt>
          <c:dLbls>
            <c:dLbl>
              <c:idx val="0"/>
              <c:layout>
                <c:manualLayout>
                  <c:x val="0.13136150234741784"/>
                  <c:y val="-0.10048181337214797"/>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1FC1-4E24-96F7-AD9B5BFD6E5C}"/>
                </c:ext>
              </c:extLst>
            </c:dLbl>
            <c:dLbl>
              <c:idx val="1"/>
              <c:layout>
                <c:manualLayout>
                  <c:x val="-5.3688872772482389E-2"/>
                  <c:y val="4.5410286463207694E-3"/>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1FC1-4E24-96F7-AD9B5BFD6E5C}"/>
                </c:ext>
              </c:extLst>
            </c:dLbl>
            <c:dLbl>
              <c:idx val="2"/>
              <c:layout>
                <c:manualLayout>
                  <c:x val="-5.6197909471842871E-3"/>
                  <c:y val="-2.2151335718114677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1FC1-4E24-96F7-AD9B5BFD6E5C}"/>
                </c:ext>
              </c:extLst>
            </c:dLbl>
            <c:dLbl>
              <c:idx val="3"/>
              <c:layout>
                <c:manualLayout>
                  <c:x val="5.7358569615417791E-2"/>
                  <c:y val="-5.6507708963901039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r>
                      <a:rPr lang="en-US" sz="1400" dirty="0"/>
                      <a:t>All other</a:t>
                    </a:r>
                    <a:r>
                      <a:rPr lang="en-US" sz="1400" baseline="0" dirty="0"/>
                      <a:t> countries
</a:t>
                    </a:r>
                    <a:fld id="{61D752E2-A962-40B2-9C1A-13C9905ADD79}" type="PERCENTAGE">
                      <a:rPr lang="en-US" sz="1400" baseline="0"/>
                      <a:pPr>
                        <a:defRPr sz="1400"/>
                      </a:pPr>
                      <a:t>[PERCENTAGE]</a:t>
                    </a:fld>
                    <a:endParaRPr lang="en-US" sz="1400" baseline="0" dirty="0"/>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7-1FC1-4E24-96F7-AD9B5BFD6E5C}"/>
                </c:ext>
              </c:extLst>
            </c:dLbl>
            <c:dLbl>
              <c:idx val="4"/>
              <c:layout>
                <c:manualLayout>
                  <c:x val="-0.14919144496609285"/>
                  <c:y val="-3.1783865708912848E-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11001573160162491"/>
                      <c:h val="0.1142790142897257"/>
                    </c:manualLayout>
                  </c15:layout>
                </c:ext>
                <c:ext xmlns:c16="http://schemas.microsoft.com/office/drawing/2014/chart" uri="{C3380CC4-5D6E-409C-BE32-E72D297353CC}">
                  <c16:uniqueId val="{00000009-1FC1-4E24-96F7-AD9B5BFD6E5C}"/>
                </c:ext>
              </c:extLst>
            </c:dLbl>
            <c:dLbl>
              <c:idx val="5"/>
              <c:layout>
                <c:manualLayout>
                  <c:x val="-0.17110067814293159"/>
                  <c:y val="2.5026665912529802E-7"/>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15211267605633805"/>
                      <c:h val="0.1142790142897257"/>
                    </c:manualLayout>
                  </c15:layout>
                </c:ext>
                <c:ext xmlns:c16="http://schemas.microsoft.com/office/drawing/2014/chart" uri="{C3380CC4-5D6E-409C-BE32-E72D297353CC}">
                  <c16:uniqueId val="{0000000B-1FC1-4E24-96F7-AD9B5BFD6E5C}"/>
                </c:ext>
              </c:extLst>
            </c:dLbl>
            <c:dLbl>
              <c:idx val="6"/>
              <c:layout>
                <c:manualLayout>
                  <c:x val="-0.13145539906103287"/>
                  <c:y val="3.1783865708912263E-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D-1FC1-4E24-96F7-AD9B5BFD6E5C}"/>
                </c:ext>
              </c:extLst>
            </c:dLbl>
            <c:dLbl>
              <c:idx val="7"/>
              <c:layout>
                <c:manualLayout>
                  <c:x val="-0.15023474178403756"/>
                  <c:y val="0"/>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F-1FC1-4E24-96F7-AD9B5BFD6E5C}"/>
                </c:ext>
              </c:extLst>
            </c:dLbl>
            <c:dLbl>
              <c:idx val="8"/>
              <c:layout>
                <c:manualLayout>
                  <c:x val="7.9290558163797598E-2"/>
                  <c:y val="-0.1843464211116945"/>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1-1FC1-4E24-96F7-AD9B5BFD6E5C}"/>
                </c:ext>
              </c:extLst>
            </c:dLbl>
            <c:dLbl>
              <c:idx val="9"/>
              <c:layout>
                <c:manualLayout>
                  <c:x val="6.0511215440792902E-2"/>
                  <c:y val="-0.11442191655208636"/>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3-1FC1-4E24-96F7-AD9B5BFD6E5C}"/>
                </c:ext>
              </c:extLst>
            </c:dLbl>
            <c:dLbl>
              <c:idx val="10"/>
              <c:layout>
                <c:manualLayout>
                  <c:x val="7.0944183620239964E-2"/>
                  <c:y val="-3.1783865708912847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5-1FC1-4E24-96F7-AD9B5BFD6E5C}"/>
                </c:ext>
              </c:extLst>
            </c:dLbl>
            <c:dLbl>
              <c:idx val="11"/>
              <c:layout>
                <c:manualLayout>
                  <c:x val="8.3463745435576428E-2"/>
                  <c:y val="2.5427092567130279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7-1FC1-4E24-96F7-AD9B5BFD6E5C}"/>
                </c:ext>
              </c:extLst>
            </c:dLbl>
            <c:dLbl>
              <c:idx val="12"/>
              <c:layout>
                <c:manualLayout>
                  <c:x val="4.3818466353677622E-2"/>
                  <c:y val="9.5351597126738658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9-1FC1-4E24-96F7-AD9B5BFD6E5C}"/>
                </c:ext>
              </c:extLst>
            </c:dLbl>
            <c:dLbl>
              <c:idx val="13"/>
              <c:layout>
                <c:manualLayout>
                  <c:x val="4.3818466353677622E-2"/>
                  <c:y val="0.1779896479699119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B-1FC1-4E24-96F7-AD9B5BFD6E5C}"/>
                </c:ext>
              </c:extLst>
            </c:dLbl>
            <c:dLbl>
              <c:idx val="14"/>
              <c:layout>
                <c:manualLayout>
                  <c:x val="-0.14473684210526316"/>
                  <c:y val="-5.2757401820733782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65000"/>
                            <a:lumOff val="35000"/>
                          </a:schemeClr>
                        </a:solidFill>
                        <a:latin typeface="+mn-lt"/>
                        <a:ea typeface="+mn-ea"/>
                        <a:cs typeface="+mn-cs"/>
                      </a:defRPr>
                    </a:pPr>
                    <a:r>
                      <a:rPr lang="en-US" sz="1400" dirty="0"/>
                      <a:t>Top 10 recipients</a:t>
                    </a:r>
                    <a:r>
                      <a:rPr lang="en-US" sz="1400" baseline="0" dirty="0"/>
                      <a:t>
</a:t>
                    </a:r>
                    <a:fld id="{625913CD-F89D-4EB3-A159-ECDF7E01AAB8}" type="PERCENTAGE">
                      <a:rPr lang="en-US" sz="1400" baseline="0"/>
                      <a:pPr>
                        <a:defRPr sz="1400"/>
                      </a:pPr>
                      <a:t>[PERCENTAGE]</a:t>
                    </a:fld>
                    <a:endParaRPr lang="en-US" sz="1400" baseline="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16593567251461988"/>
                      <c:h val="0.15010209740605823"/>
                    </c:manualLayout>
                  </c15:layout>
                  <c15:dlblFieldTable/>
                  <c15:showDataLabelsRange val="0"/>
                </c:ext>
                <c:ext xmlns:c16="http://schemas.microsoft.com/office/drawing/2014/chart" uri="{C3380CC4-5D6E-409C-BE32-E72D297353CC}">
                  <c16:uniqueId val="{0000001D-1FC1-4E24-96F7-AD9B5BFD6E5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'Figure 5'!$B$8:$B$22</c15:sqref>
                  </c15:fullRef>
                </c:ext>
              </c:extLst>
              <c:f>('Figure 5'!$B$8:$B$11,'Figure 5'!$B$13:$B$22)</c:f>
              <c:strCache>
                <c:ptCount val="14"/>
                <c:pt idx="0">
                  <c:v>Not Specified</c:v>
                </c:pt>
                <c:pt idx="1">
                  <c:v>Multi-Country</c:v>
                </c:pt>
                <c:pt idx="2">
                  <c:v>Other destinations</c:v>
                </c:pt>
                <c:pt idx="3">
                  <c:v>Top 10 countries</c:v>
                </c:pt>
                <c:pt idx="4">
                  <c:v>Turkey</c:v>
                </c:pt>
                <c:pt idx="5">
                  <c:v>Somalia</c:v>
                </c:pt>
                <c:pt idx="6">
                  <c:v>South Sudan</c:v>
                </c:pt>
                <c:pt idx="7">
                  <c:v>Iraq</c:v>
                </c:pt>
                <c:pt idx="8">
                  <c:v>Sudan</c:v>
                </c:pt>
                <c:pt idx="9">
                  <c:v>Yemen</c:v>
                </c:pt>
                <c:pt idx="10">
                  <c:v>Nigeria</c:v>
                </c:pt>
                <c:pt idx="11">
                  <c:v>Afghanistan</c:v>
                </c:pt>
                <c:pt idx="12">
                  <c:v>Pakistan</c:v>
                </c:pt>
                <c:pt idx="13">
                  <c:v>Total</c:v>
                </c:pt>
              </c:strCache>
            </c:strRef>
          </c:cat>
          <c:val>
            <c:numRef>
              <c:extLst>
                <c:ext xmlns:c15="http://schemas.microsoft.com/office/drawing/2012/chart" uri="{02D57815-91ED-43cb-92C2-25804820EDAC}">
                  <c15:fullRef>
                    <c15:sqref>'Figure 5'!$C$8:$C$22</c15:sqref>
                  </c15:fullRef>
                </c:ext>
              </c:extLst>
              <c:f>('Figure 5'!$C$8:$C$11,'Figure 5'!$C$13:$C$22)</c:f>
              <c:numCache>
                <c:formatCode>_-* #,##0_-;\-* #,##0_-;_-* "-"??_-;_-@_-</c:formatCode>
                <c:ptCount val="14"/>
                <c:pt idx="0">
                  <c:v>8479.8410300475553</c:v>
                </c:pt>
                <c:pt idx="1">
                  <c:v>449.75522555851938</c:v>
                </c:pt>
                <c:pt idx="2">
                  <c:v>672.53149821094132</c:v>
                </c:pt>
                <c:pt idx="3">
                  <c:v>2115.6826765275778</c:v>
                </c:pt>
                <c:pt idx="4">
                  <c:v>360.15232785191131</c:v>
                </c:pt>
                <c:pt idx="5">
                  <c:v>321.81395301049611</c:v>
                </c:pt>
                <c:pt idx="6">
                  <c:v>312.36809827732634</c:v>
                </c:pt>
                <c:pt idx="7">
                  <c:v>150.65505468064811</c:v>
                </c:pt>
                <c:pt idx="8">
                  <c:v>119.37316947884045</c:v>
                </c:pt>
                <c:pt idx="9">
                  <c:v>98.221321017203707</c:v>
                </c:pt>
                <c:pt idx="10">
                  <c:v>86.842080157945475</c:v>
                </c:pt>
                <c:pt idx="11">
                  <c:v>86.782816250267629</c:v>
                </c:pt>
                <c:pt idx="12">
                  <c:v>82.619760309463942</c:v>
                </c:pt>
                <c:pt idx="13">
                  <c:v>11717.810430344594</c:v>
                </c:pt>
              </c:numCache>
            </c:numRef>
          </c:val>
          <c:extLst>
            <c:ext xmlns:c15="http://schemas.microsoft.com/office/drawing/2012/chart" uri="{02D57815-91ED-43cb-92C2-25804820EDAC}">
              <c15:categoryFilterExceptions/>
            </c:ext>
            <c:ext xmlns:c16="http://schemas.microsoft.com/office/drawing/2014/chart" uri="{C3380CC4-5D6E-409C-BE32-E72D297353CC}">
              <c16:uniqueId val="{0000001C-1FC1-4E24-96F7-AD9B5BFD6E5C}"/>
            </c:ext>
          </c:extLst>
        </c:ser>
        <c:dLbls>
          <c:showLegendKey val="0"/>
          <c:showVal val="0"/>
          <c:showCatName val="0"/>
          <c:showSerName val="0"/>
          <c:showPercent val="0"/>
          <c:showBubbleSize val="0"/>
          <c:showLeaderLines val="1"/>
        </c:dLbls>
        <c:gapWidth val="100"/>
        <c:splitType val="pos"/>
        <c:splitPos val="1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162604530910627E-2"/>
          <c:y val="5.0925925925925923E-2"/>
          <c:w val="0.7989377534158717"/>
          <c:h val="0.769953262245054"/>
        </c:manualLayout>
      </c:layout>
      <c:barChart>
        <c:barDir val="col"/>
        <c:grouping val="stacked"/>
        <c:varyColors val="0"/>
        <c:ser>
          <c:idx val="1"/>
          <c:order val="0"/>
          <c:tx>
            <c:strRef>
              <c:f>'Figure 1'!$B$8</c:f>
              <c:strCache>
                <c:ptCount val="1"/>
                <c:pt idx="0">
                  <c:v>Multi-Year</c:v>
                </c:pt>
              </c:strCache>
            </c:strRef>
          </c:tx>
          <c:spPr>
            <a:solidFill>
              <a:schemeClr val="accent2"/>
            </a:solidFill>
            <a:ln>
              <a:noFill/>
            </a:ln>
            <a:effectLst/>
          </c:spPr>
          <c:invertIfNegative val="0"/>
          <c:dLbls>
            <c:dLbl>
              <c:idx val="0"/>
              <c:layout>
                <c:manualLayout>
                  <c:x val="-4.3728375784254716E-17"/>
                  <c:y val="2.8945677219125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E09-49B8-8BB9-2FA9E5BAAFFE}"/>
                </c:ext>
              </c:extLst>
            </c:dLbl>
            <c:dLbl>
              <c:idx val="2"/>
              <c:layout>
                <c:manualLayout>
                  <c:x val="8.7456751568509432E-17"/>
                  <c:y val="-8.97139655055305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E09-49B8-8BB9-2FA9E5BAAFF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1'!$C$6:$E$6</c:f>
              <c:numCache>
                <c:formatCode>General</c:formatCode>
                <c:ptCount val="3"/>
                <c:pt idx="0">
                  <c:v>2016</c:v>
                </c:pt>
                <c:pt idx="1">
                  <c:v>2017</c:v>
                </c:pt>
                <c:pt idx="2">
                  <c:v>2018</c:v>
                </c:pt>
              </c:numCache>
            </c:numRef>
          </c:cat>
          <c:val>
            <c:numRef>
              <c:f>'Figure 1'!$C$8:$E$8</c:f>
              <c:numCache>
                <c:formatCode>_-* #,##0.0_-;\-* #,##0.0_-;_-* "-"??_-;_-@_-</c:formatCode>
                <c:ptCount val="3"/>
                <c:pt idx="0">
                  <c:v>0.97621170678695579</c:v>
                </c:pt>
                <c:pt idx="1">
                  <c:v>1.9087091096381177</c:v>
                </c:pt>
                <c:pt idx="2">
                  <c:v>2.2817913285039779</c:v>
                </c:pt>
              </c:numCache>
            </c:numRef>
          </c:val>
          <c:extLst>
            <c:ext xmlns:c16="http://schemas.microsoft.com/office/drawing/2014/chart" uri="{C3380CC4-5D6E-409C-BE32-E72D297353CC}">
              <c16:uniqueId val="{00000002-7E09-49B8-8BB9-2FA9E5BAAFFE}"/>
            </c:ext>
          </c:extLst>
        </c:ser>
        <c:ser>
          <c:idx val="0"/>
          <c:order val="1"/>
          <c:tx>
            <c:strRef>
              <c:f>'Figure 1'!$B$7</c:f>
              <c:strCache>
                <c:ptCount val="1"/>
                <c:pt idx="0">
                  <c:v>Single-Year</c:v>
                </c:pt>
              </c:strCache>
            </c:strRef>
          </c:tx>
          <c:spPr>
            <a:solidFill>
              <a:schemeClr val="accent1"/>
            </a:solidFill>
            <a:ln>
              <a:noFill/>
            </a:ln>
            <a:effectLst/>
          </c:spPr>
          <c:invertIfNegative val="0"/>
          <c:dLbls>
            <c:dLbl>
              <c:idx val="0"/>
              <c:layout>
                <c:manualLayout>
                  <c:x val="-2.3852116875373126E-3"/>
                  <c:y val="-5.39139362463622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E09-49B8-8BB9-2FA9E5BAAFFE}"/>
                </c:ext>
              </c:extLst>
            </c:dLbl>
            <c:dLbl>
              <c:idx val="1"/>
              <c:layout>
                <c:manualLayout>
                  <c:x val="0"/>
                  <c:y val="-0.111975098357829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E09-49B8-8BB9-2FA9E5BAAFFE}"/>
                </c:ext>
              </c:extLst>
            </c:dLbl>
            <c:dLbl>
              <c:idx val="2"/>
              <c:layout>
                <c:manualLayout>
                  <c:x val="-8.7456751568509432E-17"/>
                  <c:y val="-9.95334207625148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E09-49B8-8BB9-2FA9E5BAAFF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1'!$C$6:$E$6</c:f>
              <c:numCache>
                <c:formatCode>General</c:formatCode>
                <c:ptCount val="3"/>
                <c:pt idx="0">
                  <c:v>2016</c:v>
                </c:pt>
                <c:pt idx="1">
                  <c:v>2017</c:v>
                </c:pt>
                <c:pt idx="2">
                  <c:v>2018</c:v>
                </c:pt>
              </c:numCache>
            </c:numRef>
          </c:cat>
          <c:val>
            <c:numRef>
              <c:f>'Figure 1'!$C$7:$E$7</c:f>
              <c:numCache>
                <c:formatCode>_-* #,##0.0_-;\-* #,##0.0_-;_-* "-"??_-;_-@_-</c:formatCode>
                <c:ptCount val="3"/>
                <c:pt idx="0">
                  <c:v>10.855827647845175</c:v>
                </c:pt>
                <c:pt idx="1">
                  <c:v>10.475109088354696</c:v>
                </c:pt>
                <c:pt idx="2">
                  <c:v>15.21227829866239</c:v>
                </c:pt>
              </c:numCache>
            </c:numRef>
          </c:val>
          <c:extLst>
            <c:ext xmlns:c16="http://schemas.microsoft.com/office/drawing/2014/chart" uri="{C3380CC4-5D6E-409C-BE32-E72D297353CC}">
              <c16:uniqueId val="{00000006-7E09-49B8-8BB9-2FA9E5BAAFFE}"/>
            </c:ext>
          </c:extLst>
        </c:ser>
        <c:dLbls>
          <c:showLegendKey val="0"/>
          <c:showVal val="0"/>
          <c:showCatName val="0"/>
          <c:showSerName val="0"/>
          <c:showPercent val="0"/>
          <c:showBubbleSize val="0"/>
        </c:dLbls>
        <c:gapWidth val="150"/>
        <c:overlap val="100"/>
        <c:axId val="455878408"/>
        <c:axId val="455878080"/>
      </c:barChart>
      <c:lineChart>
        <c:grouping val="stacked"/>
        <c:varyColors val="0"/>
        <c:ser>
          <c:idx val="2"/>
          <c:order val="2"/>
          <c:tx>
            <c:strRef>
              <c:f>'Figure 1'!$B$9</c:f>
              <c:strCache>
                <c:ptCount val="1"/>
                <c:pt idx="0">
                  <c:v>Total</c:v>
                </c:pt>
              </c:strCache>
            </c:strRef>
          </c:tx>
          <c:spPr>
            <a:ln w="28575" cap="rnd">
              <a:noFill/>
              <a:round/>
            </a:ln>
            <a:effectLst/>
          </c:spPr>
          <c:marker>
            <c:symbol val="circle"/>
            <c:size val="5"/>
            <c:spPr>
              <a:noFill/>
              <a:ln w="9525">
                <a:noFill/>
              </a:ln>
              <a:effectLst/>
            </c:spPr>
          </c:marker>
          <c:dLbls>
            <c:dLbl>
              <c:idx val="0"/>
              <c:layout>
                <c:manualLayout>
                  <c:x val="-3.9673958465388626E-2"/>
                  <c:y val="-2.70072573187107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E09-49B8-8BB9-2FA9E5BAAFFE}"/>
                </c:ext>
              </c:extLst>
            </c:dLbl>
            <c:dLbl>
              <c:idx val="1"/>
              <c:layout>
                <c:manualLayout>
                  <c:x val="-4.0011498871585026E-2"/>
                  <c:y val="-2.5309218763107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E09-49B8-8BB9-2FA9E5BAAFFE}"/>
                </c:ext>
              </c:extLst>
            </c:dLbl>
            <c:dLbl>
              <c:idx val="2"/>
              <c:layout>
                <c:manualLayout>
                  <c:x val="-4.2451884927622058E-2"/>
                  <c:y val="-3.0189844978656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E09-49B8-8BB9-2FA9E5BAAFF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'Figure 1'!$C$6:$E$6</c:f>
              <c:numCache>
                <c:formatCode>General</c:formatCode>
                <c:ptCount val="3"/>
                <c:pt idx="0">
                  <c:v>2016</c:v>
                </c:pt>
                <c:pt idx="1">
                  <c:v>2017</c:v>
                </c:pt>
                <c:pt idx="2">
                  <c:v>2018</c:v>
                </c:pt>
              </c:numCache>
            </c:numRef>
          </c:cat>
          <c:val>
            <c:numRef>
              <c:f>'Figure 1'!$C$9:$E$9</c:f>
              <c:numCache>
                <c:formatCode>_-* #,##0.0_-;\-* #,##0.0_-;_-* "-"??_-;_-@_-</c:formatCode>
                <c:ptCount val="3"/>
                <c:pt idx="0">
                  <c:v>11.83203935463213</c:v>
                </c:pt>
                <c:pt idx="1">
                  <c:v>12.383818197992813</c:v>
                </c:pt>
                <c:pt idx="2">
                  <c:v>17.494069627166368</c:v>
                </c:pt>
              </c:numCache>
            </c:numRef>
          </c:val>
          <c:smooth val="0"/>
          <c:extLst>
            <c:ext xmlns:c16="http://schemas.microsoft.com/office/drawing/2014/chart" uri="{C3380CC4-5D6E-409C-BE32-E72D297353CC}">
              <c16:uniqueId val="{0000000A-7E09-49B8-8BB9-2FA9E5BAAFFE}"/>
            </c:ext>
          </c:extLst>
        </c:ser>
        <c:dLbls>
          <c:showLegendKey val="0"/>
          <c:showVal val="0"/>
          <c:showCatName val="0"/>
          <c:showSerName val="0"/>
          <c:showPercent val="0"/>
          <c:showBubbleSize val="0"/>
        </c:dLbls>
        <c:marker val="1"/>
        <c:smooth val="0"/>
        <c:axId val="455878408"/>
        <c:axId val="455878080"/>
      </c:lineChart>
      <c:lineChart>
        <c:grouping val="stacked"/>
        <c:varyColors val="0"/>
        <c:ser>
          <c:idx val="3"/>
          <c:order val="3"/>
          <c:tx>
            <c:strRef>
              <c:f>'Figure 1'!$B$10</c:f>
              <c:strCache>
                <c:ptCount val="1"/>
                <c:pt idx="0">
                  <c:v>% of Multi-Year of the total humanitarian-related contributions</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layout>
                <c:manualLayout>
                  <c:x val="-4.1117833384854412E-2"/>
                  <c:y val="-1.37205522761722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E09-49B8-8BB9-2FA9E5BAAFFE}"/>
                </c:ext>
              </c:extLst>
            </c:dLbl>
            <c:dLbl>
              <c:idx val="1"/>
              <c:layout>
                <c:manualLayout>
                  <c:x val="-3.734383852333667E-2"/>
                  <c:y val="-2.8491459223675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E09-49B8-8BB9-2FA9E5BAAFFE}"/>
                </c:ext>
              </c:extLst>
            </c:dLbl>
            <c:dLbl>
              <c:idx val="2"/>
              <c:layout>
                <c:manualLayout>
                  <c:x val="-3.3333345498876697E-2"/>
                  <c:y val="-3.88182646427246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E09-49B8-8BB9-2FA9E5BAAFF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6">
                        <a:lumMod val="20000"/>
                        <a:lumOff val="8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1'!$C$6:$E$6</c:f>
              <c:numCache>
                <c:formatCode>General</c:formatCode>
                <c:ptCount val="3"/>
                <c:pt idx="0">
                  <c:v>2016</c:v>
                </c:pt>
                <c:pt idx="1">
                  <c:v>2017</c:v>
                </c:pt>
                <c:pt idx="2">
                  <c:v>2018</c:v>
                </c:pt>
              </c:numCache>
            </c:numRef>
          </c:cat>
          <c:val>
            <c:numRef>
              <c:f>'Figure 1'!$C$10:$E$10</c:f>
              <c:numCache>
                <c:formatCode>0%</c:formatCode>
                <c:ptCount val="3"/>
                <c:pt idx="0">
                  <c:v>8.2505785987330937E-2</c:v>
                </c:pt>
                <c:pt idx="1">
                  <c:v>0.15412929026586356</c:v>
                </c:pt>
                <c:pt idx="2">
                  <c:v>0.13043227660192952</c:v>
                </c:pt>
              </c:numCache>
            </c:numRef>
          </c:val>
          <c:smooth val="0"/>
          <c:extLst>
            <c:ext xmlns:c16="http://schemas.microsoft.com/office/drawing/2014/chart" uri="{C3380CC4-5D6E-409C-BE32-E72D297353CC}">
              <c16:uniqueId val="{0000000E-7E09-49B8-8BB9-2FA9E5BAAFFE}"/>
            </c:ext>
          </c:extLst>
        </c:ser>
        <c:dLbls>
          <c:showLegendKey val="0"/>
          <c:showVal val="0"/>
          <c:showCatName val="0"/>
          <c:showSerName val="0"/>
          <c:showPercent val="0"/>
          <c:showBubbleSize val="0"/>
        </c:dLbls>
        <c:marker val="1"/>
        <c:smooth val="0"/>
        <c:axId val="568486696"/>
        <c:axId val="568488008"/>
      </c:lineChart>
      <c:catAx>
        <c:axId val="455878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55878080"/>
        <c:crosses val="autoZero"/>
        <c:auto val="1"/>
        <c:lblAlgn val="ctr"/>
        <c:lblOffset val="100"/>
        <c:noMultiLvlLbl val="0"/>
      </c:catAx>
      <c:valAx>
        <c:axId val="455878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sz="1400" b="1"/>
                  <a:t>US$</a:t>
                </a:r>
                <a:r>
                  <a:rPr lang="en-GB" sz="1400" b="1" baseline="0"/>
                  <a:t> bilions</a:t>
                </a:r>
                <a:endParaRPr lang="en-GB" sz="1400" b="1"/>
              </a:p>
            </c:rich>
          </c:tx>
          <c:layout>
            <c:manualLayout>
              <c:xMode val="edge"/>
              <c:yMode val="edge"/>
              <c:x val="5.5555555555555558E-3"/>
              <c:y val="0.34000364537766115"/>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55878408"/>
        <c:crosses val="autoZero"/>
        <c:crossBetween val="between"/>
      </c:valAx>
      <c:valAx>
        <c:axId val="568488008"/>
        <c:scaling>
          <c:orientation val="minMax"/>
          <c:max val="0.60000000000000009"/>
        </c:scaling>
        <c:delete val="0"/>
        <c:axPos val="r"/>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sz="1400" b="1" dirty="0"/>
                  <a:t>multi-year funding as % of the total humanitarian-related contributions</a:t>
                </a:r>
              </a:p>
            </c:rich>
          </c:tx>
          <c:layout>
            <c:manualLayout>
              <c:xMode val="edge"/>
              <c:yMode val="edge"/>
              <c:x val="0.93462134764460347"/>
              <c:y val="5.3465578678426065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8486696"/>
        <c:crosses val="max"/>
        <c:crossBetween val="between"/>
      </c:valAx>
      <c:catAx>
        <c:axId val="568486696"/>
        <c:scaling>
          <c:orientation val="minMax"/>
        </c:scaling>
        <c:delete val="1"/>
        <c:axPos val="b"/>
        <c:numFmt formatCode="General" sourceLinked="1"/>
        <c:majorTickMark val="out"/>
        <c:minorTickMark val="none"/>
        <c:tickLblPos val="nextTo"/>
        <c:crossAx val="568488008"/>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1.7032612293743855E-2"/>
          <c:y val="0.88395812577071997"/>
          <c:w val="0.95176641864773415"/>
          <c:h val="0.1050069821782871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93584135316438E-2"/>
          <c:y val="5.0925925925925923E-2"/>
          <c:w val="0.54643094912278822"/>
          <c:h val="0.8416746864975212"/>
        </c:manualLayout>
      </c:layout>
      <c:barChart>
        <c:barDir val="col"/>
        <c:grouping val="stacked"/>
        <c:varyColors val="0"/>
        <c:ser>
          <c:idx val="7"/>
          <c:order val="0"/>
          <c:tx>
            <c:strRef>
              <c:f>'Figure 3A'!$B$14</c:f>
              <c:strCache>
                <c:ptCount val="1"/>
                <c:pt idx="0">
                  <c:v>Other</c:v>
                </c:pt>
              </c:strCache>
            </c:strRef>
          </c:tx>
          <c:spPr>
            <a:solidFill>
              <a:schemeClr val="tx2">
                <a:lumMod val="20000"/>
                <a:lumOff val="80000"/>
              </a:schemeClr>
            </a:solidFill>
            <a:ln>
              <a:noFill/>
            </a:ln>
            <a:effectLst/>
          </c:spPr>
          <c:invertIfNegative val="0"/>
          <c:dLbls>
            <c:dLbl>
              <c:idx val="0"/>
              <c:layout>
                <c:manualLayout>
                  <c:x val="-2.2296544035674878E-3"/>
                  <c:y val="-4.16016572527903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508-4D0A-9315-73F7C1BAE05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3A'!$C$6:$E$6</c:f>
              <c:numCache>
                <c:formatCode>General</c:formatCode>
                <c:ptCount val="3"/>
                <c:pt idx="0">
                  <c:v>2016</c:v>
                </c:pt>
                <c:pt idx="1">
                  <c:v>2017</c:v>
                </c:pt>
                <c:pt idx="2">
                  <c:v>2018</c:v>
                </c:pt>
              </c:numCache>
            </c:numRef>
          </c:cat>
          <c:val>
            <c:numRef>
              <c:f>'Figure 3A'!$C$14:$E$14</c:f>
              <c:numCache>
                <c:formatCode>_-* #,##0_-;\-* #,##0_-;_-* "-"??_-;_-@_-</c:formatCode>
                <c:ptCount val="3"/>
                <c:pt idx="0">
                  <c:v>12.708491257813195</c:v>
                </c:pt>
                <c:pt idx="1">
                  <c:v>28.91844951249697</c:v>
                </c:pt>
                <c:pt idx="2">
                  <c:v>159.43914498399329</c:v>
                </c:pt>
              </c:numCache>
            </c:numRef>
          </c:val>
          <c:extLst>
            <c:ext xmlns:c16="http://schemas.microsoft.com/office/drawing/2014/chart" uri="{C3380CC4-5D6E-409C-BE32-E72D297353CC}">
              <c16:uniqueId val="{00000001-9508-4D0A-9315-73F7C1BAE05E}"/>
            </c:ext>
          </c:extLst>
        </c:ser>
        <c:ser>
          <c:idx val="0"/>
          <c:order val="1"/>
          <c:tx>
            <c:strRef>
              <c:f>'Figure 3A'!$B$7</c:f>
              <c:strCache>
                <c:ptCount val="1"/>
                <c:pt idx="0">
                  <c:v>UN agencies</c:v>
                </c:pt>
              </c:strCache>
            </c:strRef>
          </c:tx>
          <c:spPr>
            <a:solidFill>
              <a:schemeClr val="accent1"/>
            </a:solidFill>
            <a:ln>
              <a:noFill/>
            </a:ln>
            <a:effectLst/>
          </c:spPr>
          <c:invertIfNegative val="0"/>
          <c:dLbls>
            <c:dLbl>
              <c:idx val="0"/>
              <c:layout>
                <c:manualLayout>
                  <c:x val="0"/>
                  <c:y val="-5.23448649357437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508-4D0A-9315-73F7C1BAE05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3A'!$C$6:$E$6</c:f>
              <c:numCache>
                <c:formatCode>General</c:formatCode>
                <c:ptCount val="3"/>
                <c:pt idx="0">
                  <c:v>2016</c:v>
                </c:pt>
                <c:pt idx="1">
                  <c:v>2017</c:v>
                </c:pt>
                <c:pt idx="2">
                  <c:v>2018</c:v>
                </c:pt>
              </c:numCache>
            </c:numRef>
          </c:cat>
          <c:val>
            <c:numRef>
              <c:f>'Figure 3A'!$C$7:$E$7</c:f>
              <c:numCache>
                <c:formatCode>_-* #,##0_-;\-* #,##0_-;_-* "-"??_-;_-@_-</c:formatCode>
                <c:ptCount val="3"/>
                <c:pt idx="0">
                  <c:v>7.8707408897750497</c:v>
                </c:pt>
                <c:pt idx="1">
                  <c:v>37.261821449389572</c:v>
                </c:pt>
                <c:pt idx="2">
                  <c:v>36.46038609558741</c:v>
                </c:pt>
              </c:numCache>
            </c:numRef>
          </c:val>
          <c:extLst>
            <c:ext xmlns:c16="http://schemas.microsoft.com/office/drawing/2014/chart" uri="{C3380CC4-5D6E-409C-BE32-E72D297353CC}">
              <c16:uniqueId val="{00000003-9508-4D0A-9315-73F7C1BAE05E}"/>
            </c:ext>
          </c:extLst>
        </c:ser>
        <c:ser>
          <c:idx val="1"/>
          <c:order val="2"/>
          <c:tx>
            <c:strRef>
              <c:f>'Figure 3A'!$B$8</c:f>
              <c:strCache>
                <c:ptCount val="1"/>
                <c:pt idx="0">
                  <c:v>International NGO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3A'!$C$6:$E$6</c:f>
              <c:numCache>
                <c:formatCode>General</c:formatCode>
                <c:ptCount val="3"/>
                <c:pt idx="0">
                  <c:v>2016</c:v>
                </c:pt>
                <c:pt idx="1">
                  <c:v>2017</c:v>
                </c:pt>
                <c:pt idx="2">
                  <c:v>2018</c:v>
                </c:pt>
              </c:numCache>
            </c:numRef>
          </c:cat>
          <c:val>
            <c:numRef>
              <c:f>'Figure 3A'!$C$8:$E$8</c:f>
              <c:numCache>
                <c:formatCode>_-* #,##0_-;\-* #,##0_-;_-* "-"??_-;_-@_-</c:formatCode>
                <c:ptCount val="3"/>
                <c:pt idx="0">
                  <c:v>55.038157836613898</c:v>
                </c:pt>
                <c:pt idx="1">
                  <c:v>103.38472240324938</c:v>
                </c:pt>
                <c:pt idx="2">
                  <c:v>96.6509939404325</c:v>
                </c:pt>
              </c:numCache>
            </c:numRef>
          </c:val>
          <c:extLst>
            <c:ext xmlns:c16="http://schemas.microsoft.com/office/drawing/2014/chart" uri="{C3380CC4-5D6E-409C-BE32-E72D297353CC}">
              <c16:uniqueId val="{00000004-9508-4D0A-9315-73F7C1BAE05E}"/>
            </c:ext>
          </c:extLst>
        </c:ser>
        <c:ser>
          <c:idx val="5"/>
          <c:order val="4"/>
          <c:tx>
            <c:strRef>
              <c:f>'Figure 3A'!$B$12</c:f>
              <c:strCache>
                <c:ptCount val="1"/>
                <c:pt idx="0">
                  <c:v>Local/National NGO</c:v>
                </c:pt>
              </c:strCache>
            </c:strRef>
          </c:tx>
          <c:spPr>
            <a:solidFill>
              <a:schemeClr val="accent1">
                <a:lumMod val="60000"/>
                <a:lumOff val="40000"/>
              </a:schemeClr>
            </a:solidFill>
            <a:ln>
              <a:noFill/>
            </a:ln>
            <a:effectLst/>
          </c:spPr>
          <c:invertIfNegative val="0"/>
          <c:dLbls>
            <c:dLbl>
              <c:idx val="0"/>
              <c:layout>
                <c:manualLayout>
                  <c:x val="-3.9432050160396904E-3"/>
                  <c:y val="2.14696349039412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508-4D0A-9315-73F7C1BAE05E}"/>
                </c:ext>
              </c:extLst>
            </c:dLbl>
            <c:dLbl>
              <c:idx val="1"/>
              <c:layout>
                <c:manualLayout>
                  <c:x val="0"/>
                  <c:y val="1.87797087425391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508-4D0A-9315-73F7C1BAE05E}"/>
                </c:ext>
              </c:extLst>
            </c:dLbl>
            <c:dLbl>
              <c:idx val="2"/>
              <c:layout>
                <c:manualLayout>
                  <c:x val="0"/>
                  <c:y val="2.8167925253286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508-4D0A-9315-73F7C1BAE05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3A'!$C$6:$E$6</c:f>
              <c:numCache>
                <c:formatCode>General</c:formatCode>
                <c:ptCount val="3"/>
                <c:pt idx="0">
                  <c:v>2016</c:v>
                </c:pt>
                <c:pt idx="1">
                  <c:v>2017</c:v>
                </c:pt>
                <c:pt idx="2">
                  <c:v>2018</c:v>
                </c:pt>
              </c:numCache>
            </c:numRef>
          </c:cat>
          <c:val>
            <c:numRef>
              <c:f>'Figure 3A'!$C$12:$E$12</c:f>
              <c:numCache>
                <c:formatCode>_-* #,##0_-;\-* #,##0_-;_-* "-"??_-;_-@_-</c:formatCode>
                <c:ptCount val="3"/>
                <c:pt idx="0">
                  <c:v>17.089229415867884</c:v>
                </c:pt>
                <c:pt idx="1">
                  <c:v>42.26054780500268</c:v>
                </c:pt>
                <c:pt idx="2">
                  <c:v>40.815792941534376</c:v>
                </c:pt>
              </c:numCache>
            </c:numRef>
          </c:val>
          <c:extLst>
            <c:ext xmlns:c16="http://schemas.microsoft.com/office/drawing/2014/chart" uri="{C3380CC4-5D6E-409C-BE32-E72D297353CC}">
              <c16:uniqueId val="{00000014-9508-4D0A-9315-73F7C1BAE05E}"/>
            </c:ext>
          </c:extLst>
        </c:ser>
        <c:ser>
          <c:idx val="4"/>
          <c:order val="5"/>
          <c:tx>
            <c:strRef>
              <c:f>'Figure 3A'!$B$11</c:f>
              <c:strCache>
                <c:ptCount val="1"/>
                <c:pt idx="0">
                  <c:v>RCRC</c:v>
                </c:pt>
              </c:strCache>
            </c:strRef>
          </c:tx>
          <c:spPr>
            <a:solidFill>
              <a:schemeClr val="accent5"/>
            </a:solidFill>
            <a:ln>
              <a:noFill/>
            </a:ln>
            <a:effectLst/>
          </c:spPr>
          <c:invertIfNegative val="0"/>
          <c:dLbls>
            <c:dLbl>
              <c:idx val="0"/>
              <c:layout>
                <c:manualLayout>
                  <c:x val="7.8037904124860599E-2"/>
                  <c:y val="3.2407407407407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508-4D0A-9315-73F7C1BAE05E}"/>
                </c:ext>
              </c:extLst>
            </c:dLbl>
            <c:dLbl>
              <c:idx val="1"/>
              <c:layout>
                <c:manualLayout>
                  <c:x val="8.2497212931995453E-2"/>
                  <c:y val="5.82423201539064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508-4D0A-9315-73F7C1BAE05E}"/>
                </c:ext>
              </c:extLst>
            </c:dLbl>
            <c:dLbl>
              <c:idx val="2"/>
              <c:layout>
                <c:manualLayout>
                  <c:x val="6.6889632107023325E-2"/>
                  <c:y val="7.4882983055022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508-4D0A-9315-73F7C1BAE05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 3A'!$C$6:$E$6</c:f>
              <c:numCache>
                <c:formatCode>General</c:formatCode>
                <c:ptCount val="3"/>
                <c:pt idx="0">
                  <c:v>2016</c:v>
                </c:pt>
                <c:pt idx="1">
                  <c:v>2017</c:v>
                </c:pt>
                <c:pt idx="2">
                  <c:v>2018</c:v>
                </c:pt>
              </c:numCache>
            </c:numRef>
          </c:cat>
          <c:val>
            <c:numRef>
              <c:f>'Figure 3A'!$C$11:$E$11</c:f>
              <c:numCache>
                <c:formatCode>_-* #,##0.0_-;\-* #,##0.0_-;_-* "-"??_-;_-@_-</c:formatCode>
                <c:ptCount val="3"/>
                <c:pt idx="0">
                  <c:v>0.69400019296705917</c:v>
                </c:pt>
                <c:pt idx="1">
                  <c:v>3.0307439148803401</c:v>
                </c:pt>
                <c:pt idx="2">
                  <c:v>3.5635539811771362</c:v>
                </c:pt>
              </c:numCache>
            </c:numRef>
          </c:val>
          <c:extLst>
            <c:ext xmlns:c16="http://schemas.microsoft.com/office/drawing/2014/chart" uri="{C3380CC4-5D6E-409C-BE32-E72D297353CC}">
              <c16:uniqueId val="{00000010-9508-4D0A-9315-73F7C1BAE05E}"/>
            </c:ext>
          </c:extLst>
        </c:ser>
        <c:dLbls>
          <c:showLegendKey val="0"/>
          <c:showVal val="0"/>
          <c:showCatName val="0"/>
          <c:showSerName val="0"/>
          <c:showPercent val="0"/>
          <c:showBubbleSize val="0"/>
        </c:dLbls>
        <c:gapWidth val="150"/>
        <c:overlap val="100"/>
        <c:axId val="474470168"/>
        <c:axId val="474460984"/>
        <c:extLst>
          <c:ext xmlns:c15="http://schemas.microsoft.com/office/drawing/2012/chart" uri="{02D57815-91ED-43cb-92C2-25804820EDAC}">
            <c15:filteredBarSeries>
              <c15:ser>
                <c:idx val="2"/>
                <c:order val="3"/>
                <c:tx>
                  <c:strRef>
                    <c:extLst>
                      <c:ext uri="{02D57815-91ED-43cb-92C2-25804820EDAC}">
                        <c15:formulaRef>
                          <c15:sqref>'Figure 3A'!$B$9</c15:sqref>
                        </c15:formulaRef>
                      </c:ext>
                    </c:extLst>
                    <c:strCache>
                      <c:ptCount val="1"/>
                      <c:pt idx="0">
                        <c:v>Private sector corporations</c:v>
                      </c:pt>
                    </c:strCache>
                  </c:strRef>
                </c:tx>
                <c:spPr>
                  <a:solidFill>
                    <a:schemeClr val="accent3"/>
                  </a:solidFill>
                  <a:ln>
                    <a:noFill/>
                  </a:ln>
                  <a:effectLst/>
                </c:spPr>
                <c:invertIfNegative val="0"/>
                <c:dLbls>
                  <c:dLbl>
                    <c:idx val="0"/>
                    <c:delete val="1"/>
                    <c:extLst>
                      <c:ext uri="{CE6537A1-D6FC-4f65-9D91-7224C49458BB}"/>
                      <c:ext xmlns:c16="http://schemas.microsoft.com/office/drawing/2014/chart" uri="{C3380CC4-5D6E-409C-BE32-E72D297353CC}">
                        <c16:uniqueId val="{00000005-9508-4D0A-9315-73F7C1BAE05E}"/>
                      </c:ext>
                    </c:extLst>
                  </c:dLbl>
                  <c:dLbl>
                    <c:idx val="1"/>
                    <c:layout>
                      <c:manualLayout>
                        <c:x val="-8.6956521739130474E-2"/>
                        <c:y val="-3.3281325802232274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extLst>
                      <c:ext uri="{CE6537A1-D6FC-4f65-9D91-7224C49458BB}"/>
                      <c:ext xmlns:c16="http://schemas.microsoft.com/office/drawing/2014/chart" uri="{C3380CC4-5D6E-409C-BE32-E72D297353CC}">
                        <c16:uniqueId val="{00000006-9508-4D0A-9315-73F7C1BAE05E}"/>
                      </c:ext>
                    </c:extLst>
                  </c:dLbl>
                  <c:dLbl>
                    <c:idx val="2"/>
                    <c:layout>
                      <c:manualLayout>
                        <c:x val="-8.2497212931995537E-2"/>
                        <c:y val="-8.3203314505581067E-3"/>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extLst>
                      <c:ext uri="{CE6537A1-D6FC-4f65-9D91-7224C49458BB}"/>
                      <c:ext xmlns:c16="http://schemas.microsoft.com/office/drawing/2014/chart" uri="{C3380CC4-5D6E-409C-BE32-E72D297353CC}">
                        <c16:uniqueId val="{00000007-9508-4D0A-9315-73F7C1BAE05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'Figure 3A'!$C$6:$E$6</c15:sqref>
                        </c15:formulaRef>
                      </c:ext>
                    </c:extLst>
                    <c:numCache>
                      <c:formatCode>General</c:formatCode>
                      <c:ptCount val="3"/>
                      <c:pt idx="0">
                        <c:v>2016</c:v>
                      </c:pt>
                      <c:pt idx="1">
                        <c:v>2017</c:v>
                      </c:pt>
                      <c:pt idx="2">
                        <c:v>2018</c:v>
                      </c:pt>
                    </c:numCache>
                  </c:numRef>
                </c:cat>
                <c:val>
                  <c:numRef>
                    <c:extLst>
                      <c:ext uri="{02D57815-91ED-43cb-92C2-25804820EDAC}">
                        <c15:formulaRef>
                          <c15:sqref>'Figure 3A'!$C$9:$E$9</c15:sqref>
                        </c15:formulaRef>
                      </c:ext>
                    </c:extLst>
                    <c:numCache>
                      <c:formatCode>_-* #,##0.000_-;\-* #,##0.000_-;_-* "-"??_-;_-@_-</c:formatCode>
                      <c:ptCount val="3"/>
                      <c:pt idx="0" formatCode="_-* #,##0_-;\-* #,##0_-;_-* &quot;-&quot;??_-;_-@_-">
                        <c:v>0</c:v>
                      </c:pt>
                      <c:pt idx="1">
                        <c:v>6.6759465478841878E-4</c:v>
                      </c:pt>
                      <c:pt idx="2" formatCode="_(* #,##0.00_);_(* \(#,##0.00\);_(* &quot;-&quot;??_);_(@_)">
                        <c:v>9.5256296571519135E-3</c:v>
                      </c:pt>
                    </c:numCache>
                  </c:numRef>
                </c:val>
                <c:extLst>
                  <c:ext xmlns:c16="http://schemas.microsoft.com/office/drawing/2014/chart" uri="{C3380CC4-5D6E-409C-BE32-E72D297353CC}">
                    <c16:uniqueId val="{00000008-9508-4D0A-9315-73F7C1BAE05E}"/>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'Figure 3A'!$B$13</c15:sqref>
                        </c15:formulaRef>
                      </c:ext>
                    </c:extLst>
                    <c:strCache>
                      <c:ptCount val="1"/>
                      <c:pt idx="0">
                        <c:v>Pooled Funds</c:v>
                      </c:pt>
                    </c:strCache>
                  </c:strRef>
                </c:tx>
                <c:spPr>
                  <a:solidFill>
                    <a:schemeClr val="accent1">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'Figure 3A'!$C$6:$E$6</c15:sqref>
                        </c15:formulaRef>
                      </c:ext>
                    </c:extLst>
                    <c:numCache>
                      <c:formatCode>General</c:formatCode>
                      <c:ptCount val="3"/>
                      <c:pt idx="0">
                        <c:v>2016</c:v>
                      </c:pt>
                      <c:pt idx="1">
                        <c:v>2017</c:v>
                      </c:pt>
                      <c:pt idx="2">
                        <c:v>2018</c:v>
                      </c:pt>
                    </c:numCache>
                  </c:numRef>
                </c:cat>
                <c:val>
                  <c:numRef>
                    <c:extLst xmlns:c15="http://schemas.microsoft.com/office/drawing/2012/chart">
                      <c:ext xmlns:c15="http://schemas.microsoft.com/office/drawing/2012/chart" uri="{02D57815-91ED-43cb-92C2-25804820EDAC}">
                        <c15:formulaRef>
                          <c15:sqref>'Figure 3A'!$C$13:$E$13</c15:sqref>
                        </c15:formulaRef>
                      </c:ext>
                    </c:extLst>
                    <c:numCache>
                      <c:formatCode>_-* #,##0_-;\-* #,##0_-;_-* "-"??_-;_-@_-</c:formatCode>
                      <c:ptCount val="3"/>
                      <c:pt idx="0">
                        <c:v>0</c:v>
                      </c:pt>
                      <c:pt idx="1">
                        <c:v>0</c:v>
                      </c:pt>
                      <c:pt idx="2">
                        <c:v>0</c:v>
                      </c:pt>
                    </c:numCache>
                  </c:numRef>
                </c:val>
                <c:extLst xmlns:c15="http://schemas.microsoft.com/office/drawing/2012/chart">
                  <c:ext xmlns:c16="http://schemas.microsoft.com/office/drawing/2014/chart" uri="{C3380CC4-5D6E-409C-BE32-E72D297353CC}">
                    <c16:uniqueId val="{00000015-9508-4D0A-9315-73F7C1BAE05E}"/>
                  </c:ext>
                </c:extLst>
              </c15:ser>
            </c15:filteredBarSeries>
          </c:ext>
        </c:extLst>
      </c:barChart>
      <c:lineChart>
        <c:grouping val="stacked"/>
        <c:varyColors val="0"/>
        <c:ser>
          <c:idx val="8"/>
          <c:order val="7"/>
          <c:tx>
            <c:strRef>
              <c:f>'Figure 3A'!$B$15</c:f>
              <c:strCache>
                <c:ptCount val="1"/>
                <c:pt idx="0">
                  <c:v>Total</c:v>
                </c:pt>
              </c:strCache>
            </c:strRef>
          </c:tx>
          <c:spPr>
            <a:ln w="28575" cap="rnd">
              <a:noFill/>
              <a:round/>
            </a:ln>
            <a:effectLst/>
          </c:spPr>
          <c:marker>
            <c:symbol val="circle"/>
            <c:size val="5"/>
            <c:spPr>
              <a:noFill/>
              <a:ln w="9525">
                <a:noFill/>
              </a:ln>
              <a:effectLst/>
            </c:spPr>
          </c:marker>
          <c:dLbls>
            <c:dLbl>
              <c:idx val="0"/>
              <c:layout>
                <c:manualLayout>
                  <c:x val="-3.1778874267699958E-2"/>
                  <c:y val="-6.595682003317678E-2"/>
                </c:manualLayout>
              </c:layout>
              <c:tx>
                <c:rich>
                  <a:bodyPr/>
                  <a:lstStyle/>
                  <a:p>
                    <a:r>
                      <a:rPr lang="en-US" dirty="0"/>
                      <a:t>94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508-4D0A-9315-73F7C1BAE05E}"/>
                </c:ext>
              </c:extLst>
            </c:dLbl>
            <c:dLbl>
              <c:idx val="1"/>
              <c:layout>
                <c:manualLayout>
                  <c:x val="-3.4131285811094876E-2"/>
                  <c:y val="-7.1659902302159184E-2"/>
                </c:manualLayout>
              </c:layout>
              <c:tx>
                <c:rich>
                  <a:bodyPr/>
                  <a:lstStyle/>
                  <a:p>
                    <a:r>
                      <a:rPr lang="en-US" dirty="0"/>
                      <a:t>216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9508-4D0A-9315-73F7C1BAE05E}"/>
                </c:ext>
              </c:extLst>
            </c:dLbl>
            <c:dLbl>
              <c:idx val="2"/>
              <c:layout>
                <c:manualLayout>
                  <c:x val="-3.7549738045302261E-2"/>
                  <c:y val="-4.1835925466552557E-2"/>
                </c:manualLayout>
              </c:layout>
              <c:tx>
                <c:rich>
                  <a:bodyPr/>
                  <a:lstStyle/>
                  <a:p>
                    <a:r>
                      <a:rPr lang="en-US" dirty="0"/>
                      <a:t>337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508-4D0A-9315-73F7C1BAE05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'Figure 3A'!$C$6:$E$6</c:f>
              <c:numCache>
                <c:formatCode>General</c:formatCode>
                <c:ptCount val="3"/>
                <c:pt idx="0">
                  <c:v>2016</c:v>
                </c:pt>
                <c:pt idx="1">
                  <c:v>2017</c:v>
                </c:pt>
                <c:pt idx="2">
                  <c:v>2018</c:v>
                </c:pt>
              </c:numCache>
            </c:numRef>
          </c:cat>
          <c:val>
            <c:numRef>
              <c:f>'Figure 3A'!$C$15:$E$15</c:f>
              <c:numCache>
                <c:formatCode>_-* #,##0.0_-;\-* #,##0.0_-;_-* "-"??_-;_-@_-</c:formatCode>
                <c:ptCount val="3"/>
                <c:pt idx="0">
                  <c:v>94.234837938573094</c:v>
                </c:pt>
                <c:pt idx="1">
                  <c:v>215.67419144533329</c:v>
                </c:pt>
                <c:pt idx="2">
                  <c:v>337.13669894000839</c:v>
                </c:pt>
              </c:numCache>
            </c:numRef>
          </c:val>
          <c:smooth val="0"/>
          <c:extLst>
            <c:ext xmlns:c16="http://schemas.microsoft.com/office/drawing/2014/chart" uri="{C3380CC4-5D6E-409C-BE32-E72D297353CC}">
              <c16:uniqueId val="{00000019-9508-4D0A-9315-73F7C1BAE05E}"/>
            </c:ext>
          </c:extLst>
        </c:ser>
        <c:dLbls>
          <c:showLegendKey val="0"/>
          <c:showVal val="0"/>
          <c:showCatName val="0"/>
          <c:showSerName val="0"/>
          <c:showPercent val="0"/>
          <c:showBubbleSize val="0"/>
        </c:dLbls>
        <c:marker val="1"/>
        <c:smooth val="0"/>
        <c:axId val="474470168"/>
        <c:axId val="474460984"/>
      </c:lineChart>
      <c:catAx>
        <c:axId val="47447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474460984"/>
        <c:crosses val="autoZero"/>
        <c:auto val="1"/>
        <c:lblAlgn val="ctr"/>
        <c:lblOffset val="100"/>
        <c:noMultiLvlLbl val="0"/>
      </c:catAx>
      <c:valAx>
        <c:axId val="474460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GB" sz="1200" b="1"/>
                  <a:t>US$ millions</a:t>
                </a:r>
              </a:p>
            </c:rich>
          </c:tx>
          <c:layout>
            <c:manualLayout>
              <c:xMode val="edge"/>
              <c:yMode val="edge"/>
              <c:x val="1.1148272017837236E-2"/>
              <c:y val="0.36246901428988049"/>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4470168"/>
        <c:crosses val="autoZero"/>
        <c:crossBetween val="between"/>
      </c:valAx>
      <c:spPr>
        <a:noFill/>
        <a:ln>
          <a:noFill/>
        </a:ln>
        <a:effectLst/>
      </c:spPr>
    </c:plotArea>
    <c:legend>
      <c:legendPos val="r"/>
      <c:legendEntry>
        <c:idx val="5"/>
        <c:delete val="1"/>
      </c:legendEntry>
      <c:layout>
        <c:manualLayout>
          <c:xMode val="edge"/>
          <c:yMode val="edge"/>
          <c:x val="0.64994539384909644"/>
          <c:y val="0.1640938430960821"/>
          <c:w val="0.34079537997425113"/>
          <c:h val="0.7716162535150294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328227-83C8-4A69-A568-51403634502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B082D49C-914B-4FCF-958E-B3058B9BF067}"/>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7101697-6F44-459C-8A05-84A733FD4EC6}" type="datetimeFigureOut">
              <a:rPr lang="en-GB" altLang="en-US"/>
              <a:pPr/>
              <a:t>23/10/2019</a:t>
            </a:fld>
            <a:endParaRPr lang="en-GB" altLang="en-US"/>
          </a:p>
        </p:txBody>
      </p:sp>
      <p:sp>
        <p:nvSpPr>
          <p:cNvPr id="4" name="Footer Placeholder 3">
            <a:extLst>
              <a:ext uri="{FF2B5EF4-FFF2-40B4-BE49-F238E27FC236}">
                <a16:creationId xmlns:a16="http://schemas.microsoft.com/office/drawing/2014/main" id="{EF20DD30-1AEC-4364-8213-0AB46393DC0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a:extLst>
              <a:ext uri="{FF2B5EF4-FFF2-40B4-BE49-F238E27FC236}">
                <a16:creationId xmlns:a16="http://schemas.microsoft.com/office/drawing/2014/main" id="{AE35B4A4-07F8-4297-820C-BA441D4746F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8E9CDBF-0161-461B-ADFF-93588AE39C22}"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6EC125-BA11-47A5-887A-9B9E975AC9E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53B0A015-F597-45A0-8907-04FD6720435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FDEC511B-967C-48C9-B4F4-7AF0AA547DFC}" type="datetimeFigureOut">
              <a:rPr lang="en-GB" altLang="en-US"/>
              <a:pPr/>
              <a:t>23/10/2019</a:t>
            </a:fld>
            <a:endParaRPr lang="en-GB" altLang="en-US"/>
          </a:p>
        </p:txBody>
      </p:sp>
      <p:sp>
        <p:nvSpPr>
          <p:cNvPr id="4" name="Slide Image Placeholder 3">
            <a:extLst>
              <a:ext uri="{FF2B5EF4-FFF2-40B4-BE49-F238E27FC236}">
                <a16:creationId xmlns:a16="http://schemas.microsoft.com/office/drawing/2014/main" id="{6265684C-3A79-4B3B-B2F6-DD7A6BF2F2C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FC1DA37-07FD-406A-A377-58E9CAE9D3FC}"/>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 name="Footer Placeholder 5">
            <a:extLst>
              <a:ext uri="{FF2B5EF4-FFF2-40B4-BE49-F238E27FC236}">
                <a16:creationId xmlns:a16="http://schemas.microsoft.com/office/drawing/2014/main" id="{D5BBB0CD-53CF-4505-AC4F-F2A3892F7EC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a:extLst>
              <a:ext uri="{FF2B5EF4-FFF2-40B4-BE49-F238E27FC236}">
                <a16:creationId xmlns:a16="http://schemas.microsoft.com/office/drawing/2014/main" id="{884A1A37-A79E-4A3A-BB7D-42CEAFECA7B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18A2942-755B-48C1-A101-B56D46D21A03}"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will also link the findings of the global study with in-country research on the topic conducted in Jordan and Lebanon, wherever the two resonate or might differ.</a:t>
            </a:r>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2</a:t>
            </a:fld>
            <a:endParaRPr lang="en-GB" altLang="en-US"/>
          </a:p>
        </p:txBody>
      </p:sp>
    </p:spTree>
    <p:extLst>
      <p:ext uri="{BB962C8B-B14F-4D97-AF65-F5344CB8AC3E}">
        <p14:creationId xmlns:p14="http://schemas.microsoft.com/office/powerpoint/2010/main" val="2407885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questions and feedback via email, please get in touch via gha@devinit.org</a:t>
            </a:r>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11</a:t>
            </a:fld>
            <a:endParaRPr lang="en-GB" altLang="en-US"/>
          </a:p>
        </p:txBody>
      </p:sp>
    </p:spTree>
    <p:extLst>
      <p:ext uri="{BB962C8B-B14F-4D97-AF65-F5344CB8AC3E}">
        <p14:creationId xmlns:p14="http://schemas.microsoft.com/office/powerpoint/2010/main" val="411204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1" kern="1200" dirty="0">
                <a:solidFill>
                  <a:schemeClr val="tx1"/>
                </a:solidFill>
                <a:effectLst/>
                <a:latin typeface="+mn-lt"/>
                <a:ea typeface="MS PGothic" panose="020B0600070205080204" pitchFamily="34" charset="-128"/>
                <a:cs typeface="+mn-cs"/>
              </a:rPr>
              <a:t>11 donors’ multi-year contributions have increased to over a third since 2016, and in terms of volume by 75% to 4.8 bn in 2018. </a:t>
            </a:r>
          </a:p>
          <a:p>
            <a:pPr marL="171450" marR="0" lvl="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1" kern="1200" dirty="0">
                <a:solidFill>
                  <a:schemeClr val="tx1"/>
                </a:solidFill>
                <a:effectLst/>
                <a:latin typeface="+mn-lt"/>
                <a:ea typeface="MS PGothic" panose="020B0600070205080204" pitchFamily="34" charset="-128"/>
                <a:cs typeface="+mn-cs"/>
              </a:rPr>
              <a:t>Volumes of multi-year funding are difficult to comprehensively quantify in the absence of agreed definitions.</a:t>
            </a:r>
          </a:p>
          <a:p>
            <a:pPr marL="171450" marR="0" lvl="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1" kern="1200" dirty="0">
                <a:solidFill>
                  <a:schemeClr val="tx1"/>
                </a:solidFill>
                <a:effectLst/>
                <a:latin typeface="+mn-lt"/>
                <a:ea typeface="MS PGothic" panose="020B0600070205080204" pitchFamily="34" charset="-128"/>
                <a:cs typeface="+mn-cs"/>
              </a:rPr>
              <a:t>From interviews, identified drivers behind this were mutual donor accountability, high-level pledging conferences or simply the view that  MY funding is ‘the right thing to do’ in certain contexts</a:t>
            </a:r>
          </a:p>
          <a:p>
            <a:pPr marL="171450" marR="0" lvl="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kern="1200" dirty="0">
                <a:solidFill>
                  <a:schemeClr val="tx1"/>
                </a:solidFill>
                <a:effectLst/>
                <a:latin typeface="+mn-lt"/>
                <a:ea typeface="MS PGothic" panose="020B0600070205080204" pitchFamily="34" charset="-128"/>
                <a:cs typeface="+mn-cs"/>
                <a:sym typeface="Wingdings" panose="05000000000000000000" pitchFamily="2" charset="2"/>
              </a:rPr>
              <a:t>Even within those three years, despite reported progress in aggregate, most individual donors’ MY funding has been fluctuating significantly, which might still affect predictability of their funding.</a:t>
            </a:r>
            <a:endParaRPr lang="en-GB" sz="1200" b="1" kern="1200" dirty="0">
              <a:solidFill>
                <a:schemeClr val="tx1"/>
              </a:solidFill>
              <a:effectLst/>
              <a:latin typeface="+mn-lt"/>
              <a:ea typeface="MS PGothic" panose="020B0600070205080204" pitchFamily="34" charset="-128"/>
              <a:cs typeface="+mn-cs"/>
            </a:endParaRPr>
          </a:p>
          <a:p>
            <a:pPr marL="171450" marR="0" lvl="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sz="1200" b="1" kern="1200" dirty="0">
              <a:solidFill>
                <a:schemeClr val="tx1"/>
              </a:solidFill>
              <a:effectLst/>
              <a:latin typeface="+mn-lt"/>
              <a:ea typeface="MS PGothic" panose="020B0600070205080204" pitchFamily="34" charset="-128"/>
              <a:cs typeface="+mn-cs"/>
            </a:endParaRPr>
          </a:p>
          <a:p>
            <a:r>
              <a:rPr lang="en-GB" sz="1200" b="1" kern="1200" dirty="0">
                <a:solidFill>
                  <a:schemeClr val="tx1"/>
                </a:solidFill>
                <a:effectLst/>
                <a:latin typeface="+mn-lt"/>
                <a:ea typeface="MS PGothic" panose="020B0600070205080204" pitchFamily="34" charset="-128"/>
                <a:cs typeface="+mn-cs"/>
              </a:rPr>
              <a:t> </a:t>
            </a:r>
            <a:br>
              <a:rPr lang="en-GB" sz="1200" b="1" kern="1200" dirty="0">
                <a:solidFill>
                  <a:schemeClr val="tx1"/>
                </a:solidFill>
                <a:effectLst/>
                <a:latin typeface="+mn-lt"/>
                <a:ea typeface="MS PGothic" panose="020B0600070205080204" pitchFamily="34" charset="-128"/>
                <a:cs typeface="+mn-cs"/>
              </a:rPr>
            </a:br>
            <a:r>
              <a:rPr lang="en-GB" sz="1200" b="0" kern="1200" dirty="0">
                <a:solidFill>
                  <a:schemeClr val="tx1"/>
                </a:solidFill>
                <a:effectLst/>
                <a:latin typeface="+mn-lt"/>
                <a:ea typeface="MS PGothic" panose="020B0600070205080204" pitchFamily="34" charset="-128"/>
                <a:cs typeface="+mn-cs"/>
              </a:rPr>
              <a:t>One should note that the jump in funding from 2016 to 2017 is partly due to one large donor only submitting data for 2017 and 2018. </a:t>
            </a:r>
            <a:r>
              <a:rPr lang="en-GB" sz="1200" b="1" kern="1200" dirty="0">
                <a:solidFill>
                  <a:schemeClr val="tx1"/>
                </a:solidFill>
                <a:effectLst/>
                <a:latin typeface="+mn-lt"/>
                <a:ea typeface="MS PGothic" panose="020B0600070205080204" pitchFamily="34" charset="-128"/>
                <a:cs typeface="+mn-cs"/>
              </a:rPr>
              <a:t> </a:t>
            </a:r>
            <a:r>
              <a:rPr lang="en-GB" sz="1200" b="0" kern="1200" dirty="0">
                <a:solidFill>
                  <a:schemeClr val="tx1"/>
                </a:solidFill>
                <a:effectLst/>
                <a:latin typeface="+mn-lt"/>
                <a:ea typeface="MS PGothic" panose="020B0600070205080204" pitchFamily="34" charset="-128"/>
                <a:cs typeface="+mn-cs"/>
              </a:rPr>
              <a:t>Still, reported volumes of multi-year humanitarian-related contributions increased by </a:t>
            </a:r>
            <a:r>
              <a:rPr lang="en-GB" sz="1200" b="1" kern="1200" dirty="0">
                <a:solidFill>
                  <a:schemeClr val="tx1"/>
                </a:solidFill>
                <a:effectLst/>
                <a:latin typeface="+mn-lt"/>
                <a:ea typeface="MS PGothic" panose="020B0600070205080204" pitchFamily="34" charset="-128"/>
                <a:cs typeface="+mn-cs"/>
              </a:rPr>
              <a:t>75%</a:t>
            </a:r>
            <a:r>
              <a:rPr lang="en-GB" sz="1200" b="0" kern="1200" dirty="0">
                <a:solidFill>
                  <a:schemeClr val="tx1"/>
                </a:solidFill>
                <a:effectLst/>
                <a:latin typeface="+mn-lt"/>
                <a:ea typeface="MS PGothic" panose="020B0600070205080204" pitchFamily="34" charset="-128"/>
                <a:cs typeface="+mn-cs"/>
              </a:rPr>
              <a:t>, from US$2.7 billion in 2016 to 4.8 billion in 2018, according to data from 11 Grand Bargain member states. Over the three years, these donors contributed  81% of total international humanitarian assistance from public donors. </a:t>
            </a:r>
            <a:endParaRPr lang="en-GB" sz="1200" b="1" kern="1200" dirty="0">
              <a:solidFill>
                <a:schemeClr val="tx1"/>
              </a:solidFill>
              <a:effectLst/>
              <a:latin typeface="+mn-lt"/>
              <a:ea typeface="MS PGothic" panose="020B0600070205080204" pitchFamily="34" charset="-128"/>
              <a:cs typeface="+mn-cs"/>
            </a:endParaRPr>
          </a:p>
          <a:p>
            <a:r>
              <a:rPr lang="en-GB" sz="1200" b="0" kern="1200" dirty="0">
                <a:solidFill>
                  <a:schemeClr val="tx1"/>
                </a:solidFill>
                <a:effectLst/>
                <a:latin typeface="+mn-lt"/>
                <a:ea typeface="MS PGothic" panose="020B0600070205080204" pitchFamily="34" charset="-128"/>
                <a:cs typeface="+mn-cs"/>
              </a:rPr>
              <a:t> </a:t>
            </a:r>
            <a:endParaRPr lang="en-GB" sz="1200" b="1" kern="1200" dirty="0">
              <a:solidFill>
                <a:schemeClr val="tx1"/>
              </a:solidFill>
              <a:effectLst/>
              <a:latin typeface="+mn-lt"/>
              <a:ea typeface="MS PGothic" panose="020B0600070205080204" pitchFamily="34" charset="-128"/>
              <a:cs typeface="+mn-cs"/>
            </a:endParaRPr>
          </a:p>
          <a:p>
            <a:pPr lvl="0"/>
            <a:r>
              <a:rPr lang="en-GB" sz="1200" b="0" kern="1200" dirty="0">
                <a:solidFill>
                  <a:schemeClr val="tx1"/>
                </a:solidFill>
                <a:effectLst/>
                <a:latin typeface="+mn-lt"/>
                <a:ea typeface="MS PGothic" panose="020B0600070205080204" pitchFamily="34" charset="-128"/>
                <a:cs typeface="+mn-cs"/>
              </a:rPr>
              <a:t>In 2018 multi-year humanitarian-related contributions as a proportion of the total reached their highest level over the reporting period, at 36%. The proportional rise in multi-year funding outpaced that of international assistance from these donors, potentially indicating deliberate efforts to progress the commitment. </a:t>
            </a:r>
          </a:p>
          <a:p>
            <a:pPr lvl="0"/>
            <a:r>
              <a:rPr lang="en-GB" sz="1200" b="0" kern="1200" dirty="0">
                <a:solidFill>
                  <a:schemeClr val="tx1"/>
                </a:solidFill>
                <a:effectLst/>
                <a:latin typeface="+mn-lt"/>
                <a:ea typeface="MS PGothic" panose="020B0600070205080204" pitchFamily="34" charset="-128"/>
                <a:cs typeface="+mn-cs"/>
              </a:rPr>
              <a:t>From the KIIs the drivers behind this reported increase were apparently mutual donor accountability, high-visibility pledging conferences, links to multi-year HRPs or simply the view that MY funding is ‘the right thing to do’ in certain contexts.</a:t>
            </a:r>
          </a:p>
          <a:p>
            <a:pPr lvl="0"/>
            <a:endParaRPr lang="en-GB" sz="1200" b="0" kern="1200" dirty="0">
              <a:solidFill>
                <a:schemeClr val="tx1"/>
              </a:solidFill>
              <a:effectLst/>
              <a:latin typeface="+mn-lt"/>
              <a:ea typeface="MS PGothic" panose="020B0600070205080204" pitchFamily="34" charset="-128"/>
              <a:cs typeface="+mn-cs"/>
            </a:endParaRPr>
          </a:p>
          <a:p>
            <a:pPr lvl="0"/>
            <a:r>
              <a:rPr lang="en-GB" sz="1200" b="0" kern="1200" dirty="0">
                <a:solidFill>
                  <a:schemeClr val="tx1"/>
                </a:solidFill>
                <a:effectLst/>
                <a:latin typeface="+mn-lt"/>
                <a:ea typeface="MS PGothic" panose="020B0600070205080204" pitchFamily="34" charset="-128"/>
                <a:cs typeface="+mn-cs"/>
              </a:rPr>
              <a:t>The increase in MYHF provided is driven by 4 donors in 2017, 2 of which then reduce their MY contributions again in 2018. We still see an overall increase in 2018 due to other donors significantly increasing their volumes of multi-year funding. </a:t>
            </a:r>
            <a:r>
              <a:rPr lang="en-GB" sz="1200" b="0" kern="1200" dirty="0">
                <a:solidFill>
                  <a:schemeClr val="tx1"/>
                </a:solidFill>
                <a:effectLst/>
                <a:latin typeface="+mn-lt"/>
                <a:ea typeface="MS PGothic" panose="020B0600070205080204" pitchFamily="34" charset="-128"/>
                <a:cs typeface="+mn-cs"/>
                <a:sym typeface="Wingdings" panose="05000000000000000000" pitchFamily="2" charset="2"/>
              </a:rPr>
              <a:t>Therefore even within those three years, despite reported progress in aggregate, most individual donors’ MY funding has been fluctuating significantly, which might still affect predictability of their funding.</a:t>
            </a:r>
            <a:endParaRPr lang="en-GB" dirty="0"/>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3</a:t>
            </a:fld>
            <a:endParaRPr lang="en-GB" altLang="en-US"/>
          </a:p>
        </p:txBody>
      </p:sp>
    </p:spTree>
    <p:extLst>
      <p:ext uri="{BB962C8B-B14F-4D97-AF65-F5344CB8AC3E}">
        <p14:creationId xmlns:p14="http://schemas.microsoft.com/office/powerpoint/2010/main" val="2987665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0" kern="1200" dirty="0">
                <a:solidFill>
                  <a:schemeClr val="tx1"/>
                </a:solidFill>
                <a:effectLst/>
                <a:latin typeface="+mn-lt"/>
                <a:ea typeface="MS PGothic" panose="020B0600070205080204" pitchFamily="34" charset="-128"/>
                <a:cs typeface="+mn-cs"/>
              </a:rPr>
              <a:t>Notable that donors did not report the level of earmarking for between three-quarters and two-thirds of multi-year funding each year </a:t>
            </a:r>
            <a:r>
              <a:rPr lang="en-GB" sz="1200" b="0" kern="1200" dirty="0">
                <a:solidFill>
                  <a:schemeClr val="tx1"/>
                </a:solidFill>
                <a:effectLst/>
                <a:latin typeface="+mn-lt"/>
                <a:ea typeface="MS PGothic" panose="020B0600070205080204" pitchFamily="34" charset="-128"/>
                <a:cs typeface="+mn-cs"/>
                <a:sym typeface="Wingdings" panose="05000000000000000000" pitchFamily="2" charset="2"/>
              </a:rPr>
              <a:t> </a:t>
            </a:r>
            <a:r>
              <a:rPr lang="en-GB" sz="1200" b="1" kern="1200" dirty="0">
                <a:solidFill>
                  <a:schemeClr val="tx1"/>
                </a:solidFill>
                <a:effectLst/>
                <a:latin typeface="+mn-lt"/>
                <a:ea typeface="MS PGothic" panose="020B0600070205080204" pitchFamily="34" charset="-128"/>
                <a:cs typeface="+mn-cs"/>
                <a:sym typeface="Wingdings" panose="05000000000000000000" pitchFamily="2" charset="2"/>
              </a:rPr>
              <a:t>data gap.</a:t>
            </a:r>
            <a:endParaRPr lang="en-GB" sz="1200" b="0" kern="1200" dirty="0">
              <a:solidFill>
                <a:schemeClr val="tx1"/>
              </a:solidFill>
              <a:effectLst/>
              <a:latin typeface="+mn-lt"/>
              <a:ea typeface="MS PGothic" panose="020B0600070205080204" pitchFamily="34" charset="-128"/>
              <a:cs typeface="+mn-cs"/>
            </a:endParaRPr>
          </a:p>
          <a:p>
            <a:r>
              <a:rPr lang="en-GB" sz="1200" kern="1200" dirty="0">
                <a:solidFill>
                  <a:schemeClr val="tx1"/>
                </a:solidFill>
                <a:effectLst/>
                <a:latin typeface="+mn-lt"/>
                <a:ea typeface="MS PGothic" panose="020B0600070205080204" pitchFamily="34" charset="-128"/>
                <a:cs typeface="+mn-cs"/>
              </a:rPr>
              <a:t> </a:t>
            </a:r>
          </a:p>
          <a:p>
            <a:r>
              <a:rPr lang="en-GB" sz="1200" kern="1200" dirty="0">
                <a:solidFill>
                  <a:schemeClr val="tx1"/>
                </a:solidFill>
                <a:effectLst/>
                <a:latin typeface="+mn-lt"/>
                <a:ea typeface="MS PGothic" panose="020B0600070205080204" pitchFamily="34" charset="-128"/>
                <a:cs typeface="+mn-cs"/>
              </a:rPr>
              <a:t>For the third of multi-year funding where earmarking information is available, most contributions were either earmarked or tightly earmarked (80% in 2016, 66% in 2018). Following a slight decrease in the proportion of softly earmarked and unearmarked funding to 2017 (26% down to 20%), there was a slightly larger increase to 2018 (20% to 30%). This seems to run counter perceptions gathered through the KIIs, where most interviewees experienced an increase in levels of earmarking to accompany larger volumes of multi-year funding. It was mentioned that in lieu of sufficient </a:t>
            </a:r>
            <a:r>
              <a:rPr lang="en-GB" altLang="en-US" sz="1200" dirty="0"/>
              <a:t>evidence on what unearmarked/softly earmarked funds achieve, donors might rely on tighter earmarking and reporting. </a:t>
            </a:r>
            <a:r>
              <a:rPr lang="en-GB" altLang="en-US" sz="1200" kern="1200" dirty="0">
                <a:solidFill>
                  <a:schemeClr val="tx1"/>
                </a:solidFill>
                <a:effectLst/>
                <a:latin typeface="+mn-lt"/>
                <a:ea typeface="MS PGothic" panose="020B0600070205080204" pitchFamily="34" charset="-128"/>
                <a:cs typeface="+mn-cs"/>
              </a:rPr>
              <a:t>A similar trend, of a tendency for multi-year funds to be increasingly earmarked,</a:t>
            </a:r>
            <a:r>
              <a:rPr lang="en-GB" sz="1200" kern="1200" dirty="0">
                <a:solidFill>
                  <a:schemeClr val="tx1"/>
                </a:solidFill>
                <a:effectLst/>
                <a:latin typeface="+mn-lt"/>
                <a:ea typeface="MS PGothic" panose="020B0600070205080204" pitchFamily="34" charset="-128"/>
                <a:cs typeface="+mn-cs"/>
              </a:rPr>
              <a:t> also emerged through the country studies in Jordan &amp; Lebanon. </a:t>
            </a:r>
          </a:p>
          <a:p>
            <a:endParaRPr lang="en-GB" sz="1200" kern="1200" dirty="0">
              <a:solidFill>
                <a:schemeClr val="tx1"/>
              </a:solidFill>
              <a:effectLst/>
              <a:latin typeface="+mn-lt"/>
              <a:ea typeface="MS PGothic" panose="020B0600070205080204" pitchFamily="34" charset="-128"/>
              <a:cs typeface="+mn-cs"/>
            </a:endParaRPr>
          </a:p>
          <a:p>
            <a:pPr marL="171450" lvl="0" indent="-171450">
              <a:buFont typeface="Wingdings" panose="05000000000000000000" pitchFamily="2" charset="2"/>
              <a:buChar char="à"/>
            </a:pPr>
            <a:r>
              <a:rPr lang="en-GB" sz="1200" b="1" kern="1200" dirty="0">
                <a:solidFill>
                  <a:schemeClr val="tx1"/>
                </a:solidFill>
                <a:effectLst/>
                <a:latin typeface="+mn-lt"/>
                <a:ea typeface="MS PGothic" panose="020B0600070205080204" pitchFamily="34" charset="-128"/>
                <a:cs typeface="+mn-cs"/>
                <a:sym typeface="Wingdings" panose="05000000000000000000" pitchFamily="2" charset="2"/>
              </a:rPr>
              <a:t>The discrepancy between narrative and data might be hidden in the large ‘undefined’ section of the donut charts</a:t>
            </a:r>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4</a:t>
            </a:fld>
            <a:endParaRPr lang="en-GB" altLang="en-US"/>
          </a:p>
        </p:txBody>
      </p:sp>
    </p:spTree>
    <p:extLst>
      <p:ext uri="{BB962C8B-B14F-4D97-AF65-F5344CB8AC3E}">
        <p14:creationId xmlns:p14="http://schemas.microsoft.com/office/powerpoint/2010/main" val="2759511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S PGothic" panose="020B0600070205080204" pitchFamily="34" charset="-128"/>
                <a:cs typeface="+mn-cs"/>
              </a:rPr>
              <a:t>Donors’ multi-year grants so far have been channelled in the same way as international humanitarian assistance; directed primarily to international responders. </a:t>
            </a:r>
            <a:endParaRPr lang="en-GB" sz="1200" kern="1200" dirty="0">
              <a:solidFill>
                <a:schemeClr val="tx1"/>
              </a:solidFill>
              <a:effectLst/>
              <a:latin typeface="+mn-lt"/>
              <a:ea typeface="MS PGothic" panose="020B0600070205080204" pitchFamily="34" charset="-128"/>
              <a:cs typeface="+mn-cs"/>
            </a:endParaRPr>
          </a:p>
          <a:p>
            <a:r>
              <a:rPr lang="en-GB" sz="1200" b="0" kern="1200" dirty="0">
                <a:solidFill>
                  <a:schemeClr val="tx1"/>
                </a:solidFill>
                <a:effectLst/>
                <a:latin typeface="+mn-lt"/>
                <a:ea typeface="MS PGothic" panose="020B0600070205080204" pitchFamily="34" charset="-128"/>
                <a:cs typeface="+mn-cs"/>
              </a:rPr>
              <a:t> </a:t>
            </a:r>
            <a:endParaRPr lang="en-GB" sz="1200" b="1" kern="1200" dirty="0">
              <a:solidFill>
                <a:schemeClr val="tx1"/>
              </a:solidFill>
              <a:effectLst/>
              <a:latin typeface="+mn-lt"/>
              <a:ea typeface="MS PGothic" panose="020B0600070205080204" pitchFamily="34" charset="-128"/>
              <a:cs typeface="+mn-cs"/>
            </a:endParaRPr>
          </a:p>
          <a:p>
            <a:pPr lvl="0"/>
            <a:r>
              <a:rPr lang="en-GB" sz="1200" b="0" kern="1200" dirty="0">
                <a:solidFill>
                  <a:schemeClr val="tx1"/>
                </a:solidFill>
                <a:effectLst/>
                <a:latin typeface="+mn-lt"/>
                <a:ea typeface="MS PGothic" panose="020B0600070205080204" pitchFamily="34" charset="-128"/>
                <a:cs typeface="+mn-cs"/>
              </a:rPr>
              <a:t>UN agencies received the largest portion of donors’ reported multi-year humanitarian-related contributions between 2016 and 2018. Following on from donors’ annual increases, UN agencies’ share of the total increased as well from 30% (US$817 million) to 45% (US$2.2 billion). </a:t>
            </a:r>
            <a:endParaRPr lang="en-GB" sz="1200" b="1" kern="1200" dirty="0">
              <a:solidFill>
                <a:schemeClr val="tx1"/>
              </a:solidFill>
              <a:effectLst/>
              <a:latin typeface="+mn-lt"/>
              <a:ea typeface="MS PGothic" panose="020B0600070205080204" pitchFamily="34" charset="-128"/>
              <a:cs typeface="+mn-cs"/>
            </a:endParaRPr>
          </a:p>
          <a:p>
            <a:r>
              <a:rPr lang="en-GB" sz="1200" b="0" kern="1200" dirty="0">
                <a:solidFill>
                  <a:schemeClr val="tx1"/>
                </a:solidFill>
                <a:effectLst/>
                <a:latin typeface="+mn-lt"/>
                <a:ea typeface="MS PGothic" panose="020B0600070205080204" pitchFamily="34" charset="-128"/>
                <a:cs typeface="+mn-cs"/>
              </a:rPr>
              <a:t> </a:t>
            </a:r>
            <a:endParaRPr lang="en-GB" sz="1200" b="1" kern="1200" dirty="0">
              <a:solidFill>
                <a:schemeClr val="tx1"/>
              </a:solidFill>
              <a:effectLst/>
              <a:latin typeface="+mn-lt"/>
              <a:ea typeface="MS PGothic" panose="020B0600070205080204" pitchFamily="34" charset="-128"/>
              <a:cs typeface="+mn-cs"/>
            </a:endParaRPr>
          </a:p>
          <a:p>
            <a:pPr lvl="0"/>
            <a:r>
              <a:rPr lang="en-GB" sz="1200" b="0" kern="1200" dirty="0">
                <a:solidFill>
                  <a:schemeClr val="tx1"/>
                </a:solidFill>
                <a:effectLst/>
                <a:latin typeface="+mn-lt"/>
                <a:ea typeface="MS PGothic" panose="020B0600070205080204" pitchFamily="34" charset="-128"/>
                <a:cs typeface="+mn-cs"/>
              </a:rPr>
              <a:t>International NGOs represent the second largest recipients of donors’ multi-year grants. Their share of total humanitarian-related contributions increased at a slower pace than UN agencies’, from 17% (US$471 million) in 2016 to 19% (US$925 million) in 2018. </a:t>
            </a:r>
            <a:endParaRPr lang="en-GB" sz="1200" b="1" kern="1200" dirty="0">
              <a:solidFill>
                <a:schemeClr val="tx1"/>
              </a:solidFill>
              <a:effectLst/>
              <a:latin typeface="+mn-lt"/>
              <a:ea typeface="MS PGothic" panose="020B0600070205080204" pitchFamily="34" charset="-128"/>
              <a:cs typeface="+mn-cs"/>
            </a:endParaRPr>
          </a:p>
          <a:p>
            <a:pPr lvl="0"/>
            <a:endParaRPr lang="en-GB" sz="1200" b="1" kern="1200" dirty="0">
              <a:solidFill>
                <a:schemeClr val="tx1"/>
              </a:solidFill>
              <a:effectLst/>
              <a:latin typeface="+mn-lt"/>
              <a:ea typeface="MS PGothic" panose="020B0600070205080204" pitchFamily="34" charset="-128"/>
              <a:cs typeface="+mn-cs"/>
            </a:endParaRPr>
          </a:p>
          <a:p>
            <a:pPr lvl="0"/>
            <a:r>
              <a:rPr lang="en-GB" sz="1200" b="0" kern="1200" dirty="0">
                <a:solidFill>
                  <a:schemeClr val="tx1"/>
                </a:solidFill>
                <a:effectLst/>
                <a:latin typeface="+mn-lt"/>
                <a:ea typeface="MS PGothic" panose="020B0600070205080204" pitchFamily="34" charset="-128"/>
                <a:cs typeface="+mn-cs"/>
              </a:rPr>
              <a:t>MY funding to Red Cross and the Red Crescent Movement also grew quickly, though remains at smaller volumes. Multi-year funding to the RCRC increased more than four-fold (from US$67 million to US$286 million). Multi-year contributions to local and national NGOs were more than 10 times the amount in 2018 than in 2016. Despite the increase in volumes, their share of multi-year funding remained very low in 2018 at around 1%.</a:t>
            </a:r>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5</a:t>
            </a:fld>
            <a:endParaRPr lang="en-GB" altLang="en-US"/>
          </a:p>
        </p:txBody>
      </p:sp>
    </p:spTree>
    <p:extLst>
      <p:ext uri="{BB962C8B-B14F-4D97-AF65-F5344CB8AC3E}">
        <p14:creationId xmlns:p14="http://schemas.microsoft.com/office/powerpoint/2010/main" val="2568856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S PGothic" panose="020B0600070205080204" pitchFamily="34" charset="-128"/>
                <a:cs typeface="+mn-cs"/>
              </a:rPr>
              <a:t>It is broadly agreed multi-grants can work well in protracted or recurrent crises. Donors’ reported multi-year grants follow a familiar pattern over the past five years, increasingly concentrating funding in large scale crises. This is based on the limited information available on where those flows are directed.</a:t>
            </a:r>
            <a:r>
              <a:rPr lang="en-GB" sz="1200" b="0" kern="1200" dirty="0">
                <a:solidFill>
                  <a:schemeClr val="tx1"/>
                </a:solidFill>
                <a:effectLst/>
                <a:latin typeface="+mn-lt"/>
                <a:ea typeface="MS PGothic" panose="020B0600070205080204" pitchFamily="34" charset="-128"/>
                <a:cs typeface="+mn-cs"/>
              </a:rPr>
              <a:t> Between 2016 and 2018, 72% of reported multi-year humanitarian-related contributions did not specify recipient countries.</a:t>
            </a:r>
            <a:endParaRPr lang="en-GB" sz="1200" b="1" kern="1200" dirty="0">
              <a:solidFill>
                <a:schemeClr val="tx1"/>
              </a:solidFill>
              <a:effectLst/>
              <a:latin typeface="+mn-lt"/>
              <a:ea typeface="MS PGothic" panose="020B0600070205080204" pitchFamily="34" charset="-128"/>
              <a:cs typeface="+mn-cs"/>
            </a:endParaRPr>
          </a:p>
          <a:p>
            <a:r>
              <a:rPr lang="en-GB" sz="1200" b="0" kern="1200" dirty="0">
                <a:solidFill>
                  <a:schemeClr val="tx1"/>
                </a:solidFill>
                <a:effectLst/>
                <a:latin typeface="+mn-lt"/>
                <a:ea typeface="MS PGothic" panose="020B0600070205080204" pitchFamily="34" charset="-128"/>
                <a:cs typeface="+mn-cs"/>
              </a:rPr>
              <a:t> </a:t>
            </a:r>
            <a:endParaRPr lang="en-GB" sz="1200" b="1" kern="1200" dirty="0">
              <a:solidFill>
                <a:schemeClr val="tx1"/>
              </a:solidFill>
              <a:effectLst/>
              <a:latin typeface="+mn-lt"/>
              <a:ea typeface="MS PGothic" panose="020B0600070205080204" pitchFamily="34" charset="-128"/>
              <a:cs typeface="+mn-cs"/>
            </a:endParaRPr>
          </a:p>
          <a:p>
            <a:pPr lvl="0"/>
            <a:r>
              <a:rPr lang="en-GB" sz="1200" b="0" kern="1200" dirty="0">
                <a:solidFill>
                  <a:schemeClr val="tx1"/>
                </a:solidFill>
                <a:effectLst/>
                <a:latin typeface="+mn-lt"/>
                <a:ea typeface="MS PGothic" panose="020B0600070205080204" pitchFamily="34" charset="-128"/>
                <a:cs typeface="+mn-cs"/>
              </a:rPr>
              <a:t>Ten  countries accounted for 18% (US$2.1 billion) of the volume of multi-year humanitarian-related contributions over 2016 – 2018. The largest of these are: Syria (4.2%, US$497 million), Turkey (3.1%, US$360 million), Somalia (2.7%, US$322 million) and South Sudan (2.7%, US$312 million). </a:t>
            </a:r>
            <a:endParaRPr lang="en-GB" sz="1200" b="1" kern="1200" dirty="0">
              <a:solidFill>
                <a:schemeClr val="tx1"/>
              </a:solidFill>
              <a:effectLst/>
              <a:latin typeface="+mn-lt"/>
              <a:ea typeface="MS PGothic" panose="020B0600070205080204" pitchFamily="34" charset="-128"/>
              <a:cs typeface="+mn-cs"/>
            </a:endParaRPr>
          </a:p>
          <a:p>
            <a:r>
              <a:rPr lang="en-GB" sz="1200" b="0" kern="1200" dirty="0">
                <a:solidFill>
                  <a:schemeClr val="tx1"/>
                </a:solidFill>
                <a:effectLst/>
                <a:latin typeface="+mn-lt"/>
                <a:ea typeface="MS PGothic" panose="020B0600070205080204" pitchFamily="34" charset="-128"/>
                <a:cs typeface="+mn-cs"/>
              </a:rPr>
              <a:t> </a:t>
            </a:r>
            <a:endParaRPr lang="en-GB" sz="1200" b="1" kern="1200" dirty="0">
              <a:solidFill>
                <a:schemeClr val="tx1"/>
              </a:solidFill>
              <a:effectLst/>
              <a:latin typeface="+mn-lt"/>
              <a:ea typeface="MS PGothic" panose="020B0600070205080204" pitchFamily="34" charset="-128"/>
              <a:cs typeface="+mn-cs"/>
            </a:endParaRPr>
          </a:p>
          <a:p>
            <a:pPr lvl="0"/>
            <a:r>
              <a:rPr lang="en-GB" sz="1200" b="0" kern="1200" dirty="0">
                <a:solidFill>
                  <a:schemeClr val="tx1"/>
                </a:solidFill>
                <a:effectLst/>
                <a:latin typeface="+mn-lt"/>
                <a:ea typeface="MS PGothic" panose="020B0600070205080204" pitchFamily="34" charset="-128"/>
                <a:cs typeface="+mn-cs"/>
              </a:rPr>
              <a:t>Over 2016-2018, 7 of the 10 largest recipient countries of multi-year humanitarian related contributions also figured among the 10 largest recipients of IHA, receiving 51% (US$9.4 billion) of the total IHA in the 2017.</a:t>
            </a:r>
            <a:endParaRPr lang="en-GB" sz="1200" b="1" kern="1200" dirty="0">
              <a:solidFill>
                <a:schemeClr val="tx1"/>
              </a:solidFill>
              <a:effectLst/>
              <a:latin typeface="+mn-lt"/>
              <a:ea typeface="MS PGothic" panose="020B0600070205080204" pitchFamily="34" charset="-128"/>
              <a:cs typeface="+mn-cs"/>
            </a:endParaRPr>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6</a:t>
            </a:fld>
            <a:endParaRPr lang="en-GB" altLang="en-US"/>
          </a:p>
        </p:txBody>
      </p:sp>
    </p:spTree>
    <p:extLst>
      <p:ext uri="{BB962C8B-B14F-4D97-AF65-F5344CB8AC3E}">
        <p14:creationId xmlns:p14="http://schemas.microsoft.com/office/powerpoint/2010/main" val="1270284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effectLst/>
                <a:latin typeface="+mn-lt"/>
                <a:ea typeface="MS PGothic" panose="020B0600070205080204" pitchFamily="34" charset="-128"/>
                <a:cs typeface="+mn-cs"/>
              </a:rPr>
              <a:t>In 2018, data collected from 10 implementing agencies indicate that they received only 13% of multi-year funding out of total income, in contrast to the 37% donors report.</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en-GB" sz="1200" b="1" kern="1200" dirty="0">
              <a:solidFill>
                <a:schemeClr val="tx1"/>
              </a:solidFill>
              <a:effectLst/>
              <a:latin typeface="+mn-lt"/>
              <a:ea typeface="MS PGothic" panose="020B0600070205080204" pitchFamily="34" charset="-128"/>
              <a:cs typeface="+mn-cs"/>
            </a:endParaRPr>
          </a:p>
          <a:p>
            <a:pPr marL="0" marR="0" lvl="0" indent="0" algn="l" defTabSz="457200" rtl="0" eaLnBrk="1" fontAlgn="base" latinLnBrk="0" hangingPunct="1">
              <a:lnSpc>
                <a:spcPct val="100000"/>
              </a:lnSpc>
              <a:spcBef>
                <a:spcPct val="30000"/>
              </a:spcBef>
              <a:spcAft>
                <a:spcPct val="0"/>
              </a:spcAft>
              <a:buClrTx/>
              <a:buSzTx/>
              <a:buFontTx/>
              <a:buNone/>
              <a:tabLst/>
              <a:defRPr/>
            </a:pPr>
            <a:r>
              <a:rPr lang="en-GB" sz="1200" b="0" kern="1200" dirty="0">
                <a:solidFill>
                  <a:schemeClr val="tx1"/>
                </a:solidFill>
                <a:effectLst/>
                <a:latin typeface="+mn-lt"/>
                <a:ea typeface="MS PGothic" panose="020B0600070205080204" pitchFamily="34" charset="-128"/>
                <a:cs typeface="+mn-cs"/>
              </a:rPr>
              <a:t>There are several reasons to explain at least some of the discrepancy:</a:t>
            </a:r>
          </a:p>
          <a:p>
            <a:pPr marL="171450" marR="0" lvl="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b="0" kern="1200" dirty="0">
                <a:solidFill>
                  <a:schemeClr val="tx1"/>
                </a:solidFill>
                <a:effectLst/>
                <a:latin typeface="+mn-lt"/>
                <a:ea typeface="MS PGothic" panose="020B0600070205080204" pitchFamily="34" charset="-128"/>
                <a:cs typeface="+mn-cs"/>
              </a:rPr>
              <a:t>We’re not comparing like for like samples of implementers: donors reported contributions to many more than 10 organisations, and we are not easily able to isolate those in the donor data to compare </a:t>
            </a:r>
          </a:p>
          <a:p>
            <a:pPr marL="171450" marR="0" lvl="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b="0" dirty="0"/>
              <a:t>Divergent definitions: even though it might be a funding contract over multiple years, is funding already committed in advance or still to be confirmed/negotiated? And divergent timeframes.</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en-GB" b="0" dirty="0"/>
          </a:p>
          <a:p>
            <a:pPr lvl="0"/>
            <a:r>
              <a:rPr lang="en-GB" sz="1200" b="0" kern="1200" dirty="0">
                <a:solidFill>
                  <a:schemeClr val="tx1"/>
                </a:solidFill>
                <a:effectLst/>
                <a:latin typeface="+mn-lt"/>
                <a:ea typeface="MS PGothic" panose="020B0600070205080204" pitchFamily="34" charset="-128"/>
                <a:cs typeface="+mn-cs"/>
              </a:rPr>
              <a:t>The volume of multi-year income 10 international agencies (5 UN &amp; INGOs each</a:t>
            </a:r>
            <a:r>
              <a:rPr lang="en-GB" sz="1200" b="1" kern="1200" dirty="0">
                <a:solidFill>
                  <a:schemeClr val="tx1"/>
                </a:solidFill>
                <a:effectLst/>
                <a:latin typeface="+mn-lt"/>
                <a:ea typeface="MS PGothic" panose="020B0600070205080204" pitchFamily="34" charset="-128"/>
                <a:cs typeface="+mn-cs"/>
              </a:rPr>
              <a:t>) </a:t>
            </a:r>
            <a:r>
              <a:rPr lang="en-GB" sz="1200" b="0" kern="1200" dirty="0">
                <a:solidFill>
                  <a:schemeClr val="tx1"/>
                </a:solidFill>
                <a:effectLst/>
                <a:latin typeface="+mn-lt"/>
                <a:ea typeface="MS PGothic" panose="020B0600070205080204" pitchFamily="34" charset="-128"/>
                <a:cs typeface="+mn-cs"/>
              </a:rPr>
              <a:t>report receiving has more than doubled (up by 134%) over the study period, from US$1.0 billion in 2016 to US$2.3 billion in 2018. As a proportion of the total income reported, the share of multi-year funding increased from 8% to 13% over the same period, reaching its highest level in 2017 (15% of total funding).</a:t>
            </a:r>
          </a:p>
          <a:p>
            <a:pPr lvl="0"/>
            <a:endParaRPr lang="en-GB" sz="1200" b="0" kern="1200" dirty="0">
              <a:solidFill>
                <a:schemeClr val="tx1"/>
              </a:solidFill>
              <a:effectLst/>
              <a:latin typeface="+mn-lt"/>
              <a:ea typeface="MS PGothic" panose="020B0600070205080204" pitchFamily="34" charset="-128"/>
              <a:cs typeface="+mn-cs"/>
            </a:endParaRPr>
          </a:p>
          <a:p>
            <a:pPr lvl="0"/>
            <a:r>
              <a:rPr lang="en-GB" altLang="en-US" sz="1200" dirty="0"/>
              <a:t>Current volumes of multi-year funding are largely insufficient to transform the existing way of working, which was also reflected in conversations from the country studies.</a:t>
            </a:r>
            <a:endParaRPr lang="en-GB" sz="1200" b="0" kern="1200" dirty="0">
              <a:solidFill>
                <a:schemeClr val="tx1"/>
              </a:solidFill>
              <a:effectLst/>
              <a:latin typeface="+mn-lt"/>
              <a:ea typeface="MS PGothic" panose="020B0600070205080204" pitchFamily="34" charset="-128"/>
              <a:cs typeface="+mn-cs"/>
            </a:endParaRPr>
          </a:p>
          <a:p>
            <a:pPr lvl="0"/>
            <a:endParaRPr lang="en-GB" sz="1200" b="0" kern="1200" dirty="0">
              <a:solidFill>
                <a:schemeClr val="tx1"/>
              </a:solidFill>
              <a:effectLst/>
              <a:latin typeface="+mn-lt"/>
              <a:ea typeface="MS PGothic" panose="020B0600070205080204" pitchFamily="34" charset="-128"/>
              <a:cs typeface="+mn-cs"/>
            </a:endParaRPr>
          </a:p>
          <a:p>
            <a:pPr lvl="0"/>
            <a:r>
              <a:rPr lang="en-GB" sz="1200" b="0" kern="1200" dirty="0">
                <a:solidFill>
                  <a:schemeClr val="tx1"/>
                </a:solidFill>
                <a:effectLst/>
                <a:latin typeface="+mn-lt"/>
                <a:ea typeface="MS PGothic" panose="020B0600070205080204" pitchFamily="34" charset="-128"/>
                <a:cs typeface="+mn-cs"/>
              </a:rPr>
              <a:t>The increase in the total contributions and MY funding in 2018 in the graph is due to the inclusion of data for one large UN actor that year. For the remaining actors, despite an increase in total funding to US$14.3 billion in 2018, volumes of MY funding received reportedly decreased to US$1.7 billion, bringing the percentage down to 10%.</a:t>
            </a:r>
          </a:p>
          <a:p>
            <a:pPr marL="171450" indent="-171450">
              <a:buFontTx/>
              <a:buChar char="-"/>
            </a:pPr>
            <a:endParaRPr lang="en-GB" b="0" dirty="0"/>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7</a:t>
            </a:fld>
            <a:endParaRPr lang="en-GB" altLang="en-US"/>
          </a:p>
        </p:txBody>
      </p:sp>
    </p:spTree>
    <p:extLst>
      <p:ext uri="{BB962C8B-B14F-4D97-AF65-F5344CB8AC3E}">
        <p14:creationId xmlns:p14="http://schemas.microsoft.com/office/powerpoint/2010/main" val="2195250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0" kern="1200" dirty="0">
                <a:solidFill>
                  <a:schemeClr val="tx1"/>
                </a:solidFill>
                <a:effectLst/>
                <a:latin typeface="+mn-lt"/>
                <a:ea typeface="MS PGothic" panose="020B0600070205080204" pitchFamily="34" charset="-128"/>
                <a:cs typeface="+mn-cs"/>
              </a:rPr>
              <a:t>Again, there seems to be substantial data gap on how much multi-year funding is sub-granted to downstream partners. Only 4 of the 10 implementers that provided data were able to provide this information (3 INGOs and 1 UN) for all three years. An additional UN agency provided this information for 2018 only (US$110 million), but not broken down by type of partner.</a:t>
            </a:r>
          </a:p>
          <a:p>
            <a:pPr lvl="0"/>
            <a:endParaRPr lang="en-GB" sz="1200" b="0" kern="1200" dirty="0">
              <a:solidFill>
                <a:schemeClr val="tx1"/>
              </a:solidFill>
              <a:effectLst/>
              <a:latin typeface="+mn-lt"/>
              <a:ea typeface="MS PGothic" panose="020B0600070205080204" pitchFamily="34" charset="-128"/>
              <a:cs typeface="+mn-cs"/>
            </a:endParaRPr>
          </a:p>
          <a:p>
            <a:pPr marL="0" marR="0" lvl="0" indent="0" algn="l" defTabSz="457200" rtl="0" eaLnBrk="1" fontAlgn="base" latinLnBrk="0" hangingPunct="1">
              <a:lnSpc>
                <a:spcPct val="100000"/>
              </a:lnSpc>
              <a:spcBef>
                <a:spcPct val="30000"/>
              </a:spcBef>
              <a:spcAft>
                <a:spcPct val="0"/>
              </a:spcAft>
              <a:buClrTx/>
              <a:buSzTx/>
              <a:buFontTx/>
              <a:buNone/>
              <a:tabLst/>
              <a:defRPr/>
            </a:pPr>
            <a:r>
              <a:rPr lang="en-GB" sz="1200" b="0" kern="1200" dirty="0">
                <a:solidFill>
                  <a:schemeClr val="tx1"/>
                </a:solidFill>
                <a:effectLst/>
                <a:latin typeface="+mn-lt"/>
                <a:ea typeface="MS PGothic" panose="020B0600070205080204" pitchFamily="34" charset="-128"/>
                <a:cs typeface="+mn-cs"/>
              </a:rPr>
              <a:t>From the available data, the largest second-level recipient organisation of multi-year funding are international NGOs. Local and national NGOs reportedly received a larger share of multi-year sub-grants, but despite the reported increase from US$17 million in 2016 to US$41 million in 2018, their allocated share decreased by from around 20% to only 12% in 2018. </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en-GB" sz="1200" b="0" kern="1200" dirty="0">
              <a:solidFill>
                <a:schemeClr val="tx1"/>
              </a:solidFill>
              <a:effectLst/>
              <a:latin typeface="+mn-lt"/>
              <a:ea typeface="MS PGothic" panose="020B0600070205080204" pitchFamily="34" charset="-128"/>
              <a:cs typeface="+mn-cs"/>
            </a:endParaRPr>
          </a:p>
          <a:p>
            <a:pPr marL="0" marR="0" lvl="0" indent="0" algn="l" defTabSz="457200" rtl="0" eaLnBrk="1" fontAlgn="base" latinLnBrk="0" hangingPunct="1">
              <a:lnSpc>
                <a:spcPct val="100000"/>
              </a:lnSpc>
              <a:spcBef>
                <a:spcPct val="30000"/>
              </a:spcBef>
              <a:spcAft>
                <a:spcPct val="0"/>
              </a:spcAft>
              <a:buClrTx/>
              <a:buSzTx/>
              <a:buFontTx/>
              <a:buNone/>
              <a:tabLst/>
              <a:defRPr/>
            </a:pPr>
            <a:r>
              <a:rPr lang="en-GB" sz="1200" b="0" kern="1200" dirty="0">
                <a:solidFill>
                  <a:schemeClr val="tx1"/>
                </a:solidFill>
                <a:effectLst/>
                <a:latin typeface="+mn-lt"/>
                <a:ea typeface="MS PGothic" panose="020B0600070205080204" pitchFamily="34" charset="-128"/>
                <a:cs typeface="+mn-cs"/>
              </a:rPr>
              <a:t>In the country studies in Jordan and Lebanon, most implementing organisations reported challenges in providing multi-year sub-grants. These were a lack of visibility in their own funding, potentially limited capacity of downstream partners to absorb multi-year funding and plan multi-year operations, and a lack of risk appetite for some donors reflected in tighter conditions on how to pass on their funding and to whom.</a:t>
            </a:r>
            <a:endParaRPr lang="en-GB" sz="1200" b="1" kern="1200" dirty="0">
              <a:solidFill>
                <a:schemeClr val="tx1"/>
              </a:solidFill>
              <a:effectLst/>
              <a:latin typeface="+mn-lt"/>
              <a:ea typeface="MS PGothic" panose="020B0600070205080204" pitchFamily="34" charset="-128"/>
              <a:cs typeface="+mn-cs"/>
            </a:endParaRPr>
          </a:p>
          <a:p>
            <a:endParaRPr lang="en-GB" sz="1200" b="1" kern="1200" dirty="0">
              <a:solidFill>
                <a:schemeClr val="tx1"/>
              </a:solidFill>
              <a:effectLst/>
              <a:latin typeface="+mn-lt"/>
              <a:ea typeface="MS PGothic" panose="020B0600070205080204" pitchFamily="34" charset="-128"/>
              <a:cs typeface="+mn-cs"/>
            </a:endParaRPr>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8</a:t>
            </a:fld>
            <a:endParaRPr lang="en-GB" altLang="en-US"/>
          </a:p>
        </p:txBody>
      </p:sp>
    </p:spTree>
    <p:extLst>
      <p:ext uri="{BB962C8B-B14F-4D97-AF65-F5344CB8AC3E}">
        <p14:creationId xmlns:p14="http://schemas.microsoft.com/office/powerpoint/2010/main" val="1803711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GB" sz="1200" b="1" kern="1200" dirty="0">
                <a:solidFill>
                  <a:schemeClr val="tx1"/>
                </a:solidFill>
                <a:effectLst/>
                <a:latin typeface="+mn-lt"/>
                <a:ea typeface="MS PGothic" panose="020B0600070205080204" pitchFamily="34" charset="-128"/>
                <a:cs typeface="+mn-cs"/>
              </a:rPr>
              <a:t>The primary challenge in reporting predictable and flexible funding lies not in the availability of technical functionalities, but in the absence of a shared lexicon.</a:t>
            </a:r>
            <a:r>
              <a:rPr lang="en-GB" sz="1200" kern="1200" dirty="0">
                <a:solidFill>
                  <a:schemeClr val="tx1"/>
                </a:solidFill>
                <a:effectLst/>
                <a:latin typeface="+mn-lt"/>
                <a:ea typeface="MS PGothic" panose="020B0600070205080204" pitchFamily="34" charset="-128"/>
                <a:cs typeface="+mn-cs"/>
              </a:rPr>
              <a:t> </a:t>
            </a:r>
            <a:r>
              <a:rPr lang="en-GB" sz="1200" u="sng" kern="1200" dirty="0">
                <a:solidFill>
                  <a:schemeClr val="tx1"/>
                </a:solidFill>
                <a:effectLst/>
                <a:latin typeface="+mn-lt"/>
                <a:ea typeface="MS PGothic" panose="020B0600070205080204" pitchFamily="34" charset="-128"/>
                <a:cs typeface="+mn-cs"/>
              </a:rPr>
              <a:t>Within single institutions</a:t>
            </a:r>
            <a:r>
              <a:rPr lang="en-GB" sz="1200" kern="1200" dirty="0">
                <a:solidFill>
                  <a:schemeClr val="tx1"/>
                </a:solidFill>
                <a:effectLst/>
                <a:latin typeface="+mn-lt"/>
                <a:ea typeface="MS PGothic" panose="020B0600070205080204" pitchFamily="34" charset="-128"/>
                <a:cs typeface="+mn-cs"/>
              </a:rPr>
              <a:t>, there may not yet exist definitions and classifications of multi-year funding.  </a:t>
            </a:r>
            <a:r>
              <a:rPr lang="en-GB" sz="1200" u="sng" kern="1200" dirty="0">
                <a:solidFill>
                  <a:schemeClr val="tx1"/>
                </a:solidFill>
                <a:effectLst/>
                <a:latin typeface="+mn-lt"/>
                <a:ea typeface="MS PGothic" panose="020B0600070205080204" pitchFamily="34" charset="-128"/>
                <a:cs typeface="+mn-cs"/>
              </a:rPr>
              <a:t>Across organisations</a:t>
            </a:r>
            <a:r>
              <a:rPr lang="en-GB" sz="1200" kern="1200" dirty="0">
                <a:solidFill>
                  <a:schemeClr val="tx1"/>
                </a:solidFill>
                <a:effectLst/>
                <a:latin typeface="+mn-lt"/>
                <a:ea typeface="MS PGothic" panose="020B0600070205080204" pitchFamily="34" charset="-128"/>
                <a:cs typeface="+mn-cs"/>
              </a:rPr>
              <a:t>, the terminology gap expands, leading not only to a lack of a common framework to report against, but also to divergent understandings of multi-year funding. </a:t>
            </a:r>
          </a:p>
          <a:p>
            <a:endParaRPr lang="en-GB" sz="1200" kern="1200" dirty="0">
              <a:solidFill>
                <a:schemeClr val="tx1"/>
              </a:solidFill>
              <a:effectLst/>
              <a:latin typeface="+mn-lt"/>
              <a:ea typeface="MS PGothic" panose="020B0600070205080204" pitchFamily="34" charset="-128"/>
              <a:cs typeface="+mn-cs"/>
            </a:endParaRPr>
          </a:p>
          <a:p>
            <a:r>
              <a:rPr lang="en-GB" sz="1200" kern="1200" dirty="0">
                <a:solidFill>
                  <a:schemeClr val="tx1"/>
                </a:solidFill>
                <a:effectLst/>
                <a:latin typeface="+mn-lt"/>
                <a:ea typeface="MS PGothic" panose="020B0600070205080204" pitchFamily="34" charset="-128"/>
                <a:cs typeface="+mn-cs"/>
              </a:rPr>
              <a:t>Reporting to UN OCHA FTS flow model allows the identification of funding across multiple years, by source and destination usage years. While this enables the years covered by a funding flow to be identified, the absence of a multi-year marker prevents identification of intentional multi-year grants. For example, cost extensions to single-year grants might appear as spanning multiple years or funding that covers a 12-month period but runs across two years might also appear as a multi-year flow. </a:t>
            </a:r>
          </a:p>
          <a:p>
            <a:endParaRPr lang="en-GB" sz="1200" kern="1200" dirty="0">
              <a:solidFill>
                <a:schemeClr val="tx1"/>
              </a:solidFill>
              <a:effectLst/>
              <a:latin typeface="+mn-lt"/>
              <a:ea typeface="MS PGothic" panose="020B0600070205080204" pitchFamily="34" charset="-128"/>
              <a:cs typeface="+mn-cs"/>
            </a:endParaRPr>
          </a:p>
          <a:p>
            <a:r>
              <a:rPr lang="en-GB" sz="1200" kern="1200" dirty="0">
                <a:solidFill>
                  <a:schemeClr val="tx1"/>
                </a:solidFill>
                <a:effectLst/>
                <a:latin typeface="+mn-lt"/>
                <a:ea typeface="MS PGothic" panose="020B0600070205080204" pitchFamily="34" charset="-128"/>
                <a:cs typeface="+mn-cs"/>
              </a:rPr>
              <a:t>The IATI Standard enables reporting at activity level with clear start and end dates and can therefore capture projects spanning multiple years. The volumes of humanitarian funding reported to IATI are however currently limited, even though it would be possible to specify planned disbursements linked to multi-annual activity budgets for future years.</a:t>
            </a:r>
          </a:p>
          <a:p>
            <a:endParaRPr lang="en-GB" sz="1200" kern="1200" dirty="0">
              <a:solidFill>
                <a:schemeClr val="tx1"/>
              </a:solidFill>
              <a:effectLst/>
              <a:latin typeface="+mn-lt"/>
              <a:ea typeface="MS PGothic" panose="020B0600070205080204" pitchFamily="34" charset="-128"/>
              <a:cs typeface="+mn-cs"/>
            </a:endParaRPr>
          </a:p>
          <a:p>
            <a:endParaRPr lang="en-GB" dirty="0"/>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9</a:t>
            </a:fld>
            <a:endParaRPr lang="en-GB" altLang="en-US"/>
          </a:p>
        </p:txBody>
      </p:sp>
    </p:spTree>
    <p:extLst>
      <p:ext uri="{BB962C8B-B14F-4D97-AF65-F5344CB8AC3E}">
        <p14:creationId xmlns:p14="http://schemas.microsoft.com/office/powerpoint/2010/main" val="168959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GB" sz="1200" b="0" kern="1200" dirty="0">
                <a:solidFill>
                  <a:schemeClr val="tx1"/>
                </a:solidFill>
                <a:effectLst/>
                <a:latin typeface="+mn-lt"/>
                <a:ea typeface="MS PGothic" panose="020B0600070205080204" pitchFamily="34" charset="-128"/>
                <a:cs typeface="+mn-cs"/>
              </a:rPr>
              <a:t>This discussion on roles and expectations of MYHF, depending on the context, is needed both between agencies (within and outside of the humanitarian system) and within institutions (e.g. donors that keep their development and humanitarian funding mandates separate).</a:t>
            </a:r>
          </a:p>
          <a:p>
            <a:endParaRPr lang="en-GB" dirty="0"/>
          </a:p>
          <a:p>
            <a:r>
              <a:rPr lang="en-GB" dirty="0"/>
              <a:t>MYHF along cannot fully address root causes of humanitarian need, but what role does it play?</a:t>
            </a:r>
          </a:p>
        </p:txBody>
      </p:sp>
      <p:sp>
        <p:nvSpPr>
          <p:cNvPr id="4" name="Slide Number Placeholder 3"/>
          <p:cNvSpPr>
            <a:spLocks noGrp="1"/>
          </p:cNvSpPr>
          <p:nvPr>
            <p:ph type="sldNum" sz="quarter" idx="5"/>
          </p:nvPr>
        </p:nvSpPr>
        <p:spPr/>
        <p:txBody>
          <a:bodyPr/>
          <a:lstStyle/>
          <a:p>
            <a:fld id="{518A2942-755B-48C1-A101-B56D46D21A03}" type="slidenum">
              <a:rPr lang="en-GB" altLang="en-US" smtClean="0"/>
              <a:pPr/>
              <a:t>10</a:t>
            </a:fld>
            <a:endParaRPr lang="en-GB" altLang="en-US"/>
          </a:p>
        </p:txBody>
      </p:sp>
    </p:spTree>
    <p:extLst>
      <p:ext uri="{BB962C8B-B14F-4D97-AF65-F5344CB8AC3E}">
        <p14:creationId xmlns:p14="http://schemas.microsoft.com/office/powerpoint/2010/main" val="28526415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DI R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736D46-6DF9-47B7-8979-893859C21944}"/>
              </a:ext>
            </a:extLst>
          </p:cNvPr>
          <p:cNvSpPr/>
          <p:nvPr/>
        </p:nvSpPr>
        <p:spPr>
          <a:xfrm>
            <a:off x="0" y="0"/>
            <a:ext cx="9144000" cy="6858000"/>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 Placeholder 10"/>
          <p:cNvSpPr>
            <a:spLocks noGrp="1"/>
          </p:cNvSpPr>
          <p:nvPr>
            <p:ph type="body" sz="quarter" idx="14"/>
          </p:nvPr>
        </p:nvSpPr>
        <p:spPr>
          <a:xfrm>
            <a:off x="3744290" y="6007751"/>
            <a:ext cx="3671587" cy="480796"/>
          </a:xfrm>
        </p:spPr>
        <p:txBody>
          <a:bodyPr anchor="ctr">
            <a:normAutofit/>
          </a:bodyPr>
          <a:lstStyle>
            <a:lvl1pPr marL="0" indent="0">
              <a:buNone/>
              <a:defRPr sz="2000" b="0">
                <a:solidFill>
                  <a:schemeClr val="bg1"/>
                </a:solidFill>
              </a:defRPr>
            </a:lvl1pPr>
          </a:lstStyle>
          <a:p>
            <a:pPr lvl="0"/>
            <a:r>
              <a:rPr lang="en-US"/>
              <a:t>Click to edit Master text styles</a:t>
            </a:r>
          </a:p>
        </p:txBody>
      </p:sp>
      <p:sp>
        <p:nvSpPr>
          <p:cNvPr id="11" name="Text Placeholder 10"/>
          <p:cNvSpPr>
            <a:spLocks noGrp="1"/>
          </p:cNvSpPr>
          <p:nvPr>
            <p:ph type="body" sz="quarter" idx="13"/>
          </p:nvPr>
        </p:nvSpPr>
        <p:spPr>
          <a:xfrm>
            <a:off x="3744290" y="4895516"/>
            <a:ext cx="3671587" cy="1104538"/>
          </a:xfrm>
        </p:spPr>
        <p:txBody>
          <a:bodyPr anchor="b">
            <a:noAutofit/>
          </a:bodyPr>
          <a:lstStyle>
            <a:lvl1pPr marL="0" indent="0">
              <a:buNone/>
              <a:defRPr sz="4000" b="1" baseline="0">
                <a:solidFill>
                  <a:schemeClr val="bg1"/>
                </a:solidFill>
              </a:defRPr>
            </a:lvl1pPr>
          </a:lstStyle>
          <a:p>
            <a:pPr lvl="0"/>
            <a:r>
              <a:rPr lang="en-US"/>
              <a:t>Click to edit Master text styles</a:t>
            </a:r>
          </a:p>
        </p:txBody>
      </p:sp>
      <p:pic>
        <p:nvPicPr>
          <p:cNvPr id="3" name="Picture 2" descr="A close up of a logo&#10;&#10;Description generated with very high confidence">
            <a:extLst>
              <a:ext uri="{FF2B5EF4-FFF2-40B4-BE49-F238E27FC236}">
                <a16:creationId xmlns:a16="http://schemas.microsoft.com/office/drawing/2014/main" id="{408B0F61-2063-4DFA-9710-7873F38F8B4B}"/>
              </a:ext>
            </a:extLst>
          </p:cNvPr>
          <p:cNvPicPr>
            <a:picLocks noChangeAspect="1"/>
          </p:cNvPicPr>
          <p:nvPr userDrawn="1"/>
        </p:nvPicPr>
        <p:blipFill>
          <a:blip r:embed="rId2"/>
          <a:stretch>
            <a:fillRect/>
          </a:stretch>
        </p:blipFill>
        <p:spPr>
          <a:xfrm>
            <a:off x="3765550" y="450658"/>
            <a:ext cx="1818038" cy="344439"/>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94AB6387-5DB1-4BC9-9353-CF8BEAF84D58}"/>
              </a:ext>
            </a:extLst>
          </p:cNvPr>
          <p:cNvPicPr>
            <a:picLocks noChangeAspect="1"/>
          </p:cNvPicPr>
          <p:nvPr userDrawn="1"/>
        </p:nvPicPr>
        <p:blipFill>
          <a:blip r:embed="rId3"/>
          <a:stretch>
            <a:fillRect/>
          </a:stretch>
        </p:blipFill>
        <p:spPr>
          <a:xfrm>
            <a:off x="1332000" y="1377761"/>
            <a:ext cx="5969050" cy="4972640"/>
          </a:xfrm>
          <a:prstGeom prst="rect">
            <a:avLst/>
          </a:prstGeom>
        </p:spPr>
      </p:pic>
    </p:spTree>
    <p:extLst>
      <p:ext uri="{BB962C8B-B14F-4D97-AF65-F5344CB8AC3E}">
        <p14:creationId xmlns:p14="http://schemas.microsoft.com/office/powerpoint/2010/main" val="326181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hor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9D830B-EF14-42D0-A2F2-CB829D1882C0}"/>
              </a:ext>
            </a:extLst>
          </p:cNvPr>
          <p:cNvCxnSpPr/>
          <p:nvPr/>
        </p:nvCxnSpPr>
        <p:spPr>
          <a:xfrm>
            <a:off x="1566863" y="2355850"/>
            <a:ext cx="5378450"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5D4BCBE7-D7B0-49A5-90E2-1CA036B89821}"/>
              </a:ext>
            </a:extLst>
          </p:cNvPr>
          <p:cNvCxnSpPr/>
          <p:nvPr/>
        </p:nvCxnSpPr>
        <p:spPr>
          <a:xfrm>
            <a:off x="1566863" y="4076700"/>
            <a:ext cx="5378450"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10" name="Text Placeholder 2"/>
          <p:cNvSpPr>
            <a:spLocks noGrp="1"/>
          </p:cNvSpPr>
          <p:nvPr>
            <p:ph type="body" sz="quarter" idx="13"/>
          </p:nvPr>
        </p:nvSpPr>
        <p:spPr>
          <a:xfrm>
            <a:off x="1566404" y="2481263"/>
            <a:ext cx="5379663" cy="1108075"/>
          </a:xfrm>
        </p:spPr>
        <p:txBody>
          <a:bodyPr anchor="ctr"/>
          <a:lstStyle>
            <a:lvl1pPr>
              <a:defRPr sz="1800" b="1" baseline="0">
                <a:solidFill>
                  <a:srgbClr val="BD2729"/>
                </a:solidFill>
                <a:latin typeface="+mj-lt"/>
              </a:defRPr>
            </a:lvl1pPr>
          </a:lstStyle>
          <a:p>
            <a:pPr lvl="0"/>
            <a:r>
              <a:rPr lang="en-US"/>
              <a:t>Click to edit Master text styles</a:t>
            </a:r>
          </a:p>
        </p:txBody>
      </p:sp>
      <p:sp>
        <p:nvSpPr>
          <p:cNvPr id="3" name="Text Placeholder 2"/>
          <p:cNvSpPr>
            <a:spLocks noGrp="1"/>
          </p:cNvSpPr>
          <p:nvPr>
            <p:ph type="body" sz="quarter" idx="14"/>
          </p:nvPr>
        </p:nvSpPr>
        <p:spPr>
          <a:xfrm>
            <a:off x="1566835" y="3652594"/>
            <a:ext cx="2982913" cy="252957"/>
          </a:xfrm>
        </p:spPr>
        <p:txBody>
          <a:bodyPr/>
          <a:lstStyle>
            <a:lvl1pPr>
              <a:defRPr sz="1800" baseline="0">
                <a:solidFill>
                  <a:srgbClr val="BD2729"/>
                </a:solidFill>
              </a:defRPr>
            </a:lvl1pPr>
          </a:lstStyle>
          <a:p>
            <a:pPr lvl="0"/>
            <a:r>
              <a:rPr lang="en-US"/>
              <a:t>Click to edit Master text styles</a:t>
            </a:r>
          </a:p>
        </p:txBody>
      </p:sp>
      <p:sp>
        <p:nvSpPr>
          <p:cNvPr id="7" name="Footer Placeholder 4">
            <a:extLst>
              <a:ext uri="{FF2B5EF4-FFF2-40B4-BE49-F238E27FC236}">
                <a16:creationId xmlns:a16="http://schemas.microsoft.com/office/drawing/2014/main" id="{8C8064CA-D11C-4B78-8CC3-BC401212312D}"/>
              </a:ext>
            </a:extLst>
          </p:cNvPr>
          <p:cNvSpPr>
            <a:spLocks noGrp="1"/>
          </p:cNvSpPr>
          <p:nvPr>
            <p:ph type="ftr" sz="quarter" idx="15"/>
          </p:nvPr>
        </p:nvSpPr>
        <p:spPr/>
        <p:txBody>
          <a:bodyPr/>
          <a:lstStyle>
            <a:lvl1pPr>
              <a:defRPr/>
            </a:lvl1pPr>
          </a:lstStyle>
          <a:p>
            <a:pPr>
              <a:defRPr/>
            </a:pPr>
            <a:r>
              <a:rPr lang="en-US"/>
              <a:t>Report title / www.devinit.org</a:t>
            </a:r>
            <a:endParaRPr lang="en-US" dirty="0"/>
          </a:p>
        </p:txBody>
      </p:sp>
      <p:pic>
        <p:nvPicPr>
          <p:cNvPr id="8" name="Picture 7" descr="A picture containing clipart&#10;&#10;Description generated with very high confidence">
            <a:extLst>
              <a:ext uri="{FF2B5EF4-FFF2-40B4-BE49-F238E27FC236}">
                <a16:creationId xmlns:a16="http://schemas.microsoft.com/office/drawing/2014/main" id="{49E6DEFB-E457-4891-8D7C-2A94E75AF3B6}"/>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Tree>
    <p:extLst>
      <p:ext uri="{BB962C8B-B14F-4D97-AF65-F5344CB8AC3E}">
        <p14:creationId xmlns:p14="http://schemas.microsoft.com/office/powerpoint/2010/main" val="2832721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Medium)">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48E298B-2A33-4EBF-B3A9-A5EAB97C9A2D}"/>
              </a:ext>
            </a:extLst>
          </p:cNvPr>
          <p:cNvCxnSpPr/>
          <p:nvPr/>
        </p:nvCxnSpPr>
        <p:spPr>
          <a:xfrm>
            <a:off x="1566863" y="2016125"/>
            <a:ext cx="5378450" cy="0"/>
          </a:xfrm>
          <a:prstGeom prst="line">
            <a:avLst/>
          </a:prstGeom>
          <a:ln>
            <a:solidFill>
              <a:srgbClr val="BD2729"/>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7512E74E-574B-4247-8352-7790C3534EF9}"/>
              </a:ext>
            </a:extLst>
          </p:cNvPr>
          <p:cNvCxnSpPr/>
          <p:nvPr/>
        </p:nvCxnSpPr>
        <p:spPr>
          <a:xfrm>
            <a:off x="1566863" y="4414838"/>
            <a:ext cx="5378450"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1" name="Text Placeholder 2"/>
          <p:cNvSpPr>
            <a:spLocks noGrp="1"/>
          </p:cNvSpPr>
          <p:nvPr>
            <p:ph type="body" sz="quarter" idx="13"/>
          </p:nvPr>
        </p:nvSpPr>
        <p:spPr>
          <a:xfrm>
            <a:off x="1566404" y="2142676"/>
            <a:ext cx="5379232" cy="1785103"/>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sz="1800" b="1" baseline="0">
                <a:solidFill>
                  <a:srgbClr val="BD2729"/>
                </a:solidFill>
                <a:latin typeface="+mj-lt"/>
              </a:defRPr>
            </a:lvl1pPr>
          </a:lstStyle>
          <a:p>
            <a:pPr lvl="0"/>
            <a:r>
              <a:rPr lang="en-US"/>
              <a:t>Click to edit Master text styles</a:t>
            </a:r>
          </a:p>
        </p:txBody>
      </p:sp>
      <p:sp>
        <p:nvSpPr>
          <p:cNvPr id="24" name="Text Placeholder 2"/>
          <p:cNvSpPr>
            <a:spLocks noGrp="1"/>
          </p:cNvSpPr>
          <p:nvPr>
            <p:ph type="body" sz="quarter" idx="17"/>
          </p:nvPr>
        </p:nvSpPr>
        <p:spPr>
          <a:xfrm>
            <a:off x="1567266" y="3991035"/>
            <a:ext cx="2982913" cy="252957"/>
          </a:xfrm>
        </p:spPr>
        <p:txBody>
          <a:bodyPr/>
          <a:lstStyle>
            <a:lvl1pPr>
              <a:defRPr sz="1800" baseline="0">
                <a:solidFill>
                  <a:srgbClr val="BD2729"/>
                </a:solidFill>
              </a:defRPr>
            </a:lvl1pPr>
          </a:lstStyle>
          <a:p>
            <a:pPr lvl="0"/>
            <a:r>
              <a:rPr lang="en-US"/>
              <a:t>Click to edit Master text styles</a:t>
            </a:r>
          </a:p>
        </p:txBody>
      </p:sp>
      <p:sp>
        <p:nvSpPr>
          <p:cNvPr id="7" name="Footer Placeholder 4">
            <a:extLst>
              <a:ext uri="{FF2B5EF4-FFF2-40B4-BE49-F238E27FC236}">
                <a16:creationId xmlns:a16="http://schemas.microsoft.com/office/drawing/2014/main" id="{5814EFD2-BA06-42FC-980A-5D40BFCCAC18}"/>
              </a:ext>
            </a:extLst>
          </p:cNvPr>
          <p:cNvSpPr>
            <a:spLocks noGrp="1"/>
          </p:cNvSpPr>
          <p:nvPr>
            <p:ph type="ftr" sz="quarter" idx="18"/>
          </p:nvPr>
        </p:nvSpPr>
        <p:spPr/>
        <p:txBody>
          <a:bodyPr/>
          <a:lstStyle>
            <a:lvl1pPr>
              <a:defRPr/>
            </a:lvl1pPr>
          </a:lstStyle>
          <a:p>
            <a:pPr>
              <a:defRPr/>
            </a:pPr>
            <a:r>
              <a:rPr lang="en-US"/>
              <a:t>Report title / www.devinit.org</a:t>
            </a:r>
            <a:endParaRPr lang="en-US" dirty="0"/>
          </a:p>
        </p:txBody>
      </p:sp>
      <p:pic>
        <p:nvPicPr>
          <p:cNvPr id="8" name="Picture 7" descr="A picture containing clipart&#10;&#10;Description generated with very high confidence">
            <a:extLst>
              <a:ext uri="{FF2B5EF4-FFF2-40B4-BE49-F238E27FC236}">
                <a16:creationId xmlns:a16="http://schemas.microsoft.com/office/drawing/2014/main" id="{7F1EDEE0-AF5F-4D57-9AB3-78F2E6CAC407}"/>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Tree>
    <p:extLst>
      <p:ext uri="{BB962C8B-B14F-4D97-AF65-F5344CB8AC3E}">
        <p14:creationId xmlns:p14="http://schemas.microsoft.com/office/powerpoint/2010/main" val="858731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Lon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EBF6CBE-7F7B-417F-99DB-A1E706A237AE}"/>
              </a:ext>
            </a:extLst>
          </p:cNvPr>
          <p:cNvCxnSpPr/>
          <p:nvPr/>
        </p:nvCxnSpPr>
        <p:spPr>
          <a:xfrm>
            <a:off x="1566863" y="1677988"/>
            <a:ext cx="5378450" cy="0"/>
          </a:xfrm>
          <a:prstGeom prst="line">
            <a:avLst/>
          </a:prstGeom>
          <a:ln>
            <a:solidFill>
              <a:srgbClr val="BD2729"/>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E5668221-C92A-4B6B-A562-E1E62DB3D653}"/>
              </a:ext>
            </a:extLst>
          </p:cNvPr>
          <p:cNvCxnSpPr/>
          <p:nvPr/>
        </p:nvCxnSpPr>
        <p:spPr>
          <a:xfrm>
            <a:off x="1566863" y="4740275"/>
            <a:ext cx="5378450" cy="0"/>
          </a:xfrm>
          <a:prstGeom prst="line">
            <a:avLst/>
          </a:prstGeom>
          <a:ln>
            <a:solidFill>
              <a:srgbClr val="BD2729"/>
            </a:solidFill>
          </a:ln>
          <a:effectLst/>
        </p:spPr>
        <p:style>
          <a:lnRef idx="2">
            <a:schemeClr val="accent1"/>
          </a:lnRef>
          <a:fillRef idx="0">
            <a:schemeClr val="accent1"/>
          </a:fillRef>
          <a:effectRef idx="1">
            <a:schemeClr val="accent1"/>
          </a:effectRef>
          <a:fontRef idx="minor">
            <a:schemeClr val="tx1"/>
          </a:fontRef>
        </p:style>
      </p:cxnSp>
      <p:sp>
        <p:nvSpPr>
          <p:cNvPr id="23" name="Text Placeholder 2"/>
          <p:cNvSpPr>
            <a:spLocks noGrp="1"/>
          </p:cNvSpPr>
          <p:nvPr>
            <p:ph type="body" sz="quarter" idx="17"/>
          </p:nvPr>
        </p:nvSpPr>
        <p:spPr>
          <a:xfrm>
            <a:off x="1565973" y="4329590"/>
            <a:ext cx="2982913" cy="252957"/>
          </a:xfrm>
        </p:spPr>
        <p:txBody>
          <a:bodyPr/>
          <a:lstStyle>
            <a:lvl1pPr>
              <a:defRPr sz="1800" baseline="0">
                <a:solidFill>
                  <a:srgbClr val="BD2729"/>
                </a:solidFill>
              </a:defRPr>
            </a:lvl1pPr>
          </a:lstStyle>
          <a:p>
            <a:pPr lvl="0"/>
            <a:r>
              <a:rPr lang="en-US"/>
              <a:t>Click to edit Master text styles</a:t>
            </a:r>
          </a:p>
        </p:txBody>
      </p:sp>
      <p:sp>
        <p:nvSpPr>
          <p:cNvPr id="26" name="Text Placeholder 2"/>
          <p:cNvSpPr>
            <a:spLocks noGrp="1"/>
          </p:cNvSpPr>
          <p:nvPr>
            <p:ph type="body" sz="quarter" idx="13"/>
          </p:nvPr>
        </p:nvSpPr>
        <p:spPr>
          <a:xfrm>
            <a:off x="1565972" y="1804122"/>
            <a:ext cx="5378801" cy="2462212"/>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sz="1800" b="1" baseline="0">
                <a:solidFill>
                  <a:schemeClr val="accent4"/>
                </a:solidFill>
                <a:latin typeface="+mj-lt"/>
              </a:defRPr>
            </a:lvl1pPr>
          </a:lstStyle>
          <a:p>
            <a:pPr lvl="0"/>
            <a:r>
              <a:rPr lang="en-US"/>
              <a:t>Click to edit Master text styles</a:t>
            </a:r>
          </a:p>
        </p:txBody>
      </p:sp>
      <p:sp>
        <p:nvSpPr>
          <p:cNvPr id="7" name="Footer Placeholder 4">
            <a:extLst>
              <a:ext uri="{FF2B5EF4-FFF2-40B4-BE49-F238E27FC236}">
                <a16:creationId xmlns:a16="http://schemas.microsoft.com/office/drawing/2014/main" id="{3EFFB832-A297-4919-8104-8A7C632CA8BA}"/>
              </a:ext>
            </a:extLst>
          </p:cNvPr>
          <p:cNvSpPr>
            <a:spLocks noGrp="1"/>
          </p:cNvSpPr>
          <p:nvPr>
            <p:ph type="ftr" sz="quarter" idx="18"/>
          </p:nvPr>
        </p:nvSpPr>
        <p:spPr/>
        <p:txBody>
          <a:bodyPr/>
          <a:lstStyle>
            <a:lvl1pPr>
              <a:defRPr/>
            </a:lvl1pPr>
          </a:lstStyle>
          <a:p>
            <a:pPr>
              <a:defRPr/>
            </a:pPr>
            <a:r>
              <a:rPr lang="en-US"/>
              <a:t>Report title / www.devinit.org</a:t>
            </a:r>
            <a:endParaRPr lang="en-US" dirty="0"/>
          </a:p>
        </p:txBody>
      </p:sp>
      <p:pic>
        <p:nvPicPr>
          <p:cNvPr id="8" name="Picture 7" descr="A picture containing clipart&#10;&#10;Description generated with very high confidence">
            <a:extLst>
              <a:ext uri="{FF2B5EF4-FFF2-40B4-BE49-F238E27FC236}">
                <a16:creationId xmlns:a16="http://schemas.microsoft.com/office/drawing/2014/main" id="{C4F7F71C-DFF7-4716-926C-DA0B436985AF}"/>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Tree>
    <p:extLst>
      <p:ext uri="{BB962C8B-B14F-4D97-AF65-F5344CB8AC3E}">
        <p14:creationId xmlns:p14="http://schemas.microsoft.com/office/powerpoint/2010/main" val="2306902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x/Case Study_1">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F32093FE-6A10-4C07-86AB-7C03B51A1D40}"/>
              </a:ext>
            </a:extLst>
          </p:cNvPr>
          <p:cNvCxnSpPr/>
          <p:nvPr/>
        </p:nvCxnSpPr>
        <p:spPr>
          <a:xfrm>
            <a:off x="1566863" y="1785938"/>
            <a:ext cx="647065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17755AA2-18AA-4F65-850F-E70F5355A992}"/>
              </a:ext>
            </a:extLst>
          </p:cNvPr>
          <p:cNvCxnSpPr/>
          <p:nvPr/>
        </p:nvCxnSpPr>
        <p:spPr>
          <a:xfrm>
            <a:off x="1566863" y="4510088"/>
            <a:ext cx="647065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4" name="Title 1"/>
          <p:cNvSpPr>
            <a:spLocks noGrp="1"/>
          </p:cNvSpPr>
          <p:nvPr>
            <p:ph type="title"/>
          </p:nvPr>
        </p:nvSpPr>
        <p:spPr>
          <a:xfrm>
            <a:off x="1566404" y="1911626"/>
            <a:ext cx="6470938" cy="423375"/>
          </a:xfrm>
        </p:spPr>
        <p:txBody>
          <a:bodyPr anchor="b"/>
          <a:lstStyle>
            <a:lvl1pPr>
              <a:defRPr sz="3000"/>
            </a:lvl1pPr>
          </a:lstStyle>
          <a:p>
            <a:r>
              <a:rPr lang="en-US"/>
              <a:t>Click to edit Master title style</a:t>
            </a:r>
            <a:endParaRPr lang="en-US" dirty="0"/>
          </a:p>
        </p:txBody>
      </p:sp>
      <p:sp>
        <p:nvSpPr>
          <p:cNvPr id="25" name="Text Placeholder 2"/>
          <p:cNvSpPr>
            <a:spLocks noGrp="1"/>
          </p:cNvSpPr>
          <p:nvPr>
            <p:ph type="body" sz="quarter" idx="15"/>
          </p:nvPr>
        </p:nvSpPr>
        <p:spPr>
          <a:xfrm>
            <a:off x="1566404" y="2367761"/>
            <a:ext cx="6470938" cy="350195"/>
          </a:xfrm>
        </p:spPr>
        <p:txBody>
          <a:bodyPr/>
          <a:lstStyle>
            <a:lvl1pPr>
              <a:defRPr sz="2300">
                <a:solidFill>
                  <a:schemeClr val="tx2"/>
                </a:solidFill>
              </a:defRPr>
            </a:lvl1pPr>
          </a:lstStyle>
          <a:p>
            <a:pPr lvl="0"/>
            <a:r>
              <a:rPr lang="en-US"/>
              <a:t>Click to edit Master text styles</a:t>
            </a:r>
          </a:p>
        </p:txBody>
      </p:sp>
      <p:sp>
        <p:nvSpPr>
          <p:cNvPr id="26" name="Text Placeholder 2"/>
          <p:cNvSpPr>
            <a:spLocks noGrp="1"/>
          </p:cNvSpPr>
          <p:nvPr>
            <p:ph type="body" sz="quarter" idx="13"/>
          </p:nvPr>
        </p:nvSpPr>
        <p:spPr>
          <a:xfrm>
            <a:off x="1565972" y="2842305"/>
            <a:ext cx="6471369" cy="1531532"/>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b="0" baseline="0">
                <a:solidFill>
                  <a:schemeClr val="bg2"/>
                </a:solidFill>
                <a:latin typeface="+mj-lt"/>
              </a:defRPr>
            </a:lvl1pPr>
          </a:lstStyle>
          <a:p>
            <a:pPr lvl="0"/>
            <a:r>
              <a:rPr lang="en-US"/>
              <a:t>Click to edit Master text styles</a:t>
            </a:r>
          </a:p>
        </p:txBody>
      </p:sp>
      <p:sp>
        <p:nvSpPr>
          <p:cNvPr id="8" name="Footer Placeholder 4">
            <a:extLst>
              <a:ext uri="{FF2B5EF4-FFF2-40B4-BE49-F238E27FC236}">
                <a16:creationId xmlns:a16="http://schemas.microsoft.com/office/drawing/2014/main" id="{918C0463-3ED3-4742-B731-00F07728F2B0}"/>
              </a:ext>
            </a:extLst>
          </p:cNvPr>
          <p:cNvSpPr>
            <a:spLocks noGrp="1"/>
          </p:cNvSpPr>
          <p:nvPr>
            <p:ph type="ftr" sz="quarter" idx="16"/>
          </p:nvPr>
        </p:nvSpPr>
        <p:spPr/>
        <p:txBody>
          <a:bodyPr/>
          <a:lstStyle>
            <a:lvl1pPr>
              <a:defRPr/>
            </a:lvl1pPr>
          </a:lstStyle>
          <a:p>
            <a:pPr>
              <a:defRPr/>
            </a:pPr>
            <a:r>
              <a:rPr lang="en-US"/>
              <a:t>Report title / www.devinit.org</a:t>
            </a:r>
            <a:endParaRPr lang="en-US" dirty="0"/>
          </a:p>
        </p:txBody>
      </p:sp>
      <p:pic>
        <p:nvPicPr>
          <p:cNvPr id="9" name="Picture 8" descr="A picture containing clipart&#10;&#10;Description generated with very high confidence">
            <a:extLst>
              <a:ext uri="{FF2B5EF4-FFF2-40B4-BE49-F238E27FC236}">
                <a16:creationId xmlns:a16="http://schemas.microsoft.com/office/drawing/2014/main" id="{72993459-2D30-471B-8958-196E9C6D2303}"/>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Tree>
    <p:extLst>
      <p:ext uri="{BB962C8B-B14F-4D97-AF65-F5344CB8AC3E}">
        <p14:creationId xmlns:p14="http://schemas.microsoft.com/office/powerpoint/2010/main" val="2525498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B15C5C-DC16-4285-A923-5740BB0FE2C3}"/>
              </a:ext>
            </a:extLst>
          </p:cNvPr>
          <p:cNvSpPr/>
          <p:nvPr/>
        </p:nvSpPr>
        <p:spPr>
          <a:xfrm>
            <a:off x="0" y="0"/>
            <a:ext cx="9144000" cy="6858000"/>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686757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Re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F9DB22-244F-4ABD-B629-374E423BC8A6}"/>
              </a:ext>
            </a:extLst>
          </p:cNvPr>
          <p:cNvSpPr/>
          <p:nvPr/>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7">
            <a:extLst>
              <a:ext uri="{FF2B5EF4-FFF2-40B4-BE49-F238E27FC236}">
                <a16:creationId xmlns:a16="http://schemas.microsoft.com/office/drawing/2014/main" id="{45240202-B1E4-4D36-8CB3-F9862A9B8EB2}"/>
              </a:ext>
            </a:extLst>
          </p:cNvPr>
          <p:cNvSpPr txBox="1">
            <a:spLocks noChangeArrowheads="1"/>
          </p:cNvSpPr>
          <p:nvPr/>
        </p:nvSpPr>
        <p:spPr bwMode="auto">
          <a:xfrm>
            <a:off x="336550" y="3662363"/>
            <a:ext cx="27813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a:solidFill>
                  <a:srgbClr val="FFFFFF"/>
                </a:solidFill>
              </a:rPr>
              <a:t>Development Initiatives</a:t>
            </a:r>
          </a:p>
          <a:p>
            <a:r>
              <a:rPr lang="en-GB" altLang="en-US" sz="1400">
                <a:solidFill>
                  <a:srgbClr val="FFFFFF"/>
                </a:solidFill>
              </a:rPr>
              <a:t>North Quay House</a:t>
            </a:r>
          </a:p>
          <a:p>
            <a:r>
              <a:rPr lang="en-GB" altLang="en-US" sz="1400">
                <a:solidFill>
                  <a:srgbClr val="FFFFFF"/>
                </a:solidFill>
              </a:rPr>
              <a:t>Quay side</a:t>
            </a:r>
          </a:p>
          <a:p>
            <a:r>
              <a:rPr lang="en-GB" altLang="en-US" sz="1400">
                <a:solidFill>
                  <a:srgbClr val="FFFFFF"/>
                </a:solidFill>
              </a:rPr>
              <a:t>Temple Back</a:t>
            </a:r>
          </a:p>
          <a:p>
            <a:r>
              <a:rPr lang="en-GB" altLang="en-US" sz="1400">
                <a:solidFill>
                  <a:srgbClr val="FFFFFF"/>
                </a:solidFill>
              </a:rPr>
              <a:t>Bristol</a:t>
            </a:r>
          </a:p>
          <a:p>
            <a:r>
              <a:rPr lang="en-GB" altLang="en-US" sz="1400">
                <a:solidFill>
                  <a:srgbClr val="FFFFFF"/>
                </a:solidFill>
              </a:rPr>
              <a:t>BS1 6FL</a:t>
            </a:r>
          </a:p>
          <a:p>
            <a:r>
              <a:rPr lang="en-GB" altLang="en-US" sz="1400">
                <a:solidFill>
                  <a:srgbClr val="FFFFFF"/>
                </a:solidFill>
              </a:rPr>
              <a:t>United Kingdom</a:t>
            </a:r>
          </a:p>
        </p:txBody>
      </p:sp>
      <p:sp>
        <p:nvSpPr>
          <p:cNvPr id="5" name="TextBox 8">
            <a:extLst>
              <a:ext uri="{FF2B5EF4-FFF2-40B4-BE49-F238E27FC236}">
                <a16:creationId xmlns:a16="http://schemas.microsoft.com/office/drawing/2014/main" id="{62ADB8B0-7546-4D6A-BE8B-E5F2A00BE76E}"/>
              </a:ext>
            </a:extLst>
          </p:cNvPr>
          <p:cNvSpPr txBox="1">
            <a:spLocks noChangeArrowheads="1"/>
          </p:cNvSpPr>
          <p:nvPr/>
        </p:nvSpPr>
        <p:spPr bwMode="auto">
          <a:xfrm>
            <a:off x="336550" y="5268913"/>
            <a:ext cx="256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b="1">
                <a:solidFill>
                  <a:srgbClr val="FFFFFF"/>
                </a:solidFill>
              </a:rPr>
              <a:t>www.devinit.org</a:t>
            </a:r>
          </a:p>
        </p:txBody>
      </p:sp>
      <p:sp>
        <p:nvSpPr>
          <p:cNvPr id="7" name="Slide Number Placeholder 3">
            <a:extLst>
              <a:ext uri="{FF2B5EF4-FFF2-40B4-BE49-F238E27FC236}">
                <a16:creationId xmlns:a16="http://schemas.microsoft.com/office/drawing/2014/main" id="{6B9B8E84-A4F5-4DB0-ADAB-74BAD363B44D}"/>
              </a:ext>
            </a:extLst>
          </p:cNvPr>
          <p:cNvSpPr>
            <a:spLocks noGrp="1"/>
          </p:cNvSpPr>
          <p:nvPr>
            <p:ph type="sldNum" sz="quarter" idx="11"/>
          </p:nvPr>
        </p:nvSpPr>
        <p:spPr>
          <a:xfrm>
            <a:off x="7042150" y="6356350"/>
            <a:ext cx="174148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6555DA2-5FB3-437E-B9AD-5685AE7E00C1}" type="slidenum">
              <a:rPr lang="en-GB" altLang="en-US"/>
              <a:pPr/>
              <a:t>‹#›</a:t>
            </a:fld>
            <a:endParaRPr lang="en-GB" altLang="en-US"/>
          </a:p>
        </p:txBody>
      </p:sp>
      <p:pic>
        <p:nvPicPr>
          <p:cNvPr id="8" name="Picture 7" descr="A close up of a logo&#10;&#10;Description generated with very high confidence">
            <a:extLst>
              <a:ext uri="{FF2B5EF4-FFF2-40B4-BE49-F238E27FC236}">
                <a16:creationId xmlns:a16="http://schemas.microsoft.com/office/drawing/2014/main" id="{13FD0B9A-5CBE-438F-B411-1E0D463E4280}"/>
              </a:ext>
            </a:extLst>
          </p:cNvPr>
          <p:cNvPicPr>
            <a:picLocks noChangeAspect="1"/>
          </p:cNvPicPr>
          <p:nvPr userDrawn="1"/>
        </p:nvPicPr>
        <p:blipFill>
          <a:blip r:embed="rId2"/>
          <a:stretch>
            <a:fillRect/>
          </a:stretch>
        </p:blipFill>
        <p:spPr>
          <a:xfrm>
            <a:off x="430213" y="6072236"/>
            <a:ext cx="1818038" cy="344439"/>
          </a:xfrm>
          <a:prstGeom prst="rect">
            <a:avLst/>
          </a:prstGeom>
        </p:spPr>
      </p:pic>
    </p:spTree>
    <p:extLst>
      <p:ext uri="{BB962C8B-B14F-4D97-AF65-F5344CB8AC3E}">
        <p14:creationId xmlns:p14="http://schemas.microsoft.com/office/powerpoint/2010/main" val="3992411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White)">
    <p:spTree>
      <p:nvGrpSpPr>
        <p:cNvPr id="1" name=""/>
        <p:cNvGrpSpPr/>
        <p:nvPr/>
      </p:nvGrpSpPr>
      <p:grpSpPr>
        <a:xfrm>
          <a:off x="0" y="0"/>
          <a:ext cx="0" cy="0"/>
          <a:chOff x="0" y="0"/>
          <a:chExt cx="0" cy="0"/>
        </a:xfrm>
      </p:grpSpPr>
      <p:pic>
        <p:nvPicPr>
          <p:cNvPr id="5" name="Picture 4" descr="A picture containing clipart&#10;&#10;Description generated with very high confidence">
            <a:extLst>
              <a:ext uri="{FF2B5EF4-FFF2-40B4-BE49-F238E27FC236}">
                <a16:creationId xmlns:a16="http://schemas.microsoft.com/office/drawing/2014/main" id="{CFB76588-F452-4B6B-A7CD-438EFAAABFC6}"/>
              </a:ext>
            </a:extLst>
          </p:cNvPr>
          <p:cNvPicPr>
            <a:picLocks noChangeAspect="1"/>
          </p:cNvPicPr>
          <p:nvPr userDrawn="1"/>
        </p:nvPicPr>
        <p:blipFill>
          <a:blip r:embed="rId2"/>
          <a:stretch>
            <a:fillRect/>
          </a:stretch>
        </p:blipFill>
        <p:spPr>
          <a:xfrm>
            <a:off x="430213" y="6051990"/>
            <a:ext cx="1972850" cy="373769"/>
          </a:xfrm>
          <a:prstGeom prst="rect">
            <a:avLst/>
          </a:prstGeom>
        </p:spPr>
      </p:pic>
      <p:sp>
        <p:nvSpPr>
          <p:cNvPr id="2" name="TextBox 5">
            <a:extLst>
              <a:ext uri="{FF2B5EF4-FFF2-40B4-BE49-F238E27FC236}">
                <a16:creationId xmlns:a16="http://schemas.microsoft.com/office/drawing/2014/main" id="{700C2699-6BEC-4C98-8473-0CEB247D1B31}"/>
              </a:ext>
            </a:extLst>
          </p:cNvPr>
          <p:cNvSpPr txBox="1">
            <a:spLocks noChangeArrowheads="1"/>
          </p:cNvSpPr>
          <p:nvPr/>
        </p:nvSpPr>
        <p:spPr bwMode="auto">
          <a:xfrm>
            <a:off x="336550" y="3662363"/>
            <a:ext cx="27813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a:solidFill>
                  <a:schemeClr val="tx2"/>
                </a:solidFill>
              </a:rPr>
              <a:t>Development Initiatives</a:t>
            </a:r>
          </a:p>
          <a:p>
            <a:r>
              <a:rPr lang="en-GB" altLang="en-US" sz="1400">
                <a:solidFill>
                  <a:schemeClr val="tx2"/>
                </a:solidFill>
              </a:rPr>
              <a:t>North Quay House</a:t>
            </a:r>
          </a:p>
          <a:p>
            <a:r>
              <a:rPr lang="en-GB" altLang="en-US" sz="1400">
                <a:solidFill>
                  <a:schemeClr val="tx2"/>
                </a:solidFill>
              </a:rPr>
              <a:t>Quay side</a:t>
            </a:r>
          </a:p>
          <a:p>
            <a:r>
              <a:rPr lang="en-GB" altLang="en-US" sz="1400">
                <a:solidFill>
                  <a:schemeClr val="tx2"/>
                </a:solidFill>
              </a:rPr>
              <a:t>Temple Back</a:t>
            </a:r>
          </a:p>
          <a:p>
            <a:r>
              <a:rPr lang="en-GB" altLang="en-US" sz="1400">
                <a:solidFill>
                  <a:schemeClr val="tx2"/>
                </a:solidFill>
              </a:rPr>
              <a:t>Bristol</a:t>
            </a:r>
          </a:p>
          <a:p>
            <a:r>
              <a:rPr lang="en-GB" altLang="en-US" sz="1400">
                <a:solidFill>
                  <a:schemeClr val="tx2"/>
                </a:solidFill>
              </a:rPr>
              <a:t>BS1 6FL</a:t>
            </a:r>
          </a:p>
          <a:p>
            <a:r>
              <a:rPr lang="en-GB" altLang="en-US" sz="1400">
                <a:solidFill>
                  <a:schemeClr val="tx2"/>
                </a:solidFill>
              </a:rPr>
              <a:t>United Kingdom</a:t>
            </a:r>
          </a:p>
        </p:txBody>
      </p:sp>
      <p:sp>
        <p:nvSpPr>
          <p:cNvPr id="3" name="TextBox 6">
            <a:extLst>
              <a:ext uri="{FF2B5EF4-FFF2-40B4-BE49-F238E27FC236}">
                <a16:creationId xmlns:a16="http://schemas.microsoft.com/office/drawing/2014/main" id="{1015B99B-7A9C-44CD-93AC-BF44CB4259D3}"/>
              </a:ext>
            </a:extLst>
          </p:cNvPr>
          <p:cNvSpPr txBox="1">
            <a:spLocks noChangeArrowheads="1"/>
          </p:cNvSpPr>
          <p:nvPr/>
        </p:nvSpPr>
        <p:spPr bwMode="auto">
          <a:xfrm>
            <a:off x="336550" y="5268913"/>
            <a:ext cx="256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b="1" dirty="0">
                <a:solidFill>
                  <a:schemeClr val="accent4"/>
                </a:solidFill>
              </a:rPr>
              <a:t>www.devinit.org</a:t>
            </a:r>
          </a:p>
        </p:txBody>
      </p:sp>
    </p:spTree>
    <p:extLst>
      <p:ext uri="{BB962C8B-B14F-4D97-AF65-F5344CB8AC3E}">
        <p14:creationId xmlns:p14="http://schemas.microsoft.com/office/powerpoint/2010/main" val="44264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pic>
        <p:nvPicPr>
          <p:cNvPr id="3" name="Picture 2" descr="A picture containing clipart&#10;&#10;Description generated with very high confidence">
            <a:extLst>
              <a:ext uri="{FF2B5EF4-FFF2-40B4-BE49-F238E27FC236}">
                <a16:creationId xmlns:a16="http://schemas.microsoft.com/office/drawing/2014/main" id="{68B861E2-2A0E-4BF1-841D-75976F78DAB7}"/>
              </a:ext>
            </a:extLst>
          </p:cNvPr>
          <p:cNvPicPr>
            <a:picLocks noChangeAspect="1"/>
          </p:cNvPicPr>
          <p:nvPr userDrawn="1"/>
        </p:nvPicPr>
        <p:blipFill>
          <a:blip r:embed="rId2"/>
          <a:stretch>
            <a:fillRect/>
          </a:stretch>
        </p:blipFill>
        <p:spPr>
          <a:xfrm>
            <a:off x="3765551" y="411473"/>
            <a:ext cx="1972850" cy="373769"/>
          </a:xfrm>
          <a:prstGeom prst="rect">
            <a:avLst/>
          </a:prstGeom>
        </p:spPr>
      </p:pic>
      <p:sp>
        <p:nvSpPr>
          <p:cNvPr id="12" name="Text Placeholder 10"/>
          <p:cNvSpPr>
            <a:spLocks noGrp="1"/>
          </p:cNvSpPr>
          <p:nvPr>
            <p:ph type="body" sz="quarter" idx="17"/>
          </p:nvPr>
        </p:nvSpPr>
        <p:spPr>
          <a:xfrm>
            <a:off x="3744290" y="4895516"/>
            <a:ext cx="3665007" cy="1104537"/>
          </a:xfrm>
        </p:spPr>
        <p:txBody>
          <a:bodyPr anchor="b">
            <a:noAutofit/>
          </a:bodyPr>
          <a:lstStyle>
            <a:lvl1pPr marL="0" indent="0">
              <a:buNone/>
              <a:defRPr sz="4000" b="1">
                <a:solidFill>
                  <a:srgbClr val="E8443A"/>
                </a:solidFill>
              </a:defRPr>
            </a:lvl1pPr>
          </a:lstStyle>
          <a:p>
            <a:pPr lvl="0"/>
            <a:r>
              <a:rPr lang="en-US"/>
              <a:t>Click to edit Master text styles</a:t>
            </a:r>
          </a:p>
        </p:txBody>
      </p:sp>
      <p:sp>
        <p:nvSpPr>
          <p:cNvPr id="8" name="Text Placeholder 10"/>
          <p:cNvSpPr>
            <a:spLocks noGrp="1"/>
          </p:cNvSpPr>
          <p:nvPr>
            <p:ph type="body" sz="quarter" idx="16"/>
          </p:nvPr>
        </p:nvSpPr>
        <p:spPr>
          <a:xfrm>
            <a:off x="3744290" y="6007751"/>
            <a:ext cx="3665007" cy="480796"/>
          </a:xfrm>
        </p:spPr>
        <p:txBody>
          <a:bodyPr anchor="ctr">
            <a:normAutofit/>
          </a:bodyPr>
          <a:lstStyle>
            <a:lvl1pPr marL="0" indent="0">
              <a:buNone/>
              <a:defRPr sz="2000" b="0">
                <a:solidFill>
                  <a:srgbClr val="E8443A"/>
                </a:solidFill>
              </a:defRPr>
            </a:lvl1pPr>
          </a:lstStyle>
          <a:p>
            <a:pPr lvl="0"/>
            <a:r>
              <a:rPr lang="en-US"/>
              <a:t>Click to edit Master text styles</a:t>
            </a:r>
          </a:p>
        </p:txBody>
      </p:sp>
    </p:spTree>
    <p:extLst>
      <p:ext uri="{BB962C8B-B14F-4D97-AF65-F5344CB8AC3E}">
        <p14:creationId xmlns:p14="http://schemas.microsoft.com/office/powerpoint/2010/main" val="872381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1 + content">
    <p:spTree>
      <p:nvGrpSpPr>
        <p:cNvPr id="1" name=""/>
        <p:cNvGrpSpPr/>
        <p:nvPr/>
      </p:nvGrpSpPr>
      <p:grpSpPr>
        <a:xfrm>
          <a:off x="0" y="0"/>
          <a:ext cx="0" cy="0"/>
          <a:chOff x="0" y="0"/>
          <a:chExt cx="0" cy="0"/>
        </a:xfrm>
      </p:grpSpPr>
      <p:pic>
        <p:nvPicPr>
          <p:cNvPr id="7" name="Picture 6" descr="A picture containing clipart&#10;&#10;Description generated with very high confidence">
            <a:extLst>
              <a:ext uri="{FF2B5EF4-FFF2-40B4-BE49-F238E27FC236}">
                <a16:creationId xmlns:a16="http://schemas.microsoft.com/office/drawing/2014/main" id="{FF3F8797-2767-4619-A97C-69A955C3D689}"/>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
        <p:nvSpPr>
          <p:cNvPr id="6" name="Title 1"/>
          <p:cNvSpPr>
            <a:spLocks noGrp="1"/>
          </p:cNvSpPr>
          <p:nvPr>
            <p:ph type="title"/>
          </p:nvPr>
        </p:nvSpPr>
        <p:spPr>
          <a:xfrm>
            <a:off x="457200" y="343911"/>
            <a:ext cx="7700666" cy="856817"/>
          </a:xfrm>
        </p:spPr>
        <p:txBody>
          <a:bodyPr anchor="b"/>
          <a:lstStyle/>
          <a:p>
            <a:r>
              <a:rPr lang="en-US"/>
              <a:t>Click to edit Master title style</a:t>
            </a:r>
            <a:endParaRPr lang="en-US" dirty="0"/>
          </a:p>
        </p:txBody>
      </p:sp>
      <p:sp>
        <p:nvSpPr>
          <p:cNvPr id="11" name="Content Placeholder 2"/>
          <p:cNvSpPr>
            <a:spLocks noGrp="1"/>
          </p:cNvSpPr>
          <p:nvPr>
            <p:ph idx="13"/>
          </p:nvPr>
        </p:nvSpPr>
        <p:spPr>
          <a:xfrm>
            <a:off x="457200" y="2055910"/>
            <a:ext cx="8229600" cy="4070254"/>
          </a:xfrm>
        </p:spPr>
        <p:txBody>
          <a:bodyPr>
            <a:normAutofit/>
          </a:bodyPr>
          <a:lstStyle>
            <a:lvl1pPr marL="0" indent="0">
              <a:buNone/>
              <a:defRPr sz="2000">
                <a:solidFill>
                  <a:schemeClr val="bg2"/>
                </a:solidFill>
              </a:defRPr>
            </a:lvl1pPr>
          </a:lstStyle>
          <a:p>
            <a:pPr lvl="0"/>
            <a:r>
              <a:rPr lang="en-US"/>
              <a:t>Click to edit Master text styles</a:t>
            </a:r>
          </a:p>
        </p:txBody>
      </p:sp>
      <p:sp>
        <p:nvSpPr>
          <p:cNvPr id="5" name="Footer Placeholder 11">
            <a:extLst>
              <a:ext uri="{FF2B5EF4-FFF2-40B4-BE49-F238E27FC236}">
                <a16:creationId xmlns:a16="http://schemas.microsoft.com/office/drawing/2014/main" id="{5B033CE4-5064-4A90-B5E7-377B3E59EBF7}"/>
              </a:ext>
            </a:extLst>
          </p:cNvPr>
          <p:cNvSpPr>
            <a:spLocks noGrp="1"/>
          </p:cNvSpPr>
          <p:nvPr>
            <p:ph type="ftr" sz="quarter" idx="14"/>
          </p:nvPr>
        </p:nvSpPr>
        <p:spPr/>
        <p:txBody>
          <a:bodyPr/>
          <a:lstStyle>
            <a:lvl1pPr>
              <a:defRPr/>
            </a:lvl1pPr>
          </a:lstStyle>
          <a:p>
            <a:pPr>
              <a:defRPr/>
            </a:pPr>
            <a:r>
              <a:rPr lang="en-US"/>
              <a:t>Report title / www.devinit.org</a:t>
            </a:r>
            <a:endParaRPr lang="en-US" dirty="0"/>
          </a:p>
        </p:txBody>
      </p:sp>
    </p:spTree>
    <p:extLst>
      <p:ext uri="{BB962C8B-B14F-4D97-AF65-F5344CB8AC3E}">
        <p14:creationId xmlns:p14="http://schemas.microsoft.com/office/powerpoint/2010/main" val="17514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1 + Heading 2+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2579792"/>
            <a:ext cx="8229600" cy="3546371"/>
          </a:xfrm>
        </p:spPr>
        <p:txBody>
          <a:bodyPr>
            <a:normAutofit/>
          </a:bodyPr>
          <a:lstStyle>
            <a:lvl1pPr marL="0" indent="0">
              <a:buNone/>
              <a:defRPr sz="2000">
                <a:solidFill>
                  <a:schemeClr val="bg2"/>
                </a:solidFill>
              </a:defRPr>
            </a:lvl1pPr>
          </a:lstStyle>
          <a:p>
            <a:pPr lvl="0"/>
            <a:r>
              <a:rPr lang="en-US"/>
              <a:t>Click to edit Master text styles</a:t>
            </a:r>
          </a:p>
        </p:txBody>
      </p:sp>
      <p:sp>
        <p:nvSpPr>
          <p:cNvPr id="8" name="Title 1"/>
          <p:cNvSpPr>
            <a:spLocks noGrp="1"/>
          </p:cNvSpPr>
          <p:nvPr>
            <p:ph type="title"/>
          </p:nvPr>
        </p:nvSpPr>
        <p:spPr>
          <a:xfrm>
            <a:off x="457200" y="343911"/>
            <a:ext cx="7704000" cy="856817"/>
          </a:xfrm>
        </p:spPr>
        <p:txBody>
          <a:bodyPr anchor="b"/>
          <a:lstStyle/>
          <a:p>
            <a:r>
              <a:rPr lang="en-US"/>
              <a:t>Click to edit Master title style</a:t>
            </a:r>
            <a:endParaRPr lang="en-US" dirty="0"/>
          </a:p>
        </p:txBody>
      </p:sp>
      <p:sp>
        <p:nvSpPr>
          <p:cNvPr id="13" name="Text Placeholder 2"/>
          <p:cNvSpPr>
            <a:spLocks noGrp="1"/>
          </p:cNvSpPr>
          <p:nvPr>
            <p:ph type="body" sz="quarter" idx="13"/>
          </p:nvPr>
        </p:nvSpPr>
        <p:spPr>
          <a:xfrm>
            <a:off x="457200" y="1233488"/>
            <a:ext cx="7704000" cy="647700"/>
          </a:xfrm>
        </p:spPr>
        <p:txBody>
          <a:bodyPr/>
          <a:lstStyle>
            <a:lvl1pPr>
              <a:defRPr sz="3000">
                <a:solidFill>
                  <a:schemeClr val="tx2"/>
                </a:solidFill>
              </a:defRPr>
            </a:lvl1pPr>
          </a:lstStyle>
          <a:p>
            <a:pPr lvl="0"/>
            <a:r>
              <a:rPr lang="en-US"/>
              <a:t>Click to edit Master text styles</a:t>
            </a:r>
          </a:p>
        </p:txBody>
      </p:sp>
      <p:sp>
        <p:nvSpPr>
          <p:cNvPr id="7" name="Footer Placeholder 4">
            <a:extLst>
              <a:ext uri="{FF2B5EF4-FFF2-40B4-BE49-F238E27FC236}">
                <a16:creationId xmlns:a16="http://schemas.microsoft.com/office/drawing/2014/main" id="{38EC9D03-07C4-4A90-ACDB-6B4201DBB585}"/>
              </a:ext>
            </a:extLst>
          </p:cNvPr>
          <p:cNvSpPr>
            <a:spLocks noGrp="1"/>
          </p:cNvSpPr>
          <p:nvPr>
            <p:ph type="ftr" sz="quarter" idx="14"/>
          </p:nvPr>
        </p:nvSpPr>
        <p:spPr/>
        <p:txBody>
          <a:bodyPr/>
          <a:lstStyle>
            <a:lvl1pPr>
              <a:defRPr/>
            </a:lvl1pPr>
          </a:lstStyle>
          <a:p>
            <a:pPr>
              <a:defRPr/>
            </a:pPr>
            <a:r>
              <a:rPr lang="en-US"/>
              <a:t>Report title / www.devinit.org</a:t>
            </a:r>
            <a:endParaRPr lang="en-US" dirty="0"/>
          </a:p>
        </p:txBody>
      </p:sp>
      <p:pic>
        <p:nvPicPr>
          <p:cNvPr id="9" name="Picture 8" descr="A picture containing clipart&#10;&#10;Description generated with very high confidence">
            <a:extLst>
              <a:ext uri="{FF2B5EF4-FFF2-40B4-BE49-F238E27FC236}">
                <a16:creationId xmlns:a16="http://schemas.microsoft.com/office/drawing/2014/main" id="{E82F0D94-CBD1-4B23-B89D-D2289A319807}"/>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Tree>
    <p:extLst>
      <p:ext uri="{BB962C8B-B14F-4D97-AF65-F5344CB8AC3E}">
        <p14:creationId xmlns:p14="http://schemas.microsoft.com/office/powerpoint/2010/main" val="113900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1 + Heading 2+ Bullet content">
    <p:spTree>
      <p:nvGrpSpPr>
        <p:cNvPr id="1" name=""/>
        <p:cNvGrpSpPr/>
        <p:nvPr/>
      </p:nvGrpSpPr>
      <p:grpSpPr>
        <a:xfrm>
          <a:off x="0" y="0"/>
          <a:ext cx="0" cy="0"/>
          <a:chOff x="0" y="0"/>
          <a:chExt cx="0" cy="0"/>
        </a:xfrm>
      </p:grpSpPr>
      <p:sp>
        <p:nvSpPr>
          <p:cNvPr id="6" name="Text Placeholder 2"/>
          <p:cNvSpPr>
            <a:spLocks noGrp="1"/>
          </p:cNvSpPr>
          <p:nvPr>
            <p:ph idx="1"/>
          </p:nvPr>
        </p:nvSpPr>
        <p:spPr>
          <a:xfrm>
            <a:off x="457200" y="2642304"/>
            <a:ext cx="8229600" cy="3483859"/>
          </a:xfrm>
          <a:prstGeom prst="rect">
            <a:avLst/>
          </a:prstGeom>
        </p:spPr>
        <p:txBody>
          <a:bodyPr lIns="91440" tIns="45720" rIns="91440" bIns="45720" rtlCol="0">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000" b="0" baseline="0">
                <a:solidFill>
                  <a:schemeClr val="bg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457200" y="343911"/>
            <a:ext cx="7704000" cy="856817"/>
          </a:xfrm>
        </p:spPr>
        <p:txBody>
          <a:bodyPr anchor="b"/>
          <a:lstStyle/>
          <a:p>
            <a:r>
              <a:rPr lang="en-US"/>
              <a:t>Click to edit Master title style</a:t>
            </a:r>
            <a:endParaRPr lang="en-US" dirty="0"/>
          </a:p>
        </p:txBody>
      </p:sp>
      <p:sp>
        <p:nvSpPr>
          <p:cNvPr id="3" name="Text Placeholder 2"/>
          <p:cNvSpPr>
            <a:spLocks noGrp="1"/>
          </p:cNvSpPr>
          <p:nvPr>
            <p:ph type="body" sz="quarter" idx="14"/>
          </p:nvPr>
        </p:nvSpPr>
        <p:spPr>
          <a:xfrm>
            <a:off x="457200" y="2154653"/>
            <a:ext cx="8229600" cy="393825"/>
          </a:xfrm>
        </p:spPr>
        <p:txBody>
          <a:bodyPr/>
          <a:lstStyle>
            <a:lvl1pPr>
              <a:defRPr sz="2300" b="1">
                <a:solidFill>
                  <a:schemeClr val="tx2"/>
                </a:solidFill>
              </a:defRPr>
            </a:lvl1pPr>
          </a:lstStyle>
          <a:p>
            <a:pPr lvl="0"/>
            <a:r>
              <a:rPr lang="en-US"/>
              <a:t>Click to edit Master text styles</a:t>
            </a:r>
          </a:p>
        </p:txBody>
      </p:sp>
      <p:sp>
        <p:nvSpPr>
          <p:cNvPr id="7" name="Footer Placeholder 4">
            <a:extLst>
              <a:ext uri="{FF2B5EF4-FFF2-40B4-BE49-F238E27FC236}">
                <a16:creationId xmlns:a16="http://schemas.microsoft.com/office/drawing/2014/main" id="{B000F2D8-1E4D-4E39-8B80-16CE9610353B}"/>
              </a:ext>
            </a:extLst>
          </p:cNvPr>
          <p:cNvSpPr>
            <a:spLocks noGrp="1"/>
          </p:cNvSpPr>
          <p:nvPr>
            <p:ph type="ftr" sz="quarter" idx="15"/>
          </p:nvPr>
        </p:nvSpPr>
        <p:spPr/>
        <p:txBody>
          <a:bodyPr/>
          <a:lstStyle>
            <a:lvl1pPr>
              <a:defRPr/>
            </a:lvl1pPr>
          </a:lstStyle>
          <a:p>
            <a:pPr>
              <a:defRPr/>
            </a:pPr>
            <a:r>
              <a:rPr lang="en-US"/>
              <a:t>Report title / www.devinit.org</a:t>
            </a:r>
            <a:endParaRPr lang="en-US" dirty="0"/>
          </a:p>
        </p:txBody>
      </p:sp>
      <p:pic>
        <p:nvPicPr>
          <p:cNvPr id="8" name="Picture 7" descr="A picture containing clipart&#10;&#10;Description generated with very high confidence">
            <a:extLst>
              <a:ext uri="{FF2B5EF4-FFF2-40B4-BE49-F238E27FC236}">
                <a16:creationId xmlns:a16="http://schemas.microsoft.com/office/drawing/2014/main" id="{1D35463C-4352-4D1D-BE9E-9E2D02DF2F4E}"/>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Tree>
    <p:extLst>
      <p:ext uri="{BB962C8B-B14F-4D97-AF65-F5344CB8AC3E}">
        <p14:creationId xmlns:p14="http://schemas.microsoft.com/office/powerpoint/2010/main" val="319127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97899DE-D5CF-445A-8625-3D286C7DEB3B}"/>
              </a:ext>
            </a:extLst>
          </p:cNvPr>
          <p:cNvSpPr/>
          <p:nvPr/>
        </p:nvSpPr>
        <p:spPr>
          <a:xfrm>
            <a:off x="0" y="0"/>
            <a:ext cx="9144000" cy="6858000"/>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10"/>
          <p:cNvSpPr>
            <a:spLocks noGrp="1"/>
          </p:cNvSpPr>
          <p:nvPr>
            <p:ph type="body" sz="quarter" idx="14"/>
          </p:nvPr>
        </p:nvSpPr>
        <p:spPr>
          <a:xfrm>
            <a:off x="3769307" y="6007751"/>
            <a:ext cx="4001900" cy="480796"/>
          </a:xfrm>
        </p:spPr>
        <p:txBody>
          <a:bodyPr anchor="ctr">
            <a:normAutofit/>
          </a:bodyPr>
          <a:lstStyle>
            <a:lvl1pPr marL="0" indent="0">
              <a:buNone/>
              <a:defRPr sz="2000" b="0">
                <a:solidFill>
                  <a:schemeClr val="bg1"/>
                </a:solidFill>
              </a:defRPr>
            </a:lvl1pPr>
          </a:lstStyle>
          <a:p>
            <a:pPr lvl="0"/>
            <a:r>
              <a:rPr lang="en-US"/>
              <a:t>Click to edit Master text styles</a:t>
            </a:r>
          </a:p>
        </p:txBody>
      </p:sp>
      <p:sp>
        <p:nvSpPr>
          <p:cNvPr id="9" name="Text Placeholder 10"/>
          <p:cNvSpPr>
            <a:spLocks noGrp="1"/>
          </p:cNvSpPr>
          <p:nvPr>
            <p:ph type="body" sz="quarter" idx="13"/>
          </p:nvPr>
        </p:nvSpPr>
        <p:spPr>
          <a:xfrm>
            <a:off x="3769307" y="4895516"/>
            <a:ext cx="4001900" cy="1104537"/>
          </a:xfrm>
        </p:spPr>
        <p:txBody>
          <a:bodyPr anchor="b">
            <a:noAutofit/>
          </a:bodyPr>
          <a:lstStyle>
            <a:lvl1pPr marL="0" indent="0">
              <a:buNone/>
              <a:defRPr sz="4000" b="1">
                <a:solidFill>
                  <a:schemeClr val="bg1"/>
                </a:solidFill>
              </a:defRPr>
            </a:lvl1pPr>
          </a:lstStyle>
          <a:p>
            <a:pPr lvl="0"/>
            <a:r>
              <a:rPr lang="en-US"/>
              <a:t>Click to edit Master text styles</a:t>
            </a:r>
          </a:p>
        </p:txBody>
      </p:sp>
      <p:pic>
        <p:nvPicPr>
          <p:cNvPr id="6" name="Picture 5" descr="A close up of a logo&#10;&#10;Description generated with very high confidence">
            <a:extLst>
              <a:ext uri="{FF2B5EF4-FFF2-40B4-BE49-F238E27FC236}">
                <a16:creationId xmlns:a16="http://schemas.microsoft.com/office/drawing/2014/main" id="{31A2F717-F994-4CD6-A074-C496425407BB}"/>
              </a:ext>
            </a:extLst>
          </p:cNvPr>
          <p:cNvPicPr>
            <a:picLocks noChangeAspect="1"/>
          </p:cNvPicPr>
          <p:nvPr userDrawn="1"/>
        </p:nvPicPr>
        <p:blipFill>
          <a:blip r:embed="rId2"/>
          <a:stretch>
            <a:fillRect/>
          </a:stretch>
        </p:blipFill>
        <p:spPr>
          <a:xfrm>
            <a:off x="1332000" y="1377761"/>
            <a:ext cx="5969050" cy="4972640"/>
          </a:xfrm>
          <a:prstGeom prst="rect">
            <a:avLst/>
          </a:prstGeom>
        </p:spPr>
      </p:pic>
    </p:spTree>
    <p:extLst>
      <p:ext uri="{BB962C8B-B14F-4D97-AF65-F5344CB8AC3E}">
        <p14:creationId xmlns:p14="http://schemas.microsoft.com/office/powerpoint/2010/main" val="164174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white)">
    <p:spTree>
      <p:nvGrpSpPr>
        <p:cNvPr id="1" name=""/>
        <p:cNvGrpSpPr/>
        <p:nvPr/>
      </p:nvGrpSpPr>
      <p:grpSpPr>
        <a:xfrm>
          <a:off x="0" y="0"/>
          <a:ext cx="0" cy="0"/>
          <a:chOff x="0" y="0"/>
          <a:chExt cx="0" cy="0"/>
        </a:xfrm>
      </p:grpSpPr>
      <p:sp>
        <p:nvSpPr>
          <p:cNvPr id="4" name="Text Placeholder 10"/>
          <p:cNvSpPr>
            <a:spLocks noGrp="1"/>
          </p:cNvSpPr>
          <p:nvPr>
            <p:ph type="body" sz="quarter" idx="14"/>
          </p:nvPr>
        </p:nvSpPr>
        <p:spPr>
          <a:xfrm>
            <a:off x="3756147" y="6007751"/>
            <a:ext cx="4008480" cy="480796"/>
          </a:xfrm>
        </p:spPr>
        <p:txBody>
          <a:bodyPr anchor="ctr">
            <a:normAutofit/>
          </a:bodyPr>
          <a:lstStyle>
            <a:lvl1pPr marL="0" indent="0">
              <a:buNone/>
              <a:defRPr sz="2000" b="0">
                <a:solidFill>
                  <a:schemeClr val="tx2"/>
                </a:solidFill>
              </a:defRPr>
            </a:lvl1pPr>
          </a:lstStyle>
          <a:p>
            <a:pPr lvl="0"/>
            <a:r>
              <a:rPr lang="en-US"/>
              <a:t>Click to edit Master text styles</a:t>
            </a:r>
          </a:p>
        </p:txBody>
      </p:sp>
      <p:sp>
        <p:nvSpPr>
          <p:cNvPr id="7" name="Text Placeholder 10"/>
          <p:cNvSpPr>
            <a:spLocks noGrp="1"/>
          </p:cNvSpPr>
          <p:nvPr>
            <p:ph type="body" sz="quarter" idx="16"/>
          </p:nvPr>
        </p:nvSpPr>
        <p:spPr>
          <a:xfrm>
            <a:off x="3756147" y="4895516"/>
            <a:ext cx="4008480" cy="1104537"/>
          </a:xfrm>
        </p:spPr>
        <p:txBody>
          <a:bodyPr anchor="b">
            <a:noAutofit/>
          </a:bodyPr>
          <a:lstStyle>
            <a:lvl1pPr marL="0" indent="0">
              <a:buNone/>
              <a:defRPr sz="4000" b="1">
                <a:solidFill>
                  <a:schemeClr val="tx2"/>
                </a:solidFill>
              </a:defRPr>
            </a:lvl1pPr>
          </a:lstStyle>
          <a:p>
            <a:pPr lvl="0"/>
            <a:r>
              <a:rPr lang="en-US"/>
              <a:t>Click to edit Master text styles</a:t>
            </a:r>
          </a:p>
        </p:txBody>
      </p:sp>
      <p:pic>
        <p:nvPicPr>
          <p:cNvPr id="5" name="Picture 4" descr="A close up of a logo&#10;&#10;Description generated with very high confidence">
            <a:extLst>
              <a:ext uri="{FF2B5EF4-FFF2-40B4-BE49-F238E27FC236}">
                <a16:creationId xmlns:a16="http://schemas.microsoft.com/office/drawing/2014/main" id="{731F1B3F-BB3F-46CE-B5CE-C6E498EC62D5}"/>
              </a:ext>
            </a:extLst>
          </p:cNvPr>
          <p:cNvPicPr>
            <a:picLocks noChangeAspect="1"/>
          </p:cNvPicPr>
          <p:nvPr userDrawn="1"/>
        </p:nvPicPr>
        <p:blipFill>
          <a:blip r:embed="rId2"/>
          <a:stretch>
            <a:fillRect/>
          </a:stretch>
        </p:blipFill>
        <p:spPr>
          <a:xfrm>
            <a:off x="1332000" y="1377761"/>
            <a:ext cx="5969050" cy="4972640"/>
          </a:xfrm>
          <a:prstGeom prst="rect">
            <a:avLst/>
          </a:prstGeom>
        </p:spPr>
      </p:pic>
    </p:spTree>
    <p:extLst>
      <p:ext uri="{BB962C8B-B14F-4D97-AF65-F5344CB8AC3E}">
        <p14:creationId xmlns:p14="http://schemas.microsoft.com/office/powerpoint/2010/main" val="254839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ing 1 + Heading 2+ bullet content + picture">
    <p:spTree>
      <p:nvGrpSpPr>
        <p:cNvPr id="1" name=""/>
        <p:cNvGrpSpPr/>
        <p:nvPr/>
      </p:nvGrpSpPr>
      <p:grpSpPr>
        <a:xfrm>
          <a:off x="0" y="0"/>
          <a:ext cx="0" cy="0"/>
          <a:chOff x="0" y="0"/>
          <a:chExt cx="0" cy="0"/>
        </a:xfrm>
      </p:grpSpPr>
      <p:sp>
        <p:nvSpPr>
          <p:cNvPr id="6" name="Text Placeholder 2"/>
          <p:cNvSpPr>
            <a:spLocks noGrp="1"/>
          </p:cNvSpPr>
          <p:nvPr>
            <p:ph idx="1"/>
          </p:nvPr>
        </p:nvSpPr>
        <p:spPr>
          <a:xfrm>
            <a:off x="457200" y="2577859"/>
            <a:ext cx="3991648" cy="3548303"/>
          </a:xfrm>
          <a:prstGeom prst="rect">
            <a:avLst/>
          </a:prstGeom>
        </p:spPr>
        <p:txBody>
          <a:bodyPr lIns="91440" tIns="45720" rIns="91440" bIns="45720" rtlCol="0">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000" b="0" baseline="0">
                <a:solidFill>
                  <a:schemeClr val="bg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200" y="343911"/>
            <a:ext cx="7704000" cy="856817"/>
          </a:xfrm>
        </p:spPr>
        <p:txBody>
          <a:bodyPr anchor="b"/>
          <a:lstStyle/>
          <a:p>
            <a:r>
              <a:rPr lang="en-US"/>
              <a:t>Click to edit Master title style</a:t>
            </a:r>
            <a:endParaRPr lang="en-US" dirty="0"/>
          </a:p>
        </p:txBody>
      </p:sp>
      <p:sp>
        <p:nvSpPr>
          <p:cNvPr id="9" name="Picture Placeholder 11"/>
          <p:cNvSpPr>
            <a:spLocks noGrp="1"/>
          </p:cNvSpPr>
          <p:nvPr>
            <p:ph type="pic" sz="quarter" idx="15"/>
          </p:nvPr>
        </p:nvSpPr>
        <p:spPr>
          <a:xfrm>
            <a:off x="4618038" y="2577859"/>
            <a:ext cx="4068762" cy="3548304"/>
          </a:xfrm>
        </p:spPr>
        <p:txBody>
          <a:bodyPr rtlCol="0">
            <a:noAutofit/>
          </a:bodyPr>
          <a:lstStyle/>
          <a:p>
            <a:pPr lvl="0"/>
            <a:r>
              <a:rPr lang="en-US" noProof="0"/>
              <a:t>Click icon to add picture</a:t>
            </a:r>
            <a:endParaRPr lang="en-US" noProof="0" dirty="0"/>
          </a:p>
        </p:txBody>
      </p:sp>
      <p:sp>
        <p:nvSpPr>
          <p:cNvPr id="11" name="Text Placeholder 2"/>
          <p:cNvSpPr>
            <a:spLocks noGrp="1"/>
          </p:cNvSpPr>
          <p:nvPr>
            <p:ph type="body" sz="quarter" idx="13"/>
          </p:nvPr>
        </p:nvSpPr>
        <p:spPr>
          <a:xfrm>
            <a:off x="457200" y="1233488"/>
            <a:ext cx="7704000" cy="647700"/>
          </a:xfrm>
        </p:spPr>
        <p:txBody>
          <a:bodyPr/>
          <a:lstStyle>
            <a:lvl1pPr>
              <a:defRPr sz="3000">
                <a:solidFill>
                  <a:schemeClr val="tx2"/>
                </a:solidFill>
              </a:defRPr>
            </a:lvl1pPr>
          </a:lstStyle>
          <a:p>
            <a:pPr lvl="0"/>
            <a:r>
              <a:rPr lang="en-US"/>
              <a:t>Click to edit Master text styles</a:t>
            </a:r>
          </a:p>
        </p:txBody>
      </p:sp>
      <p:sp>
        <p:nvSpPr>
          <p:cNvPr id="10" name="Footer Placeholder 4">
            <a:extLst>
              <a:ext uri="{FF2B5EF4-FFF2-40B4-BE49-F238E27FC236}">
                <a16:creationId xmlns:a16="http://schemas.microsoft.com/office/drawing/2014/main" id="{E1807781-7E22-4791-90B5-0170E480D744}"/>
              </a:ext>
            </a:extLst>
          </p:cNvPr>
          <p:cNvSpPr>
            <a:spLocks noGrp="1"/>
          </p:cNvSpPr>
          <p:nvPr>
            <p:ph type="ftr" sz="quarter" idx="16"/>
          </p:nvPr>
        </p:nvSpPr>
        <p:spPr/>
        <p:txBody>
          <a:bodyPr/>
          <a:lstStyle>
            <a:lvl1pPr>
              <a:defRPr/>
            </a:lvl1pPr>
          </a:lstStyle>
          <a:p>
            <a:pPr>
              <a:defRPr/>
            </a:pPr>
            <a:r>
              <a:rPr lang="en-US"/>
              <a:t>Report title / www.devinit.org</a:t>
            </a:r>
            <a:endParaRPr lang="en-US" dirty="0"/>
          </a:p>
        </p:txBody>
      </p:sp>
      <p:pic>
        <p:nvPicPr>
          <p:cNvPr id="12" name="Picture 11" descr="A picture containing clipart&#10;&#10;Description generated with very high confidence">
            <a:extLst>
              <a:ext uri="{FF2B5EF4-FFF2-40B4-BE49-F238E27FC236}">
                <a16:creationId xmlns:a16="http://schemas.microsoft.com/office/drawing/2014/main" id="{472E6A97-AA66-40B3-A8F3-8019308CD4FF}"/>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Tree>
    <p:extLst>
      <p:ext uri="{BB962C8B-B14F-4D97-AF65-F5344CB8AC3E}">
        <p14:creationId xmlns:p14="http://schemas.microsoft.com/office/powerpoint/2010/main" val="253831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1 + picture">
    <p:spTree>
      <p:nvGrpSpPr>
        <p:cNvPr id="1" name=""/>
        <p:cNvGrpSpPr/>
        <p:nvPr/>
      </p:nvGrpSpPr>
      <p:grpSpPr>
        <a:xfrm>
          <a:off x="0" y="0"/>
          <a:ext cx="0" cy="0"/>
          <a:chOff x="0" y="0"/>
          <a:chExt cx="0" cy="0"/>
        </a:xfrm>
      </p:grpSpPr>
      <p:sp>
        <p:nvSpPr>
          <p:cNvPr id="6" name="Title 1"/>
          <p:cNvSpPr>
            <a:spLocks noGrp="1"/>
          </p:cNvSpPr>
          <p:nvPr>
            <p:ph type="title"/>
          </p:nvPr>
        </p:nvSpPr>
        <p:spPr>
          <a:xfrm>
            <a:off x="457200" y="343911"/>
            <a:ext cx="7704000" cy="856817"/>
          </a:xfrm>
        </p:spPr>
        <p:txBody>
          <a:bodyPr anchor="b"/>
          <a:lstStyle/>
          <a:p>
            <a:r>
              <a:rPr lang="en-US"/>
              <a:t>Click to edit Master title style</a:t>
            </a:r>
            <a:endParaRPr lang="en-US" dirty="0"/>
          </a:p>
        </p:txBody>
      </p:sp>
      <p:sp>
        <p:nvSpPr>
          <p:cNvPr id="7" name="Picture Placeholder 10"/>
          <p:cNvSpPr>
            <a:spLocks noGrp="1"/>
          </p:cNvSpPr>
          <p:nvPr>
            <p:ph type="pic" sz="quarter" idx="13"/>
          </p:nvPr>
        </p:nvSpPr>
        <p:spPr>
          <a:xfrm>
            <a:off x="457200" y="1339273"/>
            <a:ext cx="8229600" cy="4786889"/>
          </a:xfrm>
        </p:spPr>
        <p:txBody>
          <a:bodyPr rtlCol="0">
            <a:noAutofit/>
          </a:bodyPr>
          <a:lstStyle/>
          <a:p>
            <a:pPr lvl="0"/>
            <a:r>
              <a:rPr lang="en-US" noProof="0"/>
              <a:t>Click icon to add picture</a:t>
            </a:r>
          </a:p>
        </p:txBody>
      </p:sp>
      <p:sp>
        <p:nvSpPr>
          <p:cNvPr id="5" name="Footer Placeholder 4">
            <a:extLst>
              <a:ext uri="{FF2B5EF4-FFF2-40B4-BE49-F238E27FC236}">
                <a16:creationId xmlns:a16="http://schemas.microsoft.com/office/drawing/2014/main" id="{F5ACDFD0-1E69-40F5-AB27-C53D794AEF0C}"/>
              </a:ext>
            </a:extLst>
          </p:cNvPr>
          <p:cNvSpPr>
            <a:spLocks noGrp="1"/>
          </p:cNvSpPr>
          <p:nvPr>
            <p:ph type="ftr" sz="quarter" idx="14"/>
          </p:nvPr>
        </p:nvSpPr>
        <p:spPr/>
        <p:txBody>
          <a:bodyPr/>
          <a:lstStyle>
            <a:lvl1pPr>
              <a:defRPr/>
            </a:lvl1pPr>
          </a:lstStyle>
          <a:p>
            <a:pPr>
              <a:defRPr/>
            </a:pPr>
            <a:r>
              <a:rPr lang="en-US"/>
              <a:t>Report title / www.devinit.org</a:t>
            </a:r>
            <a:endParaRPr lang="en-US" dirty="0"/>
          </a:p>
        </p:txBody>
      </p:sp>
      <p:pic>
        <p:nvPicPr>
          <p:cNvPr id="8" name="Picture 7" descr="A picture containing clipart&#10;&#10;Description generated with very high confidence">
            <a:extLst>
              <a:ext uri="{FF2B5EF4-FFF2-40B4-BE49-F238E27FC236}">
                <a16:creationId xmlns:a16="http://schemas.microsoft.com/office/drawing/2014/main" id="{E474F924-A825-4C2F-AA12-B8BB236516E8}"/>
              </a:ext>
            </a:extLst>
          </p:cNvPr>
          <p:cNvPicPr>
            <a:picLocks noChangeAspect="1"/>
          </p:cNvPicPr>
          <p:nvPr userDrawn="1"/>
        </p:nvPicPr>
        <p:blipFill rotWithShape="1">
          <a:blip r:embed="rId2"/>
          <a:srcRect r="70276"/>
          <a:stretch/>
        </p:blipFill>
        <p:spPr>
          <a:xfrm>
            <a:off x="8218132" y="358777"/>
            <a:ext cx="622656" cy="396873"/>
          </a:xfrm>
          <a:prstGeom prst="rect">
            <a:avLst/>
          </a:prstGeom>
        </p:spPr>
      </p:pic>
    </p:spTree>
    <p:extLst>
      <p:ext uri="{BB962C8B-B14F-4D97-AF65-F5344CB8AC3E}">
        <p14:creationId xmlns:p14="http://schemas.microsoft.com/office/powerpoint/2010/main" val="410573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925F125-CEEE-49F0-81D1-174BF370B1D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855B4B32-171F-4149-BF7D-DF0BBA48377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5" name="Footer Placeholder 4">
            <a:extLst>
              <a:ext uri="{FF2B5EF4-FFF2-40B4-BE49-F238E27FC236}">
                <a16:creationId xmlns:a16="http://schemas.microsoft.com/office/drawing/2014/main" id="{91E4A8C7-7942-4106-B2AE-1448B6BBEA6D}"/>
              </a:ext>
            </a:extLst>
          </p:cNvPr>
          <p:cNvSpPr>
            <a:spLocks noGrp="1"/>
          </p:cNvSpPr>
          <p:nvPr>
            <p:ph type="ftr" sz="quarter" idx="3"/>
          </p:nvPr>
        </p:nvSpPr>
        <p:spPr>
          <a:xfrm>
            <a:off x="347663" y="6356350"/>
            <a:ext cx="6694487"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accent6"/>
                </a:solidFill>
                <a:latin typeface="+mn-lt"/>
                <a:ea typeface="+mn-ea"/>
              </a:defRPr>
            </a:lvl1pPr>
          </a:lstStyle>
          <a:p>
            <a:pPr>
              <a:defRPr/>
            </a:pPr>
            <a:r>
              <a:rPr lang="en-US"/>
              <a:t>Report title / www.devinit.org</a:t>
            </a:r>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hf sldNum="0" hdr="0" dt="0"/>
  <p:txStyles>
    <p:titleStyle>
      <a:lvl1pPr algn="l" defTabSz="457200" rtl="0" eaLnBrk="1" fontAlgn="base" hangingPunct="1">
        <a:spcBef>
          <a:spcPct val="0"/>
        </a:spcBef>
        <a:spcAft>
          <a:spcPct val="0"/>
        </a:spcAft>
        <a:defRPr sz="4000" b="1" kern="1200">
          <a:solidFill>
            <a:schemeClr val="tx2"/>
          </a:solidFill>
          <a:latin typeface="+mj-lt"/>
          <a:ea typeface="MS PGothic" panose="020B0600070205080204" pitchFamily="34" charset="-128"/>
          <a:cs typeface="+mj-cs"/>
        </a:defRPr>
      </a:lvl1pPr>
      <a:lvl2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2pPr>
      <a:lvl3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3pPr>
      <a:lvl4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4pPr>
      <a:lvl5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5pPr>
      <a:lvl6pPr marL="4572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6pPr>
      <a:lvl7pPr marL="9144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7pPr>
      <a:lvl8pPr marL="13716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8pPr>
      <a:lvl9pPr marL="18288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9pPr>
    </p:titleStyle>
    <p:bodyStyle>
      <a:lvl1pPr algn="l" defTabSz="457200" rtl="0" eaLnBrk="1" fontAlgn="base" hangingPunct="1">
        <a:spcBef>
          <a:spcPct val="20000"/>
        </a:spcBef>
        <a:spcAft>
          <a:spcPct val="0"/>
        </a:spcAft>
        <a:buFont typeface="Arial" panose="020B0604020202020204" pitchFamily="34" charset="0"/>
        <a:defRPr sz="2000" kern="1200">
          <a:solidFill>
            <a:schemeClr val="bg2"/>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Clr>
          <a:schemeClr val="accent1"/>
        </a:buClr>
        <a:buSzPct val="110000"/>
        <a:buFont typeface="Arial" panose="020B0604020202020204" pitchFamily="34" charset="0"/>
        <a:buChar char="•"/>
        <a:defRPr sz="2200" kern="1200">
          <a:solidFill>
            <a:schemeClr val="tx2"/>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5">
            <a:extLst>
              <a:ext uri="{FF2B5EF4-FFF2-40B4-BE49-F238E27FC236}">
                <a16:creationId xmlns:a16="http://schemas.microsoft.com/office/drawing/2014/main" id="{8A7107B3-944F-48A8-A05C-2B8E047709C3}"/>
              </a:ext>
            </a:extLst>
          </p:cNvPr>
          <p:cNvSpPr>
            <a:spLocks noGrp="1"/>
          </p:cNvSpPr>
          <p:nvPr>
            <p:ph type="body" sz="quarter" idx="14"/>
          </p:nvPr>
        </p:nvSpPr>
        <p:spPr>
          <a:xfrm>
            <a:off x="3744912" y="6007100"/>
            <a:ext cx="5399087" cy="481013"/>
          </a:xfrm>
        </p:spPr>
        <p:txBody>
          <a:bodyPr>
            <a:normAutofit/>
          </a:bodyPr>
          <a:lstStyle/>
          <a:p>
            <a:r>
              <a:rPr lang="en-GB" altLang="en-US" dirty="0"/>
              <a:t>September 2019 – GB WS 7&amp;8 Workshop </a:t>
            </a:r>
          </a:p>
        </p:txBody>
      </p:sp>
      <p:sp>
        <p:nvSpPr>
          <p:cNvPr id="18434" name="Text Placeholder 1">
            <a:extLst>
              <a:ext uri="{FF2B5EF4-FFF2-40B4-BE49-F238E27FC236}">
                <a16:creationId xmlns:a16="http://schemas.microsoft.com/office/drawing/2014/main" id="{EE373F7A-5197-4A6D-A05D-07B9CBD63A4E}"/>
              </a:ext>
            </a:extLst>
          </p:cNvPr>
          <p:cNvSpPr>
            <a:spLocks noGrp="1"/>
          </p:cNvSpPr>
          <p:nvPr>
            <p:ph type="body" sz="quarter" idx="13"/>
          </p:nvPr>
        </p:nvSpPr>
        <p:spPr>
          <a:xfrm>
            <a:off x="3744912" y="4895850"/>
            <a:ext cx="4496879" cy="1104900"/>
          </a:xfrm>
        </p:spPr>
        <p:txBody>
          <a:bodyPr/>
          <a:lstStyle/>
          <a:p>
            <a:r>
              <a:rPr lang="en-GB" altLang="en-US" dirty="0"/>
              <a:t>Global study on multi-year funding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299395A-C419-4890-A043-C7DD093A5186}"/>
              </a:ext>
            </a:extLst>
          </p:cNvPr>
          <p:cNvSpPr>
            <a:spLocks noGrp="1"/>
          </p:cNvSpPr>
          <p:nvPr>
            <p:ph type="ftr" sz="quarter" idx="15"/>
          </p:nvPr>
        </p:nvSpPr>
        <p:spPr/>
        <p:txBody>
          <a:bodyPr/>
          <a:lstStyle/>
          <a:p>
            <a:pPr>
              <a:defRPr/>
            </a:pPr>
            <a:r>
              <a:rPr lang="en-US" dirty="0"/>
              <a:t>Report title / </a:t>
            </a:r>
            <a:r>
              <a:rPr lang="en-US" dirty="0" err="1"/>
              <a:t>www.devinit.org</a:t>
            </a:r>
            <a:endParaRPr lang="en-US" dirty="0"/>
          </a:p>
        </p:txBody>
      </p:sp>
      <p:sp>
        <p:nvSpPr>
          <p:cNvPr id="22530" name="Content Placeholder 5">
            <a:extLst>
              <a:ext uri="{FF2B5EF4-FFF2-40B4-BE49-F238E27FC236}">
                <a16:creationId xmlns:a16="http://schemas.microsoft.com/office/drawing/2014/main" id="{D751C5B3-3DB5-4440-BB96-306672F54B7E}"/>
              </a:ext>
            </a:extLst>
          </p:cNvPr>
          <p:cNvSpPr>
            <a:spLocks noGrp="1"/>
          </p:cNvSpPr>
          <p:nvPr>
            <p:ph idx="1"/>
          </p:nvPr>
        </p:nvSpPr>
        <p:spPr>
          <a:xfrm>
            <a:off x="457200" y="1866901"/>
            <a:ext cx="8229600" cy="3981450"/>
          </a:xfrm>
        </p:spPr>
        <p:txBody>
          <a:bodyPr>
            <a:noAutofit/>
          </a:bodyPr>
          <a:lstStyle/>
          <a:p>
            <a:pPr fontAlgn="base">
              <a:spcAft>
                <a:spcPct val="0"/>
              </a:spcAft>
              <a:buFont typeface="Arial" panose="020B0604020202020204" pitchFamily="34" charset="0"/>
              <a:buChar char="•"/>
            </a:pPr>
            <a:r>
              <a:rPr lang="en-GB" altLang="en-US" sz="2500" dirty="0"/>
              <a:t>Recognising the potential of MYHF to contribute towards transition to development </a:t>
            </a:r>
            <a:r>
              <a:rPr lang="en-GB" altLang="en-US" sz="2500" dirty="0">
                <a:sym typeface="Wingdings" panose="05000000000000000000" pitchFamily="2" charset="2"/>
              </a:rPr>
              <a:t> where does multi-year humanitarian funding end and development funding start?</a:t>
            </a:r>
            <a:endParaRPr lang="en-GB" altLang="en-US" sz="2500" dirty="0"/>
          </a:p>
          <a:p>
            <a:pPr fontAlgn="base">
              <a:spcAft>
                <a:spcPct val="0"/>
              </a:spcAft>
              <a:buFont typeface="Arial" panose="020B0604020202020204" pitchFamily="34" charset="0"/>
              <a:buChar char="•"/>
            </a:pPr>
            <a:r>
              <a:rPr lang="en-GB" altLang="en-US" sz="2500" dirty="0"/>
              <a:t>Discussion beyond the system required to achieve collective outcomes and achieve synergies between humanitarian and non-humanitarian responders</a:t>
            </a:r>
          </a:p>
          <a:p>
            <a:pPr marL="0" indent="0" fontAlgn="base">
              <a:spcAft>
                <a:spcPct val="0"/>
              </a:spcAft>
              <a:buNone/>
            </a:pPr>
            <a:r>
              <a:rPr lang="en-GB" altLang="en-US" sz="2500" dirty="0">
                <a:sym typeface="Wingdings" panose="05000000000000000000" pitchFamily="2" charset="2"/>
              </a:rPr>
              <a:t> Comes back to need for shared understanding and expectations: </a:t>
            </a:r>
            <a:r>
              <a:rPr lang="en-GB" altLang="en-US" sz="2500" b="1" dirty="0">
                <a:sym typeface="Wingdings" panose="05000000000000000000" pitchFamily="2" charset="2"/>
              </a:rPr>
              <a:t>What is realistic for MYHF to achieve?</a:t>
            </a:r>
            <a:endParaRPr lang="en-GB" altLang="en-US" sz="2500" b="1" dirty="0"/>
          </a:p>
        </p:txBody>
      </p:sp>
      <p:sp>
        <p:nvSpPr>
          <p:cNvPr id="22531" name="Title 3">
            <a:extLst>
              <a:ext uri="{FF2B5EF4-FFF2-40B4-BE49-F238E27FC236}">
                <a16:creationId xmlns:a16="http://schemas.microsoft.com/office/drawing/2014/main" id="{FD3D1763-A27B-4DDC-8674-0406FC4F4800}"/>
              </a:ext>
            </a:extLst>
          </p:cNvPr>
          <p:cNvSpPr>
            <a:spLocks noGrp="1"/>
          </p:cNvSpPr>
          <p:nvPr>
            <p:ph type="title"/>
          </p:nvPr>
        </p:nvSpPr>
        <p:spPr>
          <a:xfrm>
            <a:off x="457200" y="344488"/>
            <a:ext cx="7704138" cy="855662"/>
          </a:xfrm>
        </p:spPr>
        <p:txBody>
          <a:bodyPr/>
          <a:lstStyle/>
          <a:p>
            <a:r>
              <a:rPr lang="en-GB" altLang="en-US" b="0" dirty="0"/>
              <a:t>Reporting issues </a:t>
            </a:r>
            <a:r>
              <a:rPr lang="en-GB" altLang="en-US" b="0" dirty="0" err="1"/>
              <a:t>ctd</a:t>
            </a:r>
            <a:endParaRPr lang="en-GB" altLang="en-US" b="0" dirty="0"/>
          </a:p>
        </p:txBody>
      </p:sp>
      <p:sp>
        <p:nvSpPr>
          <p:cNvPr id="5" name="Text Placeholder 4">
            <a:extLst>
              <a:ext uri="{FF2B5EF4-FFF2-40B4-BE49-F238E27FC236}">
                <a16:creationId xmlns:a16="http://schemas.microsoft.com/office/drawing/2014/main" id="{64AE32BF-CAE0-4495-A2CC-439AC9B1167E}"/>
              </a:ext>
            </a:extLst>
          </p:cNvPr>
          <p:cNvSpPr>
            <a:spLocks noGrp="1"/>
          </p:cNvSpPr>
          <p:nvPr>
            <p:ph type="body" sz="quarter" idx="14"/>
          </p:nvPr>
        </p:nvSpPr>
        <p:spPr>
          <a:xfrm>
            <a:off x="457200" y="1360410"/>
            <a:ext cx="8229600" cy="393700"/>
          </a:xfrm>
        </p:spPr>
        <p:txBody>
          <a:bodyPr/>
          <a:lstStyle/>
          <a:p>
            <a:r>
              <a:rPr lang="en-GB" altLang="en-US" dirty="0"/>
              <a:t>The bigger picture</a:t>
            </a:r>
          </a:p>
        </p:txBody>
      </p:sp>
    </p:spTree>
    <p:extLst>
      <p:ext uri="{BB962C8B-B14F-4D97-AF65-F5344CB8AC3E}">
        <p14:creationId xmlns:p14="http://schemas.microsoft.com/office/powerpoint/2010/main" val="308073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823969-2D54-4FD6-97F1-9C21B9C635BB}"/>
              </a:ext>
            </a:extLst>
          </p:cNvPr>
          <p:cNvSpPr txBox="1"/>
          <p:nvPr/>
        </p:nvSpPr>
        <p:spPr>
          <a:xfrm>
            <a:off x="365759" y="1117487"/>
            <a:ext cx="7223760" cy="1477328"/>
          </a:xfrm>
          <a:prstGeom prst="rect">
            <a:avLst/>
          </a:prstGeom>
          <a:noFill/>
        </p:spPr>
        <p:txBody>
          <a:bodyPr wrap="square" rtlCol="0">
            <a:spAutoFit/>
          </a:bodyPr>
          <a:lstStyle/>
          <a:p>
            <a:r>
              <a:rPr lang="en-GB" sz="3000" dirty="0">
                <a:solidFill>
                  <a:schemeClr val="bg2"/>
                </a:solidFill>
              </a:rPr>
              <a:t>Thank you! </a:t>
            </a:r>
          </a:p>
          <a:p>
            <a:endParaRPr lang="en-GB" sz="3000" dirty="0">
              <a:solidFill>
                <a:schemeClr val="bg2"/>
              </a:solidFill>
            </a:endParaRPr>
          </a:p>
          <a:p>
            <a:r>
              <a:rPr lang="en-GB" sz="3000" dirty="0">
                <a:solidFill>
                  <a:schemeClr val="bg2"/>
                </a:solidFill>
              </a:rPr>
              <a:t>Questions and feedback welcome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4D6F96-F164-42E3-A103-47E39ED5C4ED}"/>
              </a:ext>
            </a:extLst>
          </p:cNvPr>
          <p:cNvSpPr>
            <a:spLocks noGrp="1"/>
          </p:cNvSpPr>
          <p:nvPr>
            <p:ph idx="1"/>
          </p:nvPr>
        </p:nvSpPr>
        <p:spPr>
          <a:xfrm>
            <a:off x="457200" y="1345474"/>
            <a:ext cx="8229600" cy="4780689"/>
          </a:xfrm>
        </p:spPr>
        <p:txBody>
          <a:bodyPr>
            <a:normAutofit/>
          </a:bodyPr>
          <a:lstStyle/>
          <a:p>
            <a:pPr marL="342900" indent="-342900">
              <a:buFont typeface="Arial" panose="020B0604020202020204" pitchFamily="34" charset="0"/>
              <a:buChar char="•"/>
            </a:pPr>
            <a:r>
              <a:rPr lang="en-GB" sz="2600" dirty="0"/>
              <a:t>Global study involving GB signatories on the state of multi-year funding </a:t>
            </a:r>
          </a:p>
          <a:p>
            <a:pPr marL="342900" indent="-342900">
              <a:buFont typeface="Arial" panose="020B0604020202020204" pitchFamily="34" charset="0"/>
              <a:buChar char="•"/>
            </a:pPr>
            <a:r>
              <a:rPr lang="en-GB" sz="2600" dirty="0"/>
              <a:t>Quantitative survey data collected from 11 GB members states and 10 implementers</a:t>
            </a:r>
          </a:p>
          <a:p>
            <a:pPr marL="342900" indent="-342900">
              <a:buFont typeface="Arial" panose="020B0604020202020204" pitchFamily="34" charset="0"/>
              <a:buChar char="•"/>
            </a:pPr>
            <a:r>
              <a:rPr lang="en-GB" sz="2600" dirty="0"/>
              <a:t>Complemented with findings from key informant interviews of 18 organisations, largely overlapping with sample from data collection</a:t>
            </a:r>
          </a:p>
          <a:p>
            <a:endParaRPr lang="en-GB" sz="2600" dirty="0"/>
          </a:p>
          <a:p>
            <a:r>
              <a:rPr lang="en-GB" sz="2600" dirty="0">
                <a:sym typeface="Wingdings" panose="05000000000000000000" pitchFamily="2" charset="2"/>
              </a:rPr>
              <a:t> The presented findings as snapshot of where we are 	at and where data gaps persist</a:t>
            </a:r>
            <a:endParaRPr lang="en-GB" sz="2600" dirty="0"/>
          </a:p>
          <a:p>
            <a:pPr marL="342900" indent="-342900">
              <a:buFont typeface="Arial" panose="020B0604020202020204" pitchFamily="34" charset="0"/>
              <a:buChar char="•"/>
            </a:pPr>
            <a:endParaRPr lang="en-GB" sz="2600" dirty="0"/>
          </a:p>
        </p:txBody>
      </p:sp>
      <p:sp>
        <p:nvSpPr>
          <p:cNvPr id="3" name="Title 2">
            <a:extLst>
              <a:ext uri="{FF2B5EF4-FFF2-40B4-BE49-F238E27FC236}">
                <a16:creationId xmlns:a16="http://schemas.microsoft.com/office/drawing/2014/main" id="{AEA46A0C-619C-44B3-9EC2-16698C325BBB}"/>
              </a:ext>
            </a:extLst>
          </p:cNvPr>
          <p:cNvSpPr>
            <a:spLocks noGrp="1"/>
          </p:cNvSpPr>
          <p:nvPr>
            <p:ph type="title"/>
          </p:nvPr>
        </p:nvSpPr>
        <p:spPr>
          <a:xfrm>
            <a:off x="457200" y="343911"/>
            <a:ext cx="7837714" cy="856817"/>
          </a:xfrm>
        </p:spPr>
        <p:txBody>
          <a:bodyPr/>
          <a:lstStyle/>
          <a:p>
            <a:r>
              <a:rPr lang="en-GB" b="0" dirty="0"/>
              <a:t>Research context and approach</a:t>
            </a:r>
          </a:p>
        </p:txBody>
      </p:sp>
      <p:sp>
        <p:nvSpPr>
          <p:cNvPr id="5" name="Footer Placeholder 4">
            <a:extLst>
              <a:ext uri="{FF2B5EF4-FFF2-40B4-BE49-F238E27FC236}">
                <a16:creationId xmlns:a16="http://schemas.microsoft.com/office/drawing/2014/main" id="{4CBD0F0B-8424-4ADD-BC1B-20A123AF000D}"/>
              </a:ext>
            </a:extLst>
          </p:cNvPr>
          <p:cNvSpPr>
            <a:spLocks noGrp="1"/>
          </p:cNvSpPr>
          <p:nvPr>
            <p:ph type="ftr" sz="quarter" idx="14"/>
          </p:nvPr>
        </p:nvSpPr>
        <p:spPr/>
        <p:txBody>
          <a:bodyPr/>
          <a:lstStyle/>
          <a:p>
            <a:pPr>
              <a:defRPr/>
            </a:pPr>
            <a:r>
              <a:rPr lang="en-US" dirty="0"/>
              <a:t>MYHF – global study / www.devinit.org</a:t>
            </a:r>
          </a:p>
        </p:txBody>
      </p:sp>
    </p:spTree>
    <p:extLst>
      <p:ext uri="{BB962C8B-B14F-4D97-AF65-F5344CB8AC3E}">
        <p14:creationId xmlns:p14="http://schemas.microsoft.com/office/powerpoint/2010/main" val="384567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BB8DCA-E54C-4F9B-A7DB-B98BBCE38FE8}"/>
              </a:ext>
            </a:extLst>
          </p:cNvPr>
          <p:cNvSpPr>
            <a:spLocks noGrp="1"/>
          </p:cNvSpPr>
          <p:nvPr>
            <p:ph type="ftr" sz="quarter" idx="14"/>
          </p:nvPr>
        </p:nvSpPr>
        <p:spPr/>
        <p:txBody>
          <a:bodyPr/>
          <a:lstStyle/>
          <a:p>
            <a:pPr>
              <a:defRPr/>
            </a:pPr>
            <a:r>
              <a:rPr lang="en-US" dirty="0"/>
              <a:t>MYHF – global study / www.devinit.org</a:t>
            </a:r>
          </a:p>
        </p:txBody>
      </p:sp>
      <p:sp>
        <p:nvSpPr>
          <p:cNvPr id="21508" name="Text Placeholder 4">
            <a:extLst>
              <a:ext uri="{FF2B5EF4-FFF2-40B4-BE49-F238E27FC236}">
                <a16:creationId xmlns:a16="http://schemas.microsoft.com/office/drawing/2014/main" id="{7555E741-4BBB-487F-A510-72260394FD65}"/>
              </a:ext>
            </a:extLst>
          </p:cNvPr>
          <p:cNvSpPr>
            <a:spLocks noGrp="1"/>
          </p:cNvSpPr>
          <p:nvPr>
            <p:ph type="body" sz="quarter" idx="13"/>
          </p:nvPr>
        </p:nvSpPr>
        <p:spPr>
          <a:xfrm>
            <a:off x="347663" y="424034"/>
            <a:ext cx="7850777" cy="1473822"/>
          </a:xfrm>
        </p:spPr>
        <p:txBody>
          <a:bodyPr/>
          <a:lstStyle/>
          <a:p>
            <a:r>
              <a:rPr lang="en-GB" dirty="0"/>
              <a:t>Multi-year contributions reported by 11 donors grow to more than a third of all funding </a:t>
            </a:r>
            <a:endParaRPr lang="en-GB" altLang="en-US" dirty="0"/>
          </a:p>
        </p:txBody>
      </p:sp>
      <p:graphicFrame>
        <p:nvGraphicFramePr>
          <p:cNvPr id="7" name="Chart 6">
            <a:extLst>
              <a:ext uri="{FF2B5EF4-FFF2-40B4-BE49-F238E27FC236}">
                <a16:creationId xmlns:a16="http://schemas.microsoft.com/office/drawing/2014/main" id="{85C257CA-5DB9-46E9-90AE-1BAD879AA443}"/>
              </a:ext>
            </a:extLst>
          </p:cNvPr>
          <p:cNvGraphicFramePr>
            <a:graphicFrameLocks/>
          </p:cNvGraphicFramePr>
          <p:nvPr>
            <p:extLst>
              <p:ext uri="{D42A27DB-BD31-4B8C-83A1-F6EECF244321}">
                <p14:modId xmlns:p14="http://schemas.microsoft.com/office/powerpoint/2010/main" val="3420272907"/>
              </p:ext>
            </p:extLst>
          </p:nvPr>
        </p:nvGraphicFramePr>
        <p:xfrm>
          <a:off x="440268" y="1377244"/>
          <a:ext cx="8319910" cy="484293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BB8DCA-E54C-4F9B-A7DB-B98BBCE38FE8}"/>
              </a:ext>
            </a:extLst>
          </p:cNvPr>
          <p:cNvSpPr>
            <a:spLocks noGrp="1"/>
          </p:cNvSpPr>
          <p:nvPr>
            <p:ph type="ftr" sz="quarter" idx="14"/>
          </p:nvPr>
        </p:nvSpPr>
        <p:spPr/>
        <p:txBody>
          <a:bodyPr/>
          <a:lstStyle/>
          <a:p>
            <a:pPr>
              <a:defRPr/>
            </a:pPr>
            <a:r>
              <a:rPr lang="en-US" dirty="0"/>
              <a:t>MYHF – global study / www.devinit.org</a:t>
            </a:r>
          </a:p>
        </p:txBody>
      </p:sp>
      <p:sp>
        <p:nvSpPr>
          <p:cNvPr id="21508" name="Text Placeholder 4">
            <a:extLst>
              <a:ext uri="{FF2B5EF4-FFF2-40B4-BE49-F238E27FC236}">
                <a16:creationId xmlns:a16="http://schemas.microsoft.com/office/drawing/2014/main" id="{7555E741-4BBB-487F-A510-72260394FD65}"/>
              </a:ext>
            </a:extLst>
          </p:cNvPr>
          <p:cNvSpPr>
            <a:spLocks noGrp="1"/>
          </p:cNvSpPr>
          <p:nvPr>
            <p:ph type="body" sz="quarter" idx="13"/>
          </p:nvPr>
        </p:nvSpPr>
        <p:spPr>
          <a:xfrm>
            <a:off x="347663" y="185662"/>
            <a:ext cx="7704138" cy="1473822"/>
          </a:xfrm>
        </p:spPr>
        <p:txBody>
          <a:bodyPr/>
          <a:lstStyle/>
          <a:p>
            <a:r>
              <a:rPr lang="en-GB" dirty="0"/>
              <a:t>The majority of donors’ multi-year humanitarian funding – for which there is information – is earmarked </a:t>
            </a:r>
            <a:endParaRPr lang="en-GB" altLang="en-US" dirty="0"/>
          </a:p>
        </p:txBody>
      </p:sp>
      <p:graphicFrame>
        <p:nvGraphicFramePr>
          <p:cNvPr id="8" name="Chart 7">
            <a:extLst>
              <a:ext uri="{FF2B5EF4-FFF2-40B4-BE49-F238E27FC236}">
                <a16:creationId xmlns:a16="http://schemas.microsoft.com/office/drawing/2014/main" id="{F7EE717E-C1EF-47FF-AD4C-180A93DC9F69}"/>
              </a:ext>
            </a:extLst>
          </p:cNvPr>
          <p:cNvGraphicFramePr>
            <a:graphicFrameLocks/>
          </p:cNvGraphicFramePr>
          <p:nvPr>
            <p:extLst>
              <p:ext uri="{D42A27DB-BD31-4B8C-83A1-F6EECF244321}">
                <p14:modId xmlns:p14="http://schemas.microsoft.com/office/powerpoint/2010/main" val="3205675346"/>
              </p:ext>
            </p:extLst>
          </p:nvPr>
        </p:nvGraphicFramePr>
        <p:xfrm>
          <a:off x="347662" y="1598593"/>
          <a:ext cx="8663991" cy="48066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149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BB8DCA-E54C-4F9B-A7DB-B98BBCE38FE8}"/>
              </a:ext>
            </a:extLst>
          </p:cNvPr>
          <p:cNvSpPr>
            <a:spLocks noGrp="1"/>
          </p:cNvSpPr>
          <p:nvPr>
            <p:ph type="ftr" sz="quarter" idx="14"/>
          </p:nvPr>
        </p:nvSpPr>
        <p:spPr/>
        <p:txBody>
          <a:bodyPr/>
          <a:lstStyle/>
          <a:p>
            <a:pPr>
              <a:defRPr/>
            </a:pPr>
            <a:r>
              <a:rPr lang="en-US" dirty="0"/>
              <a:t>MYHF – global study / www.devinit.org</a:t>
            </a:r>
          </a:p>
        </p:txBody>
      </p:sp>
      <p:sp>
        <p:nvSpPr>
          <p:cNvPr id="21508" name="Text Placeholder 4">
            <a:extLst>
              <a:ext uri="{FF2B5EF4-FFF2-40B4-BE49-F238E27FC236}">
                <a16:creationId xmlns:a16="http://schemas.microsoft.com/office/drawing/2014/main" id="{7555E741-4BBB-487F-A510-72260394FD65}"/>
              </a:ext>
            </a:extLst>
          </p:cNvPr>
          <p:cNvSpPr>
            <a:spLocks noGrp="1"/>
          </p:cNvSpPr>
          <p:nvPr>
            <p:ph type="body" sz="quarter" idx="13"/>
          </p:nvPr>
        </p:nvSpPr>
        <p:spPr>
          <a:xfrm>
            <a:off x="457200" y="407987"/>
            <a:ext cx="7704138" cy="1473822"/>
          </a:xfrm>
        </p:spPr>
        <p:txBody>
          <a:bodyPr/>
          <a:lstStyle/>
          <a:p>
            <a:r>
              <a:rPr lang="en-GB" dirty="0"/>
              <a:t>Donors’ reported multi-year funding primarily directed to international responders </a:t>
            </a:r>
            <a:endParaRPr lang="en-GB" altLang="en-US" dirty="0"/>
          </a:p>
        </p:txBody>
      </p:sp>
      <p:graphicFrame>
        <p:nvGraphicFramePr>
          <p:cNvPr id="5" name="Chart 4">
            <a:extLst>
              <a:ext uri="{FF2B5EF4-FFF2-40B4-BE49-F238E27FC236}">
                <a16:creationId xmlns:a16="http://schemas.microsoft.com/office/drawing/2014/main" id="{A40D862B-AB18-4905-A484-4B3F0666F804}"/>
              </a:ext>
            </a:extLst>
          </p:cNvPr>
          <p:cNvGraphicFramePr>
            <a:graphicFrameLocks/>
          </p:cNvGraphicFramePr>
          <p:nvPr>
            <p:extLst>
              <p:ext uri="{D42A27DB-BD31-4B8C-83A1-F6EECF244321}">
                <p14:modId xmlns:p14="http://schemas.microsoft.com/office/powerpoint/2010/main" val="3029747551"/>
              </p:ext>
            </p:extLst>
          </p:nvPr>
        </p:nvGraphicFramePr>
        <p:xfrm>
          <a:off x="457200" y="1902618"/>
          <a:ext cx="8536075" cy="44537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802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BB8DCA-E54C-4F9B-A7DB-B98BBCE38FE8}"/>
              </a:ext>
            </a:extLst>
          </p:cNvPr>
          <p:cNvSpPr>
            <a:spLocks noGrp="1"/>
          </p:cNvSpPr>
          <p:nvPr>
            <p:ph type="ftr" sz="quarter" idx="14"/>
          </p:nvPr>
        </p:nvSpPr>
        <p:spPr/>
        <p:txBody>
          <a:bodyPr/>
          <a:lstStyle/>
          <a:p>
            <a:pPr>
              <a:defRPr/>
            </a:pPr>
            <a:r>
              <a:rPr lang="en-US" dirty="0"/>
              <a:t>MYHF – global study / www.devinit.org</a:t>
            </a:r>
          </a:p>
        </p:txBody>
      </p:sp>
      <p:graphicFrame>
        <p:nvGraphicFramePr>
          <p:cNvPr id="6" name="Chart 5">
            <a:extLst>
              <a:ext uri="{FF2B5EF4-FFF2-40B4-BE49-F238E27FC236}">
                <a16:creationId xmlns:a16="http://schemas.microsoft.com/office/drawing/2014/main" id="{3EDB1E33-2809-40AF-8AAA-6C588D36724E}"/>
              </a:ext>
            </a:extLst>
          </p:cNvPr>
          <p:cNvGraphicFramePr>
            <a:graphicFrameLocks/>
          </p:cNvGraphicFramePr>
          <p:nvPr>
            <p:extLst>
              <p:ext uri="{D42A27DB-BD31-4B8C-83A1-F6EECF244321}">
                <p14:modId xmlns:p14="http://schemas.microsoft.com/office/powerpoint/2010/main" val="2578051275"/>
              </p:ext>
            </p:extLst>
          </p:nvPr>
        </p:nvGraphicFramePr>
        <p:xfrm>
          <a:off x="457200" y="1174045"/>
          <a:ext cx="8686800" cy="5182306"/>
        </p:xfrm>
        <a:graphic>
          <a:graphicData uri="http://schemas.openxmlformats.org/drawingml/2006/chart">
            <c:chart xmlns:c="http://schemas.openxmlformats.org/drawingml/2006/chart" xmlns:r="http://schemas.openxmlformats.org/officeDocument/2006/relationships" r:id="rId3"/>
          </a:graphicData>
        </a:graphic>
      </p:graphicFrame>
      <p:sp>
        <p:nvSpPr>
          <p:cNvPr id="21508" name="Text Placeholder 4">
            <a:extLst>
              <a:ext uri="{FF2B5EF4-FFF2-40B4-BE49-F238E27FC236}">
                <a16:creationId xmlns:a16="http://schemas.microsoft.com/office/drawing/2014/main" id="{7555E741-4BBB-487F-A510-72260394FD65}"/>
              </a:ext>
            </a:extLst>
          </p:cNvPr>
          <p:cNvSpPr>
            <a:spLocks noGrp="1"/>
          </p:cNvSpPr>
          <p:nvPr>
            <p:ph type="body" sz="quarter" idx="13"/>
          </p:nvPr>
        </p:nvSpPr>
        <p:spPr>
          <a:xfrm>
            <a:off x="457200" y="407987"/>
            <a:ext cx="7704138" cy="1088304"/>
          </a:xfrm>
        </p:spPr>
        <p:txBody>
          <a:bodyPr/>
          <a:lstStyle/>
          <a:p>
            <a:r>
              <a:rPr lang="en-GB" dirty="0"/>
              <a:t>Country-allocable multi-year funding is primarily directed to high-visibility crises</a:t>
            </a:r>
            <a:endParaRPr lang="en-GB" altLang="en-US" dirty="0"/>
          </a:p>
        </p:txBody>
      </p:sp>
    </p:spTree>
    <p:extLst>
      <p:ext uri="{BB962C8B-B14F-4D97-AF65-F5344CB8AC3E}">
        <p14:creationId xmlns:p14="http://schemas.microsoft.com/office/powerpoint/2010/main" val="366170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BB8DCA-E54C-4F9B-A7DB-B98BBCE38FE8}"/>
              </a:ext>
            </a:extLst>
          </p:cNvPr>
          <p:cNvSpPr>
            <a:spLocks noGrp="1"/>
          </p:cNvSpPr>
          <p:nvPr>
            <p:ph type="ftr" sz="quarter" idx="14"/>
          </p:nvPr>
        </p:nvSpPr>
        <p:spPr/>
        <p:txBody>
          <a:bodyPr/>
          <a:lstStyle/>
          <a:p>
            <a:pPr>
              <a:defRPr/>
            </a:pPr>
            <a:r>
              <a:rPr lang="en-US" dirty="0"/>
              <a:t>MYHF – global study / www.devinit.org</a:t>
            </a:r>
          </a:p>
        </p:txBody>
      </p:sp>
      <p:sp>
        <p:nvSpPr>
          <p:cNvPr id="21508" name="Text Placeholder 4">
            <a:extLst>
              <a:ext uri="{FF2B5EF4-FFF2-40B4-BE49-F238E27FC236}">
                <a16:creationId xmlns:a16="http://schemas.microsoft.com/office/drawing/2014/main" id="{7555E741-4BBB-487F-A510-72260394FD65}"/>
              </a:ext>
            </a:extLst>
          </p:cNvPr>
          <p:cNvSpPr>
            <a:spLocks noGrp="1"/>
          </p:cNvSpPr>
          <p:nvPr>
            <p:ph type="body" sz="quarter" idx="13"/>
          </p:nvPr>
        </p:nvSpPr>
        <p:spPr>
          <a:xfrm>
            <a:off x="457200" y="407987"/>
            <a:ext cx="7704138" cy="1072470"/>
          </a:xfrm>
        </p:spPr>
        <p:txBody>
          <a:bodyPr/>
          <a:lstStyle/>
          <a:p>
            <a:r>
              <a:rPr lang="en-GB" dirty="0"/>
              <a:t>First-level recipients’ reported multi-year income is growing, but the majority of it remains single-year</a:t>
            </a:r>
            <a:endParaRPr lang="en-GB" altLang="en-US" dirty="0"/>
          </a:p>
        </p:txBody>
      </p:sp>
      <p:graphicFrame>
        <p:nvGraphicFramePr>
          <p:cNvPr id="6" name="Chart 5">
            <a:extLst>
              <a:ext uri="{FF2B5EF4-FFF2-40B4-BE49-F238E27FC236}">
                <a16:creationId xmlns:a16="http://schemas.microsoft.com/office/drawing/2014/main" id="{CA8603AB-4922-44B9-9B74-9644D2D4B7C7}"/>
              </a:ext>
            </a:extLst>
          </p:cNvPr>
          <p:cNvGraphicFramePr>
            <a:graphicFrameLocks/>
          </p:cNvGraphicFramePr>
          <p:nvPr>
            <p:extLst>
              <p:ext uri="{D42A27DB-BD31-4B8C-83A1-F6EECF244321}">
                <p14:modId xmlns:p14="http://schemas.microsoft.com/office/powerpoint/2010/main" val="2920446924"/>
              </p:ext>
            </p:extLst>
          </p:nvPr>
        </p:nvGraphicFramePr>
        <p:xfrm>
          <a:off x="539750" y="1897856"/>
          <a:ext cx="8219937" cy="44584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6547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BB8DCA-E54C-4F9B-A7DB-B98BBCE38FE8}"/>
              </a:ext>
            </a:extLst>
          </p:cNvPr>
          <p:cNvSpPr>
            <a:spLocks noGrp="1"/>
          </p:cNvSpPr>
          <p:nvPr>
            <p:ph type="ftr" sz="quarter" idx="14"/>
          </p:nvPr>
        </p:nvSpPr>
        <p:spPr/>
        <p:txBody>
          <a:bodyPr/>
          <a:lstStyle/>
          <a:p>
            <a:pPr>
              <a:defRPr/>
            </a:pPr>
            <a:r>
              <a:rPr lang="en-US" dirty="0"/>
              <a:t>MYHF – global study / www.devinit.org</a:t>
            </a:r>
          </a:p>
        </p:txBody>
      </p:sp>
      <p:sp>
        <p:nvSpPr>
          <p:cNvPr id="21508" name="Text Placeholder 4">
            <a:extLst>
              <a:ext uri="{FF2B5EF4-FFF2-40B4-BE49-F238E27FC236}">
                <a16:creationId xmlns:a16="http://schemas.microsoft.com/office/drawing/2014/main" id="{7555E741-4BBB-487F-A510-72260394FD65}"/>
              </a:ext>
            </a:extLst>
          </p:cNvPr>
          <p:cNvSpPr>
            <a:spLocks noGrp="1"/>
          </p:cNvSpPr>
          <p:nvPr>
            <p:ph type="body" sz="quarter" idx="13"/>
          </p:nvPr>
        </p:nvSpPr>
        <p:spPr>
          <a:xfrm>
            <a:off x="457200" y="407987"/>
            <a:ext cx="7704138" cy="1449842"/>
          </a:xfrm>
        </p:spPr>
        <p:txBody>
          <a:bodyPr/>
          <a:lstStyle/>
          <a:p>
            <a:r>
              <a:rPr lang="en-GB" dirty="0"/>
              <a:t>First-level recipients’ reported multi-year expenditure is primarily sub-granted to international organisations</a:t>
            </a:r>
            <a:endParaRPr lang="en-GB" altLang="en-US" dirty="0"/>
          </a:p>
        </p:txBody>
      </p:sp>
      <p:graphicFrame>
        <p:nvGraphicFramePr>
          <p:cNvPr id="5" name="Chart 4">
            <a:extLst>
              <a:ext uri="{FF2B5EF4-FFF2-40B4-BE49-F238E27FC236}">
                <a16:creationId xmlns:a16="http://schemas.microsoft.com/office/drawing/2014/main" id="{7CDE6394-EAEB-48E0-85F4-77F490CE455E}"/>
              </a:ext>
            </a:extLst>
          </p:cNvPr>
          <p:cNvGraphicFramePr>
            <a:graphicFrameLocks/>
          </p:cNvGraphicFramePr>
          <p:nvPr>
            <p:extLst>
              <p:ext uri="{D42A27DB-BD31-4B8C-83A1-F6EECF244321}">
                <p14:modId xmlns:p14="http://schemas.microsoft.com/office/powerpoint/2010/main" val="3162120482"/>
              </p:ext>
            </p:extLst>
          </p:nvPr>
        </p:nvGraphicFramePr>
        <p:xfrm>
          <a:off x="556591" y="1902618"/>
          <a:ext cx="8396490" cy="44537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4583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299395A-C419-4890-A043-C7DD093A5186}"/>
              </a:ext>
            </a:extLst>
          </p:cNvPr>
          <p:cNvSpPr>
            <a:spLocks noGrp="1"/>
          </p:cNvSpPr>
          <p:nvPr>
            <p:ph type="ftr" sz="quarter" idx="15"/>
          </p:nvPr>
        </p:nvSpPr>
        <p:spPr/>
        <p:txBody>
          <a:bodyPr/>
          <a:lstStyle/>
          <a:p>
            <a:pPr>
              <a:defRPr/>
            </a:pPr>
            <a:r>
              <a:rPr lang="en-US" dirty="0"/>
              <a:t>MYHF – global study / www.devinit.org</a:t>
            </a:r>
          </a:p>
        </p:txBody>
      </p:sp>
      <p:sp>
        <p:nvSpPr>
          <p:cNvPr id="22530" name="Content Placeholder 5">
            <a:extLst>
              <a:ext uri="{FF2B5EF4-FFF2-40B4-BE49-F238E27FC236}">
                <a16:creationId xmlns:a16="http://schemas.microsoft.com/office/drawing/2014/main" id="{D751C5B3-3DB5-4440-BB96-306672F54B7E}"/>
              </a:ext>
            </a:extLst>
          </p:cNvPr>
          <p:cNvSpPr>
            <a:spLocks noGrp="1"/>
          </p:cNvSpPr>
          <p:nvPr>
            <p:ph idx="1"/>
          </p:nvPr>
        </p:nvSpPr>
        <p:spPr>
          <a:xfrm>
            <a:off x="457200" y="1802761"/>
            <a:ext cx="8229600" cy="4336781"/>
          </a:xfrm>
        </p:spPr>
        <p:txBody>
          <a:bodyPr>
            <a:normAutofit/>
          </a:bodyPr>
          <a:lstStyle/>
          <a:p>
            <a:pPr fontAlgn="base">
              <a:spcAft>
                <a:spcPct val="0"/>
              </a:spcAft>
              <a:buFont typeface="Arial" panose="020B0604020202020204" pitchFamily="34" charset="0"/>
              <a:buChar char="•"/>
            </a:pPr>
            <a:r>
              <a:rPr lang="en-GB" altLang="en-US" dirty="0"/>
              <a:t>Current reporting platforms (e.g. FTS and IATI) </a:t>
            </a:r>
            <a:r>
              <a:rPr lang="en-GB" altLang="en-US" b="1" dirty="0"/>
              <a:t>have the functionalities</a:t>
            </a:r>
            <a:r>
              <a:rPr lang="en-GB" altLang="en-US" dirty="0"/>
              <a:t> to track funding given over multiple years</a:t>
            </a:r>
          </a:p>
          <a:p>
            <a:pPr marL="0" indent="0" fontAlgn="base">
              <a:spcAft>
                <a:spcPct val="0"/>
              </a:spcAft>
              <a:buNone/>
            </a:pPr>
            <a:r>
              <a:rPr lang="en-GB" altLang="en-US" dirty="0">
                <a:sym typeface="Wingdings" panose="05000000000000000000" pitchFamily="2" charset="2"/>
              </a:rPr>
              <a:t>	 Neither are widely used</a:t>
            </a:r>
            <a:endParaRPr lang="en-GB" altLang="en-US" dirty="0"/>
          </a:p>
          <a:p>
            <a:pPr fontAlgn="base">
              <a:spcAft>
                <a:spcPct val="0"/>
              </a:spcAft>
              <a:buFont typeface="Arial" panose="020B0604020202020204" pitchFamily="34" charset="0"/>
              <a:buChar char="•"/>
            </a:pPr>
            <a:r>
              <a:rPr lang="en-GB" altLang="en-US" dirty="0"/>
              <a:t>Interagency reporting would also encourage an </a:t>
            </a:r>
            <a:r>
              <a:rPr lang="en-GB" altLang="en-US" b="1" dirty="0"/>
              <a:t>alignment of understandings</a:t>
            </a:r>
            <a:r>
              <a:rPr lang="en-GB" altLang="en-US" dirty="0"/>
              <a:t> between donors an implementers</a:t>
            </a:r>
          </a:p>
          <a:p>
            <a:pPr fontAlgn="base">
              <a:spcAft>
                <a:spcPct val="0"/>
              </a:spcAft>
              <a:buFont typeface="Arial" panose="020B0604020202020204" pitchFamily="34" charset="0"/>
              <a:buChar char="•"/>
            </a:pPr>
            <a:r>
              <a:rPr lang="en-GB" altLang="en-US" dirty="0"/>
              <a:t>Also, reporting is hampered by the </a:t>
            </a:r>
            <a:r>
              <a:rPr lang="en-GB" altLang="en-US" b="1" dirty="0"/>
              <a:t>absence of a shared lexicon </a:t>
            </a:r>
            <a:r>
              <a:rPr lang="en-GB" altLang="en-US" b="1" dirty="0">
                <a:sym typeface="Wingdings" panose="05000000000000000000" pitchFamily="2" charset="2"/>
              </a:rPr>
              <a:t>on what constitutes MYHF</a:t>
            </a:r>
            <a:endParaRPr lang="en-GB" altLang="en-US" b="1" dirty="0"/>
          </a:p>
          <a:p>
            <a:pPr fontAlgn="base">
              <a:spcAft>
                <a:spcPct val="0"/>
              </a:spcAft>
              <a:buFont typeface="Arial" panose="020B0604020202020204" pitchFamily="34" charset="0"/>
              <a:buChar char="•"/>
            </a:pPr>
            <a:r>
              <a:rPr lang="en-GB" altLang="en-US" b="1" dirty="0"/>
              <a:t>Traceability of humanitarian funding </a:t>
            </a:r>
            <a:r>
              <a:rPr lang="en-GB" altLang="en-US" dirty="0"/>
              <a:t>beyond the first-level recipient also remains challenging </a:t>
            </a:r>
            <a:r>
              <a:rPr lang="en-GB" altLang="en-US" dirty="0">
                <a:sym typeface="Wingdings" panose="05000000000000000000" pitchFamily="2" charset="2"/>
              </a:rPr>
              <a:t> lack of information for external reporting, systems might not even be fit for internal tracking of this</a:t>
            </a:r>
          </a:p>
          <a:p>
            <a:pPr fontAlgn="base">
              <a:spcAft>
                <a:spcPct val="0"/>
              </a:spcAft>
              <a:buFont typeface="Arial" panose="020B0604020202020204" pitchFamily="34" charset="0"/>
              <a:buChar char="•"/>
            </a:pPr>
            <a:r>
              <a:rPr lang="en-GB" altLang="en-US" dirty="0">
                <a:sym typeface="Wingdings" panose="05000000000000000000" pitchFamily="2" charset="2"/>
              </a:rPr>
              <a:t>This leaves an </a:t>
            </a:r>
            <a:r>
              <a:rPr lang="en-GB" altLang="en-US" b="1" dirty="0">
                <a:sym typeface="Wingdings" panose="05000000000000000000" pitchFamily="2" charset="2"/>
              </a:rPr>
              <a:t>evidence gap </a:t>
            </a:r>
            <a:r>
              <a:rPr lang="en-GB" altLang="en-US" dirty="0">
                <a:sym typeface="Wingdings" panose="05000000000000000000" pitchFamily="2" charset="2"/>
              </a:rPr>
              <a:t>of whether or how quality funding is distributed to downstream partners</a:t>
            </a:r>
          </a:p>
          <a:p>
            <a:pPr fontAlgn="base">
              <a:spcAft>
                <a:spcPct val="0"/>
              </a:spcAft>
              <a:buFont typeface="Arial" panose="020B0604020202020204" pitchFamily="34" charset="0"/>
              <a:buChar char="•"/>
            </a:pPr>
            <a:endParaRPr lang="en-GB" altLang="en-US" dirty="0"/>
          </a:p>
        </p:txBody>
      </p:sp>
      <p:sp>
        <p:nvSpPr>
          <p:cNvPr id="22531" name="Title 3">
            <a:extLst>
              <a:ext uri="{FF2B5EF4-FFF2-40B4-BE49-F238E27FC236}">
                <a16:creationId xmlns:a16="http://schemas.microsoft.com/office/drawing/2014/main" id="{FD3D1763-A27B-4DDC-8674-0406FC4F4800}"/>
              </a:ext>
            </a:extLst>
          </p:cNvPr>
          <p:cNvSpPr>
            <a:spLocks noGrp="1"/>
          </p:cNvSpPr>
          <p:nvPr>
            <p:ph type="title"/>
          </p:nvPr>
        </p:nvSpPr>
        <p:spPr>
          <a:xfrm>
            <a:off x="457200" y="344488"/>
            <a:ext cx="7704138" cy="855662"/>
          </a:xfrm>
        </p:spPr>
        <p:txBody>
          <a:bodyPr/>
          <a:lstStyle/>
          <a:p>
            <a:r>
              <a:rPr lang="en-GB" altLang="en-US" b="0" dirty="0"/>
              <a:t>Reporting issues</a:t>
            </a:r>
          </a:p>
        </p:txBody>
      </p:sp>
      <p:sp>
        <p:nvSpPr>
          <p:cNvPr id="22532" name="Text Placeholder 4">
            <a:extLst>
              <a:ext uri="{FF2B5EF4-FFF2-40B4-BE49-F238E27FC236}">
                <a16:creationId xmlns:a16="http://schemas.microsoft.com/office/drawing/2014/main" id="{9E588AA9-93E5-459B-8FF8-B01E2071F2FD}"/>
              </a:ext>
            </a:extLst>
          </p:cNvPr>
          <p:cNvSpPr>
            <a:spLocks noGrp="1"/>
          </p:cNvSpPr>
          <p:nvPr>
            <p:ph type="body" sz="quarter" idx="14"/>
          </p:nvPr>
        </p:nvSpPr>
        <p:spPr>
          <a:xfrm>
            <a:off x="457200" y="1360410"/>
            <a:ext cx="8229600" cy="393700"/>
          </a:xfrm>
        </p:spPr>
        <p:txBody>
          <a:bodyPr/>
          <a:lstStyle/>
          <a:p>
            <a:r>
              <a:rPr lang="en-GB" altLang="en-US" dirty="0"/>
              <a:t>Financial tracking</a:t>
            </a:r>
          </a:p>
        </p:txBody>
      </p:sp>
    </p:spTree>
  </p:cSld>
  <p:clrMapOvr>
    <a:masterClrMapping/>
  </p:clrMapOvr>
</p:sld>
</file>

<file path=ppt/theme/theme1.xml><?xml version="1.0" encoding="utf-8"?>
<a:theme xmlns:a="http://schemas.openxmlformats.org/drawingml/2006/main" name="DI Theme">
  <a:themeElements>
    <a:clrScheme name="Custom 4">
      <a:dk1>
        <a:sysClr val="windowText" lastClr="000000"/>
      </a:dk1>
      <a:lt1>
        <a:sysClr val="window" lastClr="FFFFFF"/>
      </a:lt1>
      <a:dk2>
        <a:srgbClr val="EC652B"/>
      </a:dk2>
      <a:lt2>
        <a:srgbClr val="453F43"/>
      </a:lt2>
      <a:accent1>
        <a:srgbClr val="EC652B"/>
      </a:accent1>
      <a:accent2>
        <a:srgbClr val="F6BB9E"/>
      </a:accent2>
      <a:accent3>
        <a:srgbClr val="F28E5F"/>
      </a:accent3>
      <a:accent4>
        <a:srgbClr val="D85C32"/>
      </a:accent4>
      <a:accent5>
        <a:srgbClr val="9D3915"/>
      </a:accent5>
      <a:accent6>
        <a:srgbClr val="6B656A"/>
      </a:accent6>
      <a:hlink>
        <a:srgbClr val="EC652B"/>
      </a:hlink>
      <a:folHlink>
        <a:srgbClr val="6B65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I orange PowerPoint template" id="{8ACD12C0-D663-485C-A192-F625DBA6E8C6}" vid="{3C34F2B6-BCBD-4E6A-8251-0ADB0AA767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 orange PowerPoint template</Template>
  <TotalTime>96</TotalTime>
  <Words>1478</Words>
  <Application>Microsoft Office PowerPoint</Application>
  <PresentationFormat>On-screen Show (4:3)</PresentationFormat>
  <Paragraphs>152</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DI Theme</vt:lpstr>
      <vt:lpstr>PowerPoint Presentation</vt:lpstr>
      <vt:lpstr>Research context and approach</vt:lpstr>
      <vt:lpstr>PowerPoint Presentation</vt:lpstr>
      <vt:lpstr>PowerPoint Presentation</vt:lpstr>
      <vt:lpstr>PowerPoint Presentation</vt:lpstr>
      <vt:lpstr>PowerPoint Presentation</vt:lpstr>
      <vt:lpstr>PowerPoint Presentation</vt:lpstr>
      <vt:lpstr>PowerPoint Presentation</vt:lpstr>
      <vt:lpstr>Reporting issues</vt:lpstr>
      <vt:lpstr>Reporting issues ctd</vt:lpstr>
      <vt:lpstr>PowerPoint Presentation</vt:lpstr>
    </vt:vector>
  </TitlesOfParts>
  <Company>Soapbox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Luminita Tuchel</dc:creator>
  <cp:lastModifiedBy>Niklas Rieger</cp:lastModifiedBy>
  <cp:revision>84</cp:revision>
  <cp:lastPrinted>2014-11-03T09:45:06Z</cp:lastPrinted>
  <dcterms:created xsi:type="dcterms:W3CDTF">2019-09-16T10:49:10Z</dcterms:created>
  <dcterms:modified xsi:type="dcterms:W3CDTF">2019-10-23T12:49:46Z</dcterms:modified>
</cp:coreProperties>
</file>