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764" r:id="rId4"/>
  </p:sldMasterIdLst>
  <p:notesMasterIdLst>
    <p:notesMasterId r:id="rId22"/>
  </p:notesMasterIdLst>
  <p:handoutMasterIdLst>
    <p:handoutMasterId r:id="rId23"/>
  </p:handoutMasterIdLst>
  <p:sldIdLst>
    <p:sldId id="1976" r:id="rId5"/>
    <p:sldId id="1969" r:id="rId6"/>
    <p:sldId id="1990" r:id="rId7"/>
    <p:sldId id="1991" r:id="rId8"/>
    <p:sldId id="1992" r:id="rId9"/>
    <p:sldId id="2618" r:id="rId10"/>
    <p:sldId id="2585" r:id="rId11"/>
    <p:sldId id="2600" r:id="rId12"/>
    <p:sldId id="1982" r:id="rId13"/>
    <p:sldId id="2550" r:id="rId14"/>
    <p:sldId id="1981" r:id="rId15"/>
    <p:sldId id="1989" r:id="rId16"/>
    <p:sldId id="2628" r:id="rId17"/>
    <p:sldId id="2606" r:id="rId18"/>
    <p:sldId id="2013" r:id="rId19"/>
    <p:sldId id="1960" r:id="rId20"/>
    <p:sldId id="1198" r:id="rId21"/>
  </p:sldIdLst>
  <p:sldSz cx="12192000" cy="6858000"/>
  <p:notesSz cx="6797675" cy="9926638"/>
  <p:custDataLst>
    <p:tags r:id="rId24"/>
  </p:custDataLst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66" userDrawn="1">
          <p15:clr>
            <a:srgbClr val="A4A3A4"/>
          </p15:clr>
        </p15:guide>
        <p15:guide id="4" pos="3636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1026" userDrawn="1">
          <p15:clr>
            <a:srgbClr val="A4A3A4"/>
          </p15:clr>
        </p15:guide>
        <p15:guide id="7" orient="horz" pos="7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75BC"/>
    <a:srgbClr val="ACD674"/>
    <a:srgbClr val="498BCA"/>
    <a:srgbClr val="262262"/>
    <a:srgbClr val="92278F"/>
    <a:srgbClr val="8CC63F"/>
    <a:srgbClr val="FFCC66"/>
    <a:srgbClr val="F8F8F8"/>
    <a:srgbClr val="0B9444"/>
    <a:srgbClr val="0EC2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1304" autoAdjust="0"/>
  </p:normalViewPr>
  <p:slideViewPr>
    <p:cSldViewPr snapToGrid="0" snapToObjects="1">
      <p:cViewPr varScale="1">
        <p:scale>
          <a:sx n="104" d="100"/>
          <a:sy n="104" d="100"/>
        </p:scale>
        <p:origin x="960" y="102"/>
      </p:cViewPr>
      <p:guideLst>
        <p:guide orient="horz" pos="2160"/>
        <p:guide pos="3840"/>
        <p:guide pos="166"/>
        <p:guide pos="3636"/>
        <p:guide pos="7333"/>
        <p:guide orient="horz" pos="1026"/>
        <p:guide orient="horz" pos="7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2448" y="54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6"/>
            <a:ext cx="2946145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3" tIns="45522" rIns="91043" bIns="45522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 b="1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36" y="6"/>
            <a:ext cx="2946145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3" tIns="45522" rIns="91043" bIns="45522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 b="1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30311"/>
            <a:ext cx="2946145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3" tIns="45522" rIns="91043" bIns="45522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 b="1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36" y="9430311"/>
            <a:ext cx="2946145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3" tIns="45522" rIns="91043" bIns="4552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b="1" smtClean="0"/>
            </a:lvl1pPr>
          </a:lstStyle>
          <a:p>
            <a:pPr>
              <a:defRPr/>
            </a:pPr>
            <a:fld id="{B5165B42-CDFD-4DE3-B7BC-1777B2BCD9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338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65581" cy="48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7" rIns="89556" bIns="44777" numCol="1" anchor="t" anchorCtr="0" compatLnSpc="1">
            <a:prstTxWarp prst="textNoShape">
              <a:avLst/>
            </a:prstTxWarp>
          </a:bodyPr>
          <a:lstStyle>
            <a:lvl1pPr algn="l" defTabSz="895350">
              <a:defRPr sz="1200" b="1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390" y="3"/>
            <a:ext cx="2965580" cy="48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7" rIns="89556" bIns="44777" numCol="1" anchor="t" anchorCtr="0" compatLnSpc="1">
            <a:prstTxWarp prst="textNoShape">
              <a:avLst/>
            </a:prstTxWarp>
          </a:bodyPr>
          <a:lstStyle>
            <a:lvl1pPr algn="r" defTabSz="895350">
              <a:defRPr sz="1200" b="1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863" y="733425"/>
            <a:ext cx="6664325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809" y="4726293"/>
            <a:ext cx="4967470" cy="4481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7" rIns="89556" bIns="44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/>
              <a:t>Click to edit Master text styles</a:t>
            </a:r>
          </a:p>
          <a:p>
            <a:pPr lvl="1"/>
            <a:r>
              <a:rPr lang="de-AT" noProof="0"/>
              <a:t>Second level</a:t>
            </a:r>
          </a:p>
          <a:p>
            <a:pPr lvl="2"/>
            <a:r>
              <a:rPr lang="de-AT" noProof="0"/>
              <a:t>Third level</a:t>
            </a:r>
          </a:p>
          <a:p>
            <a:pPr lvl="3"/>
            <a:r>
              <a:rPr lang="de-AT" noProof="0"/>
              <a:t>Fourth level</a:t>
            </a:r>
          </a:p>
          <a:p>
            <a:pPr lvl="4"/>
            <a:r>
              <a:rPr lang="de-AT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50994"/>
            <a:ext cx="2965581" cy="48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7" rIns="89556" bIns="44777" numCol="1" anchor="b" anchorCtr="0" compatLnSpc="1">
            <a:prstTxWarp prst="textNoShape">
              <a:avLst/>
            </a:prstTxWarp>
          </a:bodyPr>
          <a:lstStyle>
            <a:lvl1pPr algn="l" defTabSz="895350">
              <a:defRPr sz="1200" b="1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390" y="9450994"/>
            <a:ext cx="2965580" cy="48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7" rIns="89556" bIns="44777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 b="1" smtClean="0"/>
            </a:lvl1pPr>
          </a:lstStyle>
          <a:p>
            <a:pPr>
              <a:defRPr/>
            </a:pPr>
            <a:fld id="{9BF3360A-6F00-4B2B-8607-17698EB913F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1290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3360A-6F00-4B2B-8607-17698EB913FC}" type="slidenum">
              <a:rPr lang="de-AT" smtClean="0"/>
              <a:pPr>
                <a:defRPr/>
              </a:pPr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1218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3DB7DA-B3FA-4162-AA42-598E417844D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770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F3360A-6F00-4B2B-8607-17698EB913FC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286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F3360A-6F00-4B2B-8607-17698EB913FC}" type="slidenum">
              <a:rPr kumimoji="0" lang="de-AT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AT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47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F3360A-6F00-4B2B-8607-17698EB913FC}" type="slidenum">
              <a:rPr kumimoji="0" lang="de-AT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AT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46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3360A-6F00-4B2B-8607-17698EB913FC}" type="slidenum">
              <a:rPr lang="de-AT" smtClean="0"/>
              <a:pPr>
                <a:defRPr/>
              </a:pPr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310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7.xml"/><Relationship Id="rId7" Type="http://schemas.openxmlformats.org/officeDocument/2006/relationships/image" Target="../media/image5.png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5.xml"/><Relationship Id="rId7" Type="http://schemas.openxmlformats.org/officeDocument/2006/relationships/image" Target="../media/image4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jp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7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9.xml"/><Relationship Id="rId7" Type="http://schemas.openxmlformats.org/officeDocument/2006/relationships/image" Target="../media/image4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jp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1.xml"/><Relationship Id="rId7" Type="http://schemas.openxmlformats.org/officeDocument/2006/relationships/image" Target="../media/image5.png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3.xml"/><Relationship Id="rId7" Type="http://schemas.openxmlformats.org/officeDocument/2006/relationships/image" Target="../media/image5.png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3.jp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5.xml"/><Relationship Id="rId7" Type="http://schemas.openxmlformats.org/officeDocument/2006/relationships/image" Target="../media/image4.emf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.jp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2D21C09-948B-4372-9752-FD8FB1227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77" y="262780"/>
            <a:ext cx="5400000" cy="1621634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C3788387-C36B-416F-95FD-57F159994ADE}"/>
              </a:ext>
            </a:extLst>
          </p:cNvPr>
          <p:cNvGrpSpPr/>
          <p:nvPr userDrawn="1"/>
        </p:nvGrpSpPr>
        <p:grpSpPr>
          <a:xfrm>
            <a:off x="-9650" y="1744509"/>
            <a:ext cx="12205815" cy="5121397"/>
            <a:chOff x="-9650" y="2066795"/>
            <a:chExt cx="12205815" cy="4799111"/>
          </a:xfrm>
        </p:grpSpPr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4B1EA50E-5CBB-4D82-BA69-A59C1BBACEBB}"/>
                </a:ext>
              </a:extLst>
            </p:cNvPr>
            <p:cNvSpPr/>
            <p:nvPr userDrawn="1"/>
          </p:nvSpPr>
          <p:spPr bwMode="auto">
            <a:xfrm>
              <a:off x="-198" y="2066795"/>
              <a:ext cx="12192727" cy="4799111"/>
            </a:xfrm>
            <a:custGeom>
              <a:avLst/>
              <a:gdLst>
                <a:gd name="connsiteX0" fmla="*/ 0 w 12192000"/>
                <a:gd name="connsiteY0" fmla="*/ 0 h 4944140"/>
                <a:gd name="connsiteX1" fmla="*/ 12192000 w 12192000"/>
                <a:gd name="connsiteY1" fmla="*/ 0 h 4944140"/>
                <a:gd name="connsiteX2" fmla="*/ 12192000 w 12192000"/>
                <a:gd name="connsiteY2" fmla="*/ 4944140 h 4944140"/>
                <a:gd name="connsiteX3" fmla="*/ 0 w 12192000"/>
                <a:gd name="connsiteY3" fmla="*/ 4944140 h 4944140"/>
                <a:gd name="connsiteX4" fmla="*/ 0 w 12192000"/>
                <a:gd name="connsiteY4" fmla="*/ 0 h 4944140"/>
                <a:gd name="connsiteX0" fmla="*/ 0 w 12202632"/>
                <a:gd name="connsiteY0" fmla="*/ 4263656 h 4944140"/>
                <a:gd name="connsiteX1" fmla="*/ 12202632 w 12202632"/>
                <a:gd name="connsiteY1" fmla="*/ 0 h 4944140"/>
                <a:gd name="connsiteX2" fmla="*/ 12202632 w 12202632"/>
                <a:gd name="connsiteY2" fmla="*/ 4944140 h 4944140"/>
                <a:gd name="connsiteX3" fmla="*/ 10632 w 12202632"/>
                <a:gd name="connsiteY3" fmla="*/ 4944140 h 4944140"/>
                <a:gd name="connsiteX4" fmla="*/ 0 w 12202632"/>
                <a:gd name="connsiteY4" fmla="*/ 4263656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1206 w 12193206"/>
                <a:gd name="connsiteY3" fmla="*/ 4944140 h 4944140"/>
                <a:gd name="connsiteX4" fmla="*/ 0 w 12193206"/>
                <a:gd name="connsiteY4" fmla="*/ 4232233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79762 w 12193206"/>
                <a:gd name="connsiteY3" fmla="*/ 4944140 h 4944140"/>
                <a:gd name="connsiteX4" fmla="*/ 0 w 12193206"/>
                <a:gd name="connsiteY4" fmla="*/ 4232233 h 4944140"/>
                <a:gd name="connsiteX0" fmla="*/ 1937 w 12195143"/>
                <a:gd name="connsiteY0" fmla="*/ 4232233 h 4944140"/>
                <a:gd name="connsiteX1" fmla="*/ 12195143 w 12195143"/>
                <a:gd name="connsiteY1" fmla="*/ 0 h 4944140"/>
                <a:gd name="connsiteX2" fmla="*/ 12195143 w 12195143"/>
                <a:gd name="connsiteY2" fmla="*/ 4944140 h 4944140"/>
                <a:gd name="connsiteX3" fmla="*/ 0 w 12195143"/>
                <a:gd name="connsiteY3" fmla="*/ 4940997 h 4944140"/>
                <a:gd name="connsiteX4" fmla="*/ 1937 w 12195143"/>
                <a:gd name="connsiteY4" fmla="*/ 4232233 h 4944140"/>
                <a:gd name="connsiteX0" fmla="*/ 1937 w 12195143"/>
                <a:gd name="connsiteY0" fmla="*/ 3281738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3281738 h 3993645"/>
                <a:gd name="connsiteX0" fmla="*/ 1937 w 12195143"/>
                <a:gd name="connsiteY0" fmla="*/ 2571875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2571875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535780 h 4246308"/>
                <a:gd name="connsiteX1" fmla="*/ 12183111 w 12195143"/>
                <a:gd name="connsiteY1" fmla="*/ 0 h 4246308"/>
                <a:gd name="connsiteX2" fmla="*/ 12195143 w 12195143"/>
                <a:gd name="connsiteY2" fmla="*/ 4246308 h 4246308"/>
                <a:gd name="connsiteX3" fmla="*/ 0 w 12195143"/>
                <a:gd name="connsiteY3" fmla="*/ 4243165 h 4246308"/>
                <a:gd name="connsiteX4" fmla="*/ 13968 w 12195143"/>
                <a:gd name="connsiteY4" fmla="*/ 2535780 h 4246308"/>
                <a:gd name="connsiteX0" fmla="*/ 13968 w 12204985"/>
                <a:gd name="connsiteY0" fmla="*/ 2546413 h 4256941"/>
                <a:gd name="connsiteX1" fmla="*/ 12204376 w 12204985"/>
                <a:gd name="connsiteY1" fmla="*/ 0 h 4256941"/>
                <a:gd name="connsiteX2" fmla="*/ 12195143 w 12204985"/>
                <a:gd name="connsiteY2" fmla="*/ 4256941 h 4256941"/>
                <a:gd name="connsiteX3" fmla="*/ 0 w 12204985"/>
                <a:gd name="connsiteY3" fmla="*/ 4253798 h 4256941"/>
                <a:gd name="connsiteX4" fmla="*/ 13968 w 12204985"/>
                <a:gd name="connsiteY4" fmla="*/ 2546413 h 4256941"/>
                <a:gd name="connsiteX0" fmla="*/ 15 w 12222929"/>
                <a:gd name="connsiteY0" fmla="*/ 2557045 h 4256941"/>
                <a:gd name="connsiteX1" fmla="*/ 12222320 w 12222929"/>
                <a:gd name="connsiteY1" fmla="*/ 0 h 4256941"/>
                <a:gd name="connsiteX2" fmla="*/ 12213087 w 12222929"/>
                <a:gd name="connsiteY2" fmla="*/ 4256941 h 4256941"/>
                <a:gd name="connsiteX3" fmla="*/ 17944 w 12222929"/>
                <a:gd name="connsiteY3" fmla="*/ 4253798 h 4256941"/>
                <a:gd name="connsiteX4" fmla="*/ 15 w 12222929"/>
                <a:gd name="connsiteY4" fmla="*/ 2557045 h 4256941"/>
                <a:gd name="connsiteX0" fmla="*/ 35 w 12212316"/>
                <a:gd name="connsiteY0" fmla="*/ 2557045 h 4256941"/>
                <a:gd name="connsiteX1" fmla="*/ 12211707 w 12212316"/>
                <a:gd name="connsiteY1" fmla="*/ 0 h 4256941"/>
                <a:gd name="connsiteX2" fmla="*/ 12202474 w 12212316"/>
                <a:gd name="connsiteY2" fmla="*/ 4256941 h 4256941"/>
                <a:gd name="connsiteX3" fmla="*/ 7331 w 12212316"/>
                <a:gd name="connsiteY3" fmla="*/ 4253798 h 4256941"/>
                <a:gd name="connsiteX4" fmla="*/ 35 w 12212316"/>
                <a:gd name="connsiteY4" fmla="*/ 2557045 h 4256941"/>
                <a:gd name="connsiteX0" fmla="*/ 35 w 12212316"/>
                <a:gd name="connsiteY0" fmla="*/ 3627293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3627293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337 w 12215618"/>
                <a:gd name="connsiteY0" fmla="*/ 4908371 h 7630415"/>
                <a:gd name="connsiteX1" fmla="*/ 12215009 w 12215618"/>
                <a:gd name="connsiteY1" fmla="*/ 0 h 7630415"/>
                <a:gd name="connsiteX2" fmla="*/ 12205776 w 12215618"/>
                <a:gd name="connsiteY2" fmla="*/ 7630415 h 7630415"/>
                <a:gd name="connsiteX3" fmla="*/ 0 w 12215618"/>
                <a:gd name="connsiteY3" fmla="*/ 6467825 h 7630415"/>
                <a:gd name="connsiteX4" fmla="*/ 3337 w 12215618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5841096 h 7630415"/>
                <a:gd name="connsiteX4" fmla="*/ 16 w 12212297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6420820 h 7630415"/>
                <a:gd name="connsiteX4" fmla="*/ 16 w 12212297"/>
                <a:gd name="connsiteY4" fmla="*/ 4908371 h 7630415"/>
                <a:gd name="connsiteX0" fmla="*/ 16 w 12211751"/>
                <a:gd name="connsiteY0" fmla="*/ 4908371 h 6420820"/>
                <a:gd name="connsiteX1" fmla="*/ 12211688 w 12211751"/>
                <a:gd name="connsiteY1" fmla="*/ 0 h 6420820"/>
                <a:gd name="connsiteX2" fmla="*/ 12032334 w 12211751"/>
                <a:gd name="connsiteY2" fmla="*/ 5060829 h 6420820"/>
                <a:gd name="connsiteX3" fmla="*/ 17944 w 12211751"/>
                <a:gd name="connsiteY3" fmla="*/ 6420820 h 6420820"/>
                <a:gd name="connsiteX4" fmla="*/ 16 w 12211751"/>
                <a:gd name="connsiteY4" fmla="*/ 4908371 h 6420820"/>
                <a:gd name="connsiteX0" fmla="*/ 16 w 12212297"/>
                <a:gd name="connsiteY0" fmla="*/ 4908371 h 6423963"/>
                <a:gd name="connsiteX1" fmla="*/ 12211688 w 12212297"/>
                <a:gd name="connsiteY1" fmla="*/ 0 h 6423963"/>
                <a:gd name="connsiteX2" fmla="*/ 12202455 w 12212297"/>
                <a:gd name="connsiteY2" fmla="*/ 6423963 h 6423963"/>
                <a:gd name="connsiteX3" fmla="*/ 17944 w 12212297"/>
                <a:gd name="connsiteY3" fmla="*/ 6420820 h 6423963"/>
                <a:gd name="connsiteX4" fmla="*/ 16 w 12212297"/>
                <a:gd name="connsiteY4" fmla="*/ 4908371 h 6423963"/>
                <a:gd name="connsiteX0" fmla="*/ 214 w 12212495"/>
                <a:gd name="connsiteY0" fmla="*/ 4908371 h 6423963"/>
                <a:gd name="connsiteX1" fmla="*/ 12211886 w 12212495"/>
                <a:gd name="connsiteY1" fmla="*/ 0 h 6423963"/>
                <a:gd name="connsiteX2" fmla="*/ 12202653 w 12212495"/>
                <a:gd name="connsiteY2" fmla="*/ 6423963 h 6423963"/>
                <a:gd name="connsiteX3" fmla="*/ 5 w 12212495"/>
                <a:gd name="connsiteY3" fmla="*/ 5994631 h 6423963"/>
                <a:gd name="connsiteX4" fmla="*/ 214 w 12212495"/>
                <a:gd name="connsiteY4" fmla="*/ 4908371 h 6423963"/>
                <a:gd name="connsiteX0" fmla="*/ 214 w 12213025"/>
                <a:gd name="connsiteY0" fmla="*/ 4908371 h 5997776"/>
                <a:gd name="connsiteX1" fmla="*/ 12211886 w 12213025"/>
                <a:gd name="connsiteY1" fmla="*/ 0 h 5997776"/>
                <a:gd name="connsiteX2" fmla="*/ 12211722 w 12213025"/>
                <a:gd name="connsiteY2" fmla="*/ 5997776 h 5997776"/>
                <a:gd name="connsiteX3" fmla="*/ 5 w 12213025"/>
                <a:gd name="connsiteY3" fmla="*/ 5994631 h 5997776"/>
                <a:gd name="connsiteX4" fmla="*/ 214 w 12213025"/>
                <a:gd name="connsiteY4" fmla="*/ 4908371 h 5997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3025" h="5997776">
                  <a:moveTo>
                    <a:pt x="214" y="4908371"/>
                  </a:moveTo>
                  <a:cubicBezTo>
                    <a:pt x="4190" y="1395054"/>
                    <a:pt x="9006109" y="2390532"/>
                    <a:pt x="12211886" y="0"/>
                  </a:cubicBezTo>
                  <a:cubicBezTo>
                    <a:pt x="12215897" y="1331215"/>
                    <a:pt x="12207711" y="4666561"/>
                    <a:pt x="12211722" y="5997776"/>
                  </a:cubicBezTo>
                  <a:lnTo>
                    <a:pt x="5" y="5994631"/>
                  </a:lnTo>
                  <a:cubicBezTo>
                    <a:pt x="651" y="5758376"/>
                    <a:pt x="-432" y="5144626"/>
                    <a:pt x="214" y="490837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stretch>
                <a:fillRect b="-40000"/>
              </a:stretch>
            </a:blip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algn="l" eaLnBrk="0" hangingPunct="0"/>
              <a:endParaRPr lang="en-GB" sz="20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Rectangle 1">
              <a:extLst>
                <a:ext uri="{FF2B5EF4-FFF2-40B4-BE49-F238E27FC236}">
                  <a16:creationId xmlns:a16="http://schemas.microsoft.com/office/drawing/2014/main" id="{2A716B72-357E-44B0-8C0C-24172C9E50EF}"/>
                </a:ext>
              </a:extLst>
            </p:cNvPr>
            <p:cNvSpPr/>
            <p:nvPr userDrawn="1"/>
          </p:nvSpPr>
          <p:spPr bwMode="auto">
            <a:xfrm>
              <a:off x="-9650" y="2826311"/>
              <a:ext cx="12205815" cy="4031689"/>
            </a:xfrm>
            <a:custGeom>
              <a:avLst/>
              <a:gdLst>
                <a:gd name="connsiteX0" fmla="*/ 0 w 12192000"/>
                <a:gd name="connsiteY0" fmla="*/ 0 h 4944140"/>
                <a:gd name="connsiteX1" fmla="*/ 12192000 w 12192000"/>
                <a:gd name="connsiteY1" fmla="*/ 0 h 4944140"/>
                <a:gd name="connsiteX2" fmla="*/ 12192000 w 12192000"/>
                <a:gd name="connsiteY2" fmla="*/ 4944140 h 4944140"/>
                <a:gd name="connsiteX3" fmla="*/ 0 w 12192000"/>
                <a:gd name="connsiteY3" fmla="*/ 4944140 h 4944140"/>
                <a:gd name="connsiteX4" fmla="*/ 0 w 12192000"/>
                <a:gd name="connsiteY4" fmla="*/ 0 h 4944140"/>
                <a:gd name="connsiteX0" fmla="*/ 0 w 12202632"/>
                <a:gd name="connsiteY0" fmla="*/ 4263656 h 4944140"/>
                <a:gd name="connsiteX1" fmla="*/ 12202632 w 12202632"/>
                <a:gd name="connsiteY1" fmla="*/ 0 h 4944140"/>
                <a:gd name="connsiteX2" fmla="*/ 12202632 w 12202632"/>
                <a:gd name="connsiteY2" fmla="*/ 4944140 h 4944140"/>
                <a:gd name="connsiteX3" fmla="*/ 10632 w 12202632"/>
                <a:gd name="connsiteY3" fmla="*/ 4944140 h 4944140"/>
                <a:gd name="connsiteX4" fmla="*/ 0 w 12202632"/>
                <a:gd name="connsiteY4" fmla="*/ 4263656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1206 w 12193206"/>
                <a:gd name="connsiteY3" fmla="*/ 4944140 h 4944140"/>
                <a:gd name="connsiteX4" fmla="*/ 0 w 12193206"/>
                <a:gd name="connsiteY4" fmla="*/ 4232233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79762 w 12193206"/>
                <a:gd name="connsiteY3" fmla="*/ 4944140 h 4944140"/>
                <a:gd name="connsiteX4" fmla="*/ 0 w 12193206"/>
                <a:gd name="connsiteY4" fmla="*/ 4232233 h 4944140"/>
                <a:gd name="connsiteX0" fmla="*/ 1937 w 12195143"/>
                <a:gd name="connsiteY0" fmla="*/ 4232233 h 4944140"/>
                <a:gd name="connsiteX1" fmla="*/ 12195143 w 12195143"/>
                <a:gd name="connsiteY1" fmla="*/ 0 h 4944140"/>
                <a:gd name="connsiteX2" fmla="*/ 12195143 w 12195143"/>
                <a:gd name="connsiteY2" fmla="*/ 4944140 h 4944140"/>
                <a:gd name="connsiteX3" fmla="*/ 0 w 12195143"/>
                <a:gd name="connsiteY3" fmla="*/ 4940997 h 4944140"/>
                <a:gd name="connsiteX4" fmla="*/ 1937 w 12195143"/>
                <a:gd name="connsiteY4" fmla="*/ 4232233 h 4944140"/>
                <a:gd name="connsiteX0" fmla="*/ 1937 w 12195143"/>
                <a:gd name="connsiteY0" fmla="*/ 3281738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3281738 h 3993645"/>
                <a:gd name="connsiteX0" fmla="*/ 1937 w 12195143"/>
                <a:gd name="connsiteY0" fmla="*/ 2571875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2571875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535780 h 4246308"/>
                <a:gd name="connsiteX1" fmla="*/ 12183111 w 12195143"/>
                <a:gd name="connsiteY1" fmla="*/ 0 h 4246308"/>
                <a:gd name="connsiteX2" fmla="*/ 12195143 w 12195143"/>
                <a:gd name="connsiteY2" fmla="*/ 4246308 h 4246308"/>
                <a:gd name="connsiteX3" fmla="*/ 0 w 12195143"/>
                <a:gd name="connsiteY3" fmla="*/ 4243165 h 4246308"/>
                <a:gd name="connsiteX4" fmla="*/ 13968 w 12195143"/>
                <a:gd name="connsiteY4" fmla="*/ 2535780 h 4246308"/>
                <a:gd name="connsiteX0" fmla="*/ 13968 w 12204985"/>
                <a:gd name="connsiteY0" fmla="*/ 2546413 h 4256941"/>
                <a:gd name="connsiteX1" fmla="*/ 12204376 w 12204985"/>
                <a:gd name="connsiteY1" fmla="*/ 0 h 4256941"/>
                <a:gd name="connsiteX2" fmla="*/ 12195143 w 12204985"/>
                <a:gd name="connsiteY2" fmla="*/ 4256941 h 4256941"/>
                <a:gd name="connsiteX3" fmla="*/ 0 w 12204985"/>
                <a:gd name="connsiteY3" fmla="*/ 4253798 h 4256941"/>
                <a:gd name="connsiteX4" fmla="*/ 13968 w 12204985"/>
                <a:gd name="connsiteY4" fmla="*/ 2546413 h 4256941"/>
                <a:gd name="connsiteX0" fmla="*/ 15 w 12222929"/>
                <a:gd name="connsiteY0" fmla="*/ 2557045 h 4256941"/>
                <a:gd name="connsiteX1" fmla="*/ 12222320 w 12222929"/>
                <a:gd name="connsiteY1" fmla="*/ 0 h 4256941"/>
                <a:gd name="connsiteX2" fmla="*/ 12213087 w 12222929"/>
                <a:gd name="connsiteY2" fmla="*/ 4256941 h 4256941"/>
                <a:gd name="connsiteX3" fmla="*/ 17944 w 12222929"/>
                <a:gd name="connsiteY3" fmla="*/ 4253798 h 4256941"/>
                <a:gd name="connsiteX4" fmla="*/ 15 w 12222929"/>
                <a:gd name="connsiteY4" fmla="*/ 2557045 h 4256941"/>
                <a:gd name="connsiteX0" fmla="*/ 35 w 12212316"/>
                <a:gd name="connsiteY0" fmla="*/ 2557045 h 4256941"/>
                <a:gd name="connsiteX1" fmla="*/ 12211707 w 12212316"/>
                <a:gd name="connsiteY1" fmla="*/ 0 h 4256941"/>
                <a:gd name="connsiteX2" fmla="*/ 12202474 w 12212316"/>
                <a:gd name="connsiteY2" fmla="*/ 4256941 h 4256941"/>
                <a:gd name="connsiteX3" fmla="*/ 7331 w 12212316"/>
                <a:gd name="connsiteY3" fmla="*/ 4253798 h 4256941"/>
                <a:gd name="connsiteX4" fmla="*/ 35 w 12212316"/>
                <a:gd name="connsiteY4" fmla="*/ 2557045 h 4256941"/>
                <a:gd name="connsiteX0" fmla="*/ 35 w 12212316"/>
                <a:gd name="connsiteY0" fmla="*/ 3627293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3627293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337 w 12215618"/>
                <a:gd name="connsiteY0" fmla="*/ 4908371 h 7630415"/>
                <a:gd name="connsiteX1" fmla="*/ 12215009 w 12215618"/>
                <a:gd name="connsiteY1" fmla="*/ 0 h 7630415"/>
                <a:gd name="connsiteX2" fmla="*/ 12205776 w 12215618"/>
                <a:gd name="connsiteY2" fmla="*/ 7630415 h 7630415"/>
                <a:gd name="connsiteX3" fmla="*/ 0 w 12215618"/>
                <a:gd name="connsiteY3" fmla="*/ 6467825 h 7630415"/>
                <a:gd name="connsiteX4" fmla="*/ 3337 w 12215618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5841096 h 7630415"/>
                <a:gd name="connsiteX4" fmla="*/ 16 w 12212297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6420820 h 7630415"/>
                <a:gd name="connsiteX4" fmla="*/ 16 w 12212297"/>
                <a:gd name="connsiteY4" fmla="*/ 4908371 h 7630415"/>
                <a:gd name="connsiteX0" fmla="*/ 16 w 12211751"/>
                <a:gd name="connsiteY0" fmla="*/ 4908371 h 6420820"/>
                <a:gd name="connsiteX1" fmla="*/ 12211688 w 12211751"/>
                <a:gd name="connsiteY1" fmla="*/ 0 h 6420820"/>
                <a:gd name="connsiteX2" fmla="*/ 12032334 w 12211751"/>
                <a:gd name="connsiteY2" fmla="*/ 5060829 h 6420820"/>
                <a:gd name="connsiteX3" fmla="*/ 17944 w 12211751"/>
                <a:gd name="connsiteY3" fmla="*/ 6420820 h 6420820"/>
                <a:gd name="connsiteX4" fmla="*/ 16 w 12211751"/>
                <a:gd name="connsiteY4" fmla="*/ 4908371 h 6420820"/>
                <a:gd name="connsiteX0" fmla="*/ 16 w 12212297"/>
                <a:gd name="connsiteY0" fmla="*/ 4908371 h 6423963"/>
                <a:gd name="connsiteX1" fmla="*/ 12211688 w 12212297"/>
                <a:gd name="connsiteY1" fmla="*/ 0 h 6423963"/>
                <a:gd name="connsiteX2" fmla="*/ 12202455 w 12212297"/>
                <a:gd name="connsiteY2" fmla="*/ 6423963 h 6423963"/>
                <a:gd name="connsiteX3" fmla="*/ 17944 w 12212297"/>
                <a:gd name="connsiteY3" fmla="*/ 6420820 h 6423963"/>
                <a:gd name="connsiteX4" fmla="*/ 16 w 12212297"/>
                <a:gd name="connsiteY4" fmla="*/ 4908371 h 6423963"/>
                <a:gd name="connsiteX0" fmla="*/ 9 w 12225468"/>
                <a:gd name="connsiteY0" fmla="*/ 4908372 h 6423963"/>
                <a:gd name="connsiteX1" fmla="*/ 12224859 w 12225468"/>
                <a:gd name="connsiteY1" fmla="*/ 0 h 6423963"/>
                <a:gd name="connsiteX2" fmla="*/ 12215626 w 12225468"/>
                <a:gd name="connsiteY2" fmla="*/ 6423963 h 6423963"/>
                <a:gd name="connsiteX3" fmla="*/ 31115 w 12225468"/>
                <a:gd name="connsiteY3" fmla="*/ 6420820 h 6423963"/>
                <a:gd name="connsiteX4" fmla="*/ 9 w 12225468"/>
                <a:gd name="connsiteY4" fmla="*/ 4908372 h 6423963"/>
                <a:gd name="connsiteX0" fmla="*/ 48 w 12225507"/>
                <a:gd name="connsiteY0" fmla="*/ 4908372 h 6423963"/>
                <a:gd name="connsiteX1" fmla="*/ 12224898 w 12225507"/>
                <a:gd name="connsiteY1" fmla="*/ 0 h 6423963"/>
                <a:gd name="connsiteX2" fmla="*/ 12215665 w 12225507"/>
                <a:gd name="connsiteY2" fmla="*/ 6423963 h 6423963"/>
                <a:gd name="connsiteX3" fmla="*/ 4797 w 12225507"/>
                <a:gd name="connsiteY3" fmla="*/ 5926231 h 6423963"/>
                <a:gd name="connsiteX4" fmla="*/ 48 w 12225507"/>
                <a:gd name="connsiteY4" fmla="*/ 4908372 h 6423963"/>
                <a:gd name="connsiteX0" fmla="*/ 48 w 12226136"/>
                <a:gd name="connsiteY0" fmla="*/ 4908372 h 5942742"/>
                <a:gd name="connsiteX1" fmla="*/ 12224898 w 12226136"/>
                <a:gd name="connsiteY1" fmla="*/ 0 h 5942742"/>
                <a:gd name="connsiteX2" fmla="*/ 12225549 w 12226136"/>
                <a:gd name="connsiteY2" fmla="*/ 5942742 h 5942742"/>
                <a:gd name="connsiteX3" fmla="*/ 4797 w 12226136"/>
                <a:gd name="connsiteY3" fmla="*/ 5926231 h 5942742"/>
                <a:gd name="connsiteX4" fmla="*/ 48 w 12226136"/>
                <a:gd name="connsiteY4" fmla="*/ 4908372 h 594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26136" h="5942742">
                  <a:moveTo>
                    <a:pt x="48" y="4908372"/>
                  </a:moveTo>
                  <a:cubicBezTo>
                    <a:pt x="4024" y="1395055"/>
                    <a:pt x="9019121" y="2390532"/>
                    <a:pt x="12224898" y="0"/>
                  </a:cubicBezTo>
                  <a:cubicBezTo>
                    <a:pt x="12228909" y="1331215"/>
                    <a:pt x="12221538" y="4611527"/>
                    <a:pt x="12225549" y="5942742"/>
                  </a:cubicBezTo>
                  <a:lnTo>
                    <a:pt x="4797" y="5926231"/>
                  </a:lnTo>
                  <a:cubicBezTo>
                    <a:pt x="5443" y="5689976"/>
                    <a:pt x="-598" y="5144627"/>
                    <a:pt x="48" y="4908372"/>
                  </a:cubicBezTo>
                  <a:close/>
                </a:path>
              </a:pathLst>
            </a:custGeom>
            <a:solidFill>
              <a:schemeClr val="bg1">
                <a:alpha val="36000"/>
              </a:schemeClr>
            </a:solid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algn="l" eaLnBrk="0" hangingPunct="0"/>
              <a:endParaRPr lang="en-GB" sz="20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Rectangle 1">
              <a:extLst>
                <a:ext uri="{FF2B5EF4-FFF2-40B4-BE49-F238E27FC236}">
                  <a16:creationId xmlns:a16="http://schemas.microsoft.com/office/drawing/2014/main" id="{E64A0DB0-CFFD-42CF-8946-C4E67DE8BFF5}"/>
                </a:ext>
              </a:extLst>
            </p:cNvPr>
            <p:cNvSpPr/>
            <p:nvPr userDrawn="1"/>
          </p:nvSpPr>
          <p:spPr bwMode="auto">
            <a:xfrm>
              <a:off x="0" y="3777920"/>
              <a:ext cx="12193691" cy="3085327"/>
            </a:xfrm>
            <a:custGeom>
              <a:avLst/>
              <a:gdLst>
                <a:gd name="connsiteX0" fmla="*/ 0 w 12192000"/>
                <a:gd name="connsiteY0" fmla="*/ 0 h 4944140"/>
                <a:gd name="connsiteX1" fmla="*/ 12192000 w 12192000"/>
                <a:gd name="connsiteY1" fmla="*/ 0 h 4944140"/>
                <a:gd name="connsiteX2" fmla="*/ 12192000 w 12192000"/>
                <a:gd name="connsiteY2" fmla="*/ 4944140 h 4944140"/>
                <a:gd name="connsiteX3" fmla="*/ 0 w 12192000"/>
                <a:gd name="connsiteY3" fmla="*/ 4944140 h 4944140"/>
                <a:gd name="connsiteX4" fmla="*/ 0 w 12192000"/>
                <a:gd name="connsiteY4" fmla="*/ 0 h 4944140"/>
                <a:gd name="connsiteX0" fmla="*/ 0 w 12202632"/>
                <a:gd name="connsiteY0" fmla="*/ 4263656 h 4944140"/>
                <a:gd name="connsiteX1" fmla="*/ 12202632 w 12202632"/>
                <a:gd name="connsiteY1" fmla="*/ 0 h 4944140"/>
                <a:gd name="connsiteX2" fmla="*/ 12202632 w 12202632"/>
                <a:gd name="connsiteY2" fmla="*/ 4944140 h 4944140"/>
                <a:gd name="connsiteX3" fmla="*/ 10632 w 12202632"/>
                <a:gd name="connsiteY3" fmla="*/ 4944140 h 4944140"/>
                <a:gd name="connsiteX4" fmla="*/ 0 w 12202632"/>
                <a:gd name="connsiteY4" fmla="*/ 4263656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1206 w 12193206"/>
                <a:gd name="connsiteY3" fmla="*/ 4944140 h 4944140"/>
                <a:gd name="connsiteX4" fmla="*/ 0 w 12193206"/>
                <a:gd name="connsiteY4" fmla="*/ 4232233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79762 w 12193206"/>
                <a:gd name="connsiteY3" fmla="*/ 4944140 h 4944140"/>
                <a:gd name="connsiteX4" fmla="*/ 0 w 12193206"/>
                <a:gd name="connsiteY4" fmla="*/ 4232233 h 4944140"/>
                <a:gd name="connsiteX0" fmla="*/ 1937 w 12195143"/>
                <a:gd name="connsiteY0" fmla="*/ 4232233 h 4944140"/>
                <a:gd name="connsiteX1" fmla="*/ 12195143 w 12195143"/>
                <a:gd name="connsiteY1" fmla="*/ 0 h 4944140"/>
                <a:gd name="connsiteX2" fmla="*/ 12195143 w 12195143"/>
                <a:gd name="connsiteY2" fmla="*/ 4944140 h 4944140"/>
                <a:gd name="connsiteX3" fmla="*/ 0 w 12195143"/>
                <a:gd name="connsiteY3" fmla="*/ 4940997 h 4944140"/>
                <a:gd name="connsiteX4" fmla="*/ 1937 w 12195143"/>
                <a:gd name="connsiteY4" fmla="*/ 4232233 h 4944140"/>
                <a:gd name="connsiteX0" fmla="*/ 1937 w 12195143"/>
                <a:gd name="connsiteY0" fmla="*/ 3281738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3281738 h 3993645"/>
                <a:gd name="connsiteX0" fmla="*/ 1937 w 12195143"/>
                <a:gd name="connsiteY0" fmla="*/ 2571875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2571875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535780 h 4246308"/>
                <a:gd name="connsiteX1" fmla="*/ 12183111 w 12195143"/>
                <a:gd name="connsiteY1" fmla="*/ 0 h 4246308"/>
                <a:gd name="connsiteX2" fmla="*/ 12195143 w 12195143"/>
                <a:gd name="connsiteY2" fmla="*/ 4246308 h 4246308"/>
                <a:gd name="connsiteX3" fmla="*/ 0 w 12195143"/>
                <a:gd name="connsiteY3" fmla="*/ 4243165 h 4246308"/>
                <a:gd name="connsiteX4" fmla="*/ 13968 w 12195143"/>
                <a:gd name="connsiteY4" fmla="*/ 2535780 h 4246308"/>
                <a:gd name="connsiteX0" fmla="*/ 13968 w 12204985"/>
                <a:gd name="connsiteY0" fmla="*/ 2546413 h 4256941"/>
                <a:gd name="connsiteX1" fmla="*/ 12204376 w 12204985"/>
                <a:gd name="connsiteY1" fmla="*/ 0 h 4256941"/>
                <a:gd name="connsiteX2" fmla="*/ 12195143 w 12204985"/>
                <a:gd name="connsiteY2" fmla="*/ 4256941 h 4256941"/>
                <a:gd name="connsiteX3" fmla="*/ 0 w 12204985"/>
                <a:gd name="connsiteY3" fmla="*/ 4253798 h 4256941"/>
                <a:gd name="connsiteX4" fmla="*/ 13968 w 12204985"/>
                <a:gd name="connsiteY4" fmla="*/ 2546413 h 4256941"/>
                <a:gd name="connsiteX0" fmla="*/ 15 w 12222929"/>
                <a:gd name="connsiteY0" fmla="*/ 2557045 h 4256941"/>
                <a:gd name="connsiteX1" fmla="*/ 12222320 w 12222929"/>
                <a:gd name="connsiteY1" fmla="*/ 0 h 4256941"/>
                <a:gd name="connsiteX2" fmla="*/ 12213087 w 12222929"/>
                <a:gd name="connsiteY2" fmla="*/ 4256941 h 4256941"/>
                <a:gd name="connsiteX3" fmla="*/ 17944 w 12222929"/>
                <a:gd name="connsiteY3" fmla="*/ 4253798 h 4256941"/>
                <a:gd name="connsiteX4" fmla="*/ 15 w 12222929"/>
                <a:gd name="connsiteY4" fmla="*/ 2557045 h 4256941"/>
                <a:gd name="connsiteX0" fmla="*/ 35 w 12212316"/>
                <a:gd name="connsiteY0" fmla="*/ 2557045 h 4256941"/>
                <a:gd name="connsiteX1" fmla="*/ 12211707 w 12212316"/>
                <a:gd name="connsiteY1" fmla="*/ 0 h 4256941"/>
                <a:gd name="connsiteX2" fmla="*/ 12202474 w 12212316"/>
                <a:gd name="connsiteY2" fmla="*/ 4256941 h 4256941"/>
                <a:gd name="connsiteX3" fmla="*/ 7331 w 12212316"/>
                <a:gd name="connsiteY3" fmla="*/ 4253798 h 4256941"/>
                <a:gd name="connsiteX4" fmla="*/ 35 w 12212316"/>
                <a:gd name="connsiteY4" fmla="*/ 2557045 h 4256941"/>
                <a:gd name="connsiteX0" fmla="*/ 35 w 12212316"/>
                <a:gd name="connsiteY0" fmla="*/ 3627293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3627293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337 w 12215618"/>
                <a:gd name="connsiteY0" fmla="*/ 4908371 h 7630415"/>
                <a:gd name="connsiteX1" fmla="*/ 12215009 w 12215618"/>
                <a:gd name="connsiteY1" fmla="*/ 0 h 7630415"/>
                <a:gd name="connsiteX2" fmla="*/ 12205776 w 12215618"/>
                <a:gd name="connsiteY2" fmla="*/ 7630415 h 7630415"/>
                <a:gd name="connsiteX3" fmla="*/ 0 w 12215618"/>
                <a:gd name="connsiteY3" fmla="*/ 6467825 h 7630415"/>
                <a:gd name="connsiteX4" fmla="*/ 3337 w 12215618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5841096 h 7630415"/>
                <a:gd name="connsiteX4" fmla="*/ 16 w 12212297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6420820 h 7630415"/>
                <a:gd name="connsiteX4" fmla="*/ 16 w 12212297"/>
                <a:gd name="connsiteY4" fmla="*/ 4908371 h 7630415"/>
                <a:gd name="connsiteX0" fmla="*/ 16 w 12211751"/>
                <a:gd name="connsiteY0" fmla="*/ 4908371 h 6420820"/>
                <a:gd name="connsiteX1" fmla="*/ 12211688 w 12211751"/>
                <a:gd name="connsiteY1" fmla="*/ 0 h 6420820"/>
                <a:gd name="connsiteX2" fmla="*/ 12032334 w 12211751"/>
                <a:gd name="connsiteY2" fmla="*/ 5060829 h 6420820"/>
                <a:gd name="connsiteX3" fmla="*/ 17944 w 12211751"/>
                <a:gd name="connsiteY3" fmla="*/ 6420820 h 6420820"/>
                <a:gd name="connsiteX4" fmla="*/ 16 w 12211751"/>
                <a:gd name="connsiteY4" fmla="*/ 4908371 h 6420820"/>
                <a:gd name="connsiteX0" fmla="*/ 16 w 12212297"/>
                <a:gd name="connsiteY0" fmla="*/ 4908371 h 6423963"/>
                <a:gd name="connsiteX1" fmla="*/ 12211688 w 12212297"/>
                <a:gd name="connsiteY1" fmla="*/ 0 h 6423963"/>
                <a:gd name="connsiteX2" fmla="*/ 12202455 w 12212297"/>
                <a:gd name="connsiteY2" fmla="*/ 6423963 h 6423963"/>
                <a:gd name="connsiteX3" fmla="*/ 17944 w 12212297"/>
                <a:gd name="connsiteY3" fmla="*/ 6420820 h 6423963"/>
                <a:gd name="connsiteX4" fmla="*/ 16 w 12212297"/>
                <a:gd name="connsiteY4" fmla="*/ 4908371 h 6423963"/>
                <a:gd name="connsiteX0" fmla="*/ 37 w 12212318"/>
                <a:gd name="connsiteY0" fmla="*/ 4908371 h 6425608"/>
                <a:gd name="connsiteX1" fmla="*/ 12211709 w 12212318"/>
                <a:gd name="connsiteY1" fmla="*/ 0 h 6425608"/>
                <a:gd name="connsiteX2" fmla="*/ 12202476 w 12212318"/>
                <a:gd name="connsiteY2" fmla="*/ 6423963 h 6425608"/>
                <a:gd name="connsiteX3" fmla="*/ 6732 w 12212318"/>
                <a:gd name="connsiteY3" fmla="*/ 6425608 h 6425608"/>
                <a:gd name="connsiteX4" fmla="*/ 37 w 12212318"/>
                <a:gd name="connsiteY4" fmla="*/ 4908371 h 6425608"/>
                <a:gd name="connsiteX0" fmla="*/ 37 w 12212946"/>
                <a:gd name="connsiteY0" fmla="*/ 4908371 h 6425608"/>
                <a:gd name="connsiteX1" fmla="*/ 12211709 w 12212946"/>
                <a:gd name="connsiteY1" fmla="*/ 0 h 6425608"/>
                <a:gd name="connsiteX2" fmla="*/ 12212355 w 12212946"/>
                <a:gd name="connsiteY2" fmla="*/ 6423963 h 6425608"/>
                <a:gd name="connsiteX3" fmla="*/ 6732 w 12212946"/>
                <a:gd name="connsiteY3" fmla="*/ 6425608 h 6425608"/>
                <a:gd name="connsiteX4" fmla="*/ 37 w 12212946"/>
                <a:gd name="connsiteY4" fmla="*/ 4908371 h 6425608"/>
                <a:gd name="connsiteX0" fmla="*/ 37 w 12215919"/>
                <a:gd name="connsiteY0" fmla="*/ 4902758 h 6419995"/>
                <a:gd name="connsiteX1" fmla="*/ 12215001 w 12215919"/>
                <a:gd name="connsiteY1" fmla="*/ 0 h 6419995"/>
                <a:gd name="connsiteX2" fmla="*/ 12212355 w 12215919"/>
                <a:gd name="connsiteY2" fmla="*/ 6418350 h 6419995"/>
                <a:gd name="connsiteX3" fmla="*/ 6732 w 12215919"/>
                <a:gd name="connsiteY3" fmla="*/ 6419995 h 6419995"/>
                <a:gd name="connsiteX4" fmla="*/ 37 w 12215919"/>
                <a:gd name="connsiteY4" fmla="*/ 4902758 h 6419995"/>
                <a:gd name="connsiteX0" fmla="*/ 37 w 12216204"/>
                <a:gd name="connsiteY0" fmla="*/ 4902758 h 6430932"/>
                <a:gd name="connsiteX1" fmla="*/ 12215001 w 12216204"/>
                <a:gd name="connsiteY1" fmla="*/ 0 h 6430932"/>
                <a:gd name="connsiteX2" fmla="*/ 12215379 w 12216204"/>
                <a:gd name="connsiteY2" fmla="*/ 6430932 h 6430932"/>
                <a:gd name="connsiteX3" fmla="*/ 6732 w 12216204"/>
                <a:gd name="connsiteY3" fmla="*/ 6419995 h 6430932"/>
                <a:gd name="connsiteX4" fmla="*/ 37 w 12216204"/>
                <a:gd name="connsiteY4" fmla="*/ 4902758 h 6430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6204" h="6430932">
                  <a:moveTo>
                    <a:pt x="37" y="4902758"/>
                  </a:moveTo>
                  <a:cubicBezTo>
                    <a:pt x="4013" y="1389441"/>
                    <a:pt x="9009224" y="2390532"/>
                    <a:pt x="12215001" y="0"/>
                  </a:cubicBezTo>
                  <a:cubicBezTo>
                    <a:pt x="12219012" y="1331215"/>
                    <a:pt x="12211368" y="5099717"/>
                    <a:pt x="12215379" y="6430932"/>
                  </a:cubicBezTo>
                  <a:lnTo>
                    <a:pt x="6732" y="6419995"/>
                  </a:lnTo>
                  <a:cubicBezTo>
                    <a:pt x="7378" y="6183740"/>
                    <a:pt x="-609" y="5139013"/>
                    <a:pt x="37" y="4902758"/>
                  </a:cubicBezTo>
                  <a:close/>
                </a:path>
              </a:pathLst>
            </a:custGeom>
            <a:gradFill>
              <a:gsLst>
                <a:gs pos="0">
                  <a:srgbClr val="458BCA"/>
                </a:gs>
                <a:gs pos="57000">
                  <a:schemeClr val="tx2">
                    <a:lumMod val="50000"/>
                  </a:schemeClr>
                </a:gs>
              </a:gsLst>
              <a:lin ang="10800000" scaled="0"/>
            </a:gradFill>
            <a:ln w="19050">
              <a:noFill/>
              <a:miter lim="800000"/>
              <a:headEnd/>
              <a:tailEnd/>
            </a:ln>
            <a:effectLst>
              <a:innerShdw blurRad="203200" dist="88900" dir="11400000">
                <a:prstClr val="black">
                  <a:alpha val="25000"/>
                </a:prstClr>
              </a:innerShdw>
            </a:effectLst>
          </p:spPr>
          <p:txBody>
            <a:bodyPr lIns="90000" tIns="90000" bIns="90000" rtlCol="0" anchor="ctr"/>
            <a:lstStyle/>
            <a:p>
              <a:pPr algn="l" eaLnBrk="0" hangingPunct="0"/>
              <a:endParaRPr lang="en-GB" sz="20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E29D8C5F-1E1C-4363-8246-508560CCC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77" y="216689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3602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>
          <p15:clr>
            <a:srgbClr val="FBAE40"/>
          </p15:clr>
        </p15:guide>
        <p15:guide id="3" pos="7680">
          <p15:clr>
            <a:srgbClr val="FBAE40"/>
          </p15:clr>
        </p15:guide>
        <p15:guide id="4" orient="horz" pos="43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7DA7E67-6D8E-40E0-8EDC-A0B1EAD877A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 panose="020B0606030504020204" pitchFamily="34" charset="0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706BE26C-9DB9-4E3A-B4FA-FC27D6844FA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683511" y="6537370"/>
            <a:ext cx="202161" cy="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fld id="{F403F8ED-5FEE-486F-85F1-F163534D5E78}" type="slidenum">
              <a:rPr lang="de-AT" sz="1000">
                <a:latin typeface="+mj-lt"/>
              </a:rPr>
              <a:pPr algn="r">
                <a:defRPr/>
              </a:pPr>
              <a:t>‹#›</a:t>
            </a:fld>
            <a:endParaRPr lang="de-AT" sz="1000" dirty="0">
              <a:latin typeface="+mj-lt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DAC7B2-BA2B-4466-8FAF-BF6D36BCCC98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4" y="6460937"/>
            <a:ext cx="3923056" cy="210410"/>
          </a:xfrm>
          <a:prstGeom prst="rect">
            <a:avLst/>
          </a:prstGeom>
        </p:spPr>
      </p:pic>
      <p:pic>
        <p:nvPicPr>
          <p:cNvPr id="21" name="Picture 2" descr="cid:image001.png@01D5275C.60C782A0">
            <a:extLst>
              <a:ext uri="{FF2B5EF4-FFF2-40B4-BE49-F238E27FC236}">
                <a16:creationId xmlns:a16="http://schemas.microsoft.com/office/drawing/2014/main" id="{488CAE15-79E9-402B-BC37-13865419DC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73" b="15426"/>
          <a:stretch/>
        </p:blipFill>
        <p:spPr bwMode="auto">
          <a:xfrm>
            <a:off x="488123" y="6460937"/>
            <a:ext cx="241360" cy="21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>
            <a:extLst>
              <a:ext uri="{FF2B5EF4-FFF2-40B4-BE49-F238E27FC236}">
                <a16:creationId xmlns:a16="http://schemas.microsoft.com/office/drawing/2014/main" id="{5C759A8B-A01F-481C-9837-E95AB694A7E5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88123" y="205632"/>
            <a:ext cx="1121810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3" rIns="0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Slide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0B646C-68CE-45B2-BF81-A8833D68D2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" y="1066805"/>
            <a:ext cx="12191996" cy="45719"/>
          </a:xfrm>
          <a:prstGeom prst="rect">
            <a:avLst/>
          </a:prstGeom>
          <a:gradFill flip="none" rotWithShape="1">
            <a:gsLst>
              <a:gs pos="0">
                <a:srgbClr val="0A6EB4"/>
              </a:gs>
              <a:gs pos="100000">
                <a:schemeClr val="accent3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5627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23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2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id="{3DA92D02-B907-486C-9E0E-99D0039C346E}"/>
              </a:ext>
            </a:extLst>
          </p:cNvPr>
          <p:cNvSpPr/>
          <p:nvPr userDrawn="1"/>
        </p:nvSpPr>
        <p:spPr bwMode="auto">
          <a:xfrm rot="16200000">
            <a:off x="7943843" y="2601839"/>
            <a:ext cx="6868028" cy="1664350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214 w 12212495"/>
              <a:gd name="connsiteY0" fmla="*/ 4908371 h 6423963"/>
              <a:gd name="connsiteX1" fmla="*/ 12211886 w 12212495"/>
              <a:gd name="connsiteY1" fmla="*/ 0 h 6423963"/>
              <a:gd name="connsiteX2" fmla="*/ 12202653 w 12212495"/>
              <a:gd name="connsiteY2" fmla="*/ 6423963 h 6423963"/>
              <a:gd name="connsiteX3" fmla="*/ 5 w 12212495"/>
              <a:gd name="connsiteY3" fmla="*/ 5994631 h 6423963"/>
              <a:gd name="connsiteX4" fmla="*/ 214 w 12212495"/>
              <a:gd name="connsiteY4" fmla="*/ 4908371 h 6423963"/>
              <a:gd name="connsiteX0" fmla="*/ 214 w 12213025"/>
              <a:gd name="connsiteY0" fmla="*/ 4908371 h 5997776"/>
              <a:gd name="connsiteX1" fmla="*/ 12211886 w 12213025"/>
              <a:gd name="connsiteY1" fmla="*/ 0 h 5997776"/>
              <a:gd name="connsiteX2" fmla="*/ 12211722 w 12213025"/>
              <a:gd name="connsiteY2" fmla="*/ 5997776 h 5997776"/>
              <a:gd name="connsiteX3" fmla="*/ 5 w 12213025"/>
              <a:gd name="connsiteY3" fmla="*/ 5994631 h 5997776"/>
              <a:gd name="connsiteX4" fmla="*/ 214 w 12213025"/>
              <a:gd name="connsiteY4" fmla="*/ 4908371 h 5997776"/>
              <a:gd name="connsiteX0" fmla="*/ 0 w 12561847"/>
              <a:gd name="connsiteY0" fmla="*/ 4944309 h 5997776"/>
              <a:gd name="connsiteX1" fmla="*/ 12560708 w 12561847"/>
              <a:gd name="connsiteY1" fmla="*/ 0 h 5997776"/>
              <a:gd name="connsiteX2" fmla="*/ 12560544 w 12561847"/>
              <a:gd name="connsiteY2" fmla="*/ 5997776 h 5997776"/>
              <a:gd name="connsiteX3" fmla="*/ 348827 w 12561847"/>
              <a:gd name="connsiteY3" fmla="*/ 5994631 h 5997776"/>
              <a:gd name="connsiteX4" fmla="*/ 0 w 12561847"/>
              <a:gd name="connsiteY4" fmla="*/ 4944309 h 5997776"/>
              <a:gd name="connsiteX0" fmla="*/ 9 w 12561856"/>
              <a:gd name="connsiteY0" fmla="*/ 4944309 h 5997776"/>
              <a:gd name="connsiteX1" fmla="*/ 12560717 w 12561856"/>
              <a:gd name="connsiteY1" fmla="*/ 0 h 5997776"/>
              <a:gd name="connsiteX2" fmla="*/ 12560553 w 12561856"/>
              <a:gd name="connsiteY2" fmla="*/ 5997776 h 5997776"/>
              <a:gd name="connsiteX3" fmla="*/ 28886 w 12561856"/>
              <a:gd name="connsiteY3" fmla="*/ 4964422 h 5997776"/>
              <a:gd name="connsiteX4" fmla="*/ 9 w 12561856"/>
              <a:gd name="connsiteY4" fmla="*/ 4944309 h 5997776"/>
              <a:gd name="connsiteX0" fmla="*/ 11 w 12561196"/>
              <a:gd name="connsiteY0" fmla="*/ 4944309 h 5014910"/>
              <a:gd name="connsiteX1" fmla="*/ 12560719 w 12561196"/>
              <a:gd name="connsiteY1" fmla="*/ 0 h 5014910"/>
              <a:gd name="connsiteX2" fmla="*/ 12546012 w 12561196"/>
              <a:gd name="connsiteY2" fmla="*/ 4955589 h 5014910"/>
              <a:gd name="connsiteX3" fmla="*/ 28888 w 12561196"/>
              <a:gd name="connsiteY3" fmla="*/ 4964422 h 5014910"/>
              <a:gd name="connsiteX4" fmla="*/ 11 w 12561196"/>
              <a:gd name="connsiteY4" fmla="*/ 4944309 h 5014910"/>
              <a:gd name="connsiteX0" fmla="*/ 11 w 12561858"/>
              <a:gd name="connsiteY0" fmla="*/ 4944309 h 5014910"/>
              <a:gd name="connsiteX1" fmla="*/ 12560719 w 12561858"/>
              <a:gd name="connsiteY1" fmla="*/ 0 h 5014910"/>
              <a:gd name="connsiteX2" fmla="*/ 12560556 w 12561858"/>
              <a:gd name="connsiteY2" fmla="*/ 4967571 h 5014910"/>
              <a:gd name="connsiteX3" fmla="*/ 28888 w 12561858"/>
              <a:gd name="connsiteY3" fmla="*/ 4964422 h 5014910"/>
              <a:gd name="connsiteX4" fmla="*/ 11 w 12561858"/>
              <a:gd name="connsiteY4" fmla="*/ 4944309 h 501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1858" h="5014910">
                <a:moveTo>
                  <a:pt x="11" y="4944309"/>
                </a:moveTo>
                <a:cubicBezTo>
                  <a:pt x="3987" y="1430992"/>
                  <a:pt x="9354942" y="2390532"/>
                  <a:pt x="12560719" y="0"/>
                </a:cubicBezTo>
                <a:cubicBezTo>
                  <a:pt x="12564730" y="1331215"/>
                  <a:pt x="12556545" y="3636356"/>
                  <a:pt x="12560556" y="4967571"/>
                </a:cubicBezTo>
                <a:lnTo>
                  <a:pt x="28888" y="4964422"/>
                </a:lnTo>
                <a:cubicBezTo>
                  <a:pt x="29534" y="4728167"/>
                  <a:pt x="-635" y="5180564"/>
                  <a:pt x="11" y="4944309"/>
                </a:cubicBezTo>
                <a:close/>
              </a:path>
            </a:pathLst>
          </a:custGeom>
          <a:blipFill dpi="0" rotWithShape="0">
            <a:blip r:embed="rId5"/>
            <a:srcRect/>
            <a:stretch>
              <a:fillRect b="-40000"/>
            </a:stretch>
          </a:blip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88C05C0E-E8D6-4785-AD84-FD52DE7A2277}"/>
              </a:ext>
            </a:extLst>
          </p:cNvPr>
          <p:cNvSpPr/>
          <p:nvPr userDrawn="1"/>
        </p:nvSpPr>
        <p:spPr bwMode="auto">
          <a:xfrm rot="16200000">
            <a:off x="8110320" y="2764937"/>
            <a:ext cx="6863518" cy="1333641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9 w 12225468"/>
              <a:gd name="connsiteY0" fmla="*/ 4908372 h 6423963"/>
              <a:gd name="connsiteX1" fmla="*/ 12224859 w 12225468"/>
              <a:gd name="connsiteY1" fmla="*/ 0 h 6423963"/>
              <a:gd name="connsiteX2" fmla="*/ 12215626 w 12225468"/>
              <a:gd name="connsiteY2" fmla="*/ 6423963 h 6423963"/>
              <a:gd name="connsiteX3" fmla="*/ 31115 w 12225468"/>
              <a:gd name="connsiteY3" fmla="*/ 6420820 h 6423963"/>
              <a:gd name="connsiteX4" fmla="*/ 9 w 12225468"/>
              <a:gd name="connsiteY4" fmla="*/ 4908372 h 6423963"/>
              <a:gd name="connsiteX0" fmla="*/ 48 w 12225507"/>
              <a:gd name="connsiteY0" fmla="*/ 4908372 h 6423963"/>
              <a:gd name="connsiteX1" fmla="*/ 12224898 w 12225507"/>
              <a:gd name="connsiteY1" fmla="*/ 0 h 6423963"/>
              <a:gd name="connsiteX2" fmla="*/ 12215665 w 12225507"/>
              <a:gd name="connsiteY2" fmla="*/ 6423963 h 6423963"/>
              <a:gd name="connsiteX3" fmla="*/ 4797 w 12225507"/>
              <a:gd name="connsiteY3" fmla="*/ 5926231 h 6423963"/>
              <a:gd name="connsiteX4" fmla="*/ 48 w 12225507"/>
              <a:gd name="connsiteY4" fmla="*/ 4908372 h 6423963"/>
              <a:gd name="connsiteX0" fmla="*/ 48 w 12226136"/>
              <a:gd name="connsiteY0" fmla="*/ 4908372 h 5942742"/>
              <a:gd name="connsiteX1" fmla="*/ 12224898 w 12226136"/>
              <a:gd name="connsiteY1" fmla="*/ 0 h 5942742"/>
              <a:gd name="connsiteX2" fmla="*/ 12225549 w 12226136"/>
              <a:gd name="connsiteY2" fmla="*/ 5942742 h 5942742"/>
              <a:gd name="connsiteX3" fmla="*/ 4797 w 12226136"/>
              <a:gd name="connsiteY3" fmla="*/ 5926231 h 5942742"/>
              <a:gd name="connsiteX4" fmla="*/ 48 w 12226136"/>
              <a:gd name="connsiteY4" fmla="*/ 4908372 h 5942742"/>
              <a:gd name="connsiteX0" fmla="*/ 1 w 12427651"/>
              <a:gd name="connsiteY0" fmla="*/ 4371495 h 5942742"/>
              <a:gd name="connsiteX1" fmla="*/ 12426413 w 12427651"/>
              <a:gd name="connsiteY1" fmla="*/ 0 h 5942742"/>
              <a:gd name="connsiteX2" fmla="*/ 12427064 w 12427651"/>
              <a:gd name="connsiteY2" fmla="*/ 5942742 h 5942742"/>
              <a:gd name="connsiteX3" fmla="*/ 206312 w 12427651"/>
              <a:gd name="connsiteY3" fmla="*/ 5926231 h 5942742"/>
              <a:gd name="connsiteX4" fmla="*/ 1 w 12427651"/>
              <a:gd name="connsiteY4" fmla="*/ 4371495 h 5942742"/>
              <a:gd name="connsiteX0" fmla="*/ 12 w 12427662"/>
              <a:gd name="connsiteY0" fmla="*/ 4371495 h 5942742"/>
              <a:gd name="connsiteX1" fmla="*/ 12426424 w 12427662"/>
              <a:gd name="connsiteY1" fmla="*/ 0 h 5942742"/>
              <a:gd name="connsiteX2" fmla="*/ 12427075 w 12427662"/>
              <a:gd name="connsiteY2" fmla="*/ 5942742 h 5942742"/>
              <a:gd name="connsiteX3" fmla="*/ 26356 w 12427662"/>
              <a:gd name="connsiteY3" fmla="*/ 4711186 h 5942742"/>
              <a:gd name="connsiteX4" fmla="*/ 12 w 12427662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4739450"/>
              <a:gd name="connsiteX1" fmla="*/ 12426460 w 12427698"/>
              <a:gd name="connsiteY1" fmla="*/ 0 h 4739450"/>
              <a:gd name="connsiteX2" fmla="*/ 12427110 w 12427698"/>
              <a:gd name="connsiteY2" fmla="*/ 4685300 h 4739450"/>
              <a:gd name="connsiteX3" fmla="*/ 4795 w 12427698"/>
              <a:gd name="connsiteY3" fmla="*/ 4739452 h 4739450"/>
              <a:gd name="connsiteX4" fmla="*/ 48 w 12427698"/>
              <a:gd name="connsiteY4" fmla="*/ 4371495 h 473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27698" h="4739450">
                <a:moveTo>
                  <a:pt x="48" y="4371495"/>
                </a:moveTo>
                <a:cubicBezTo>
                  <a:pt x="-17574" y="1931958"/>
                  <a:pt x="9220683" y="2390532"/>
                  <a:pt x="12426460" y="0"/>
                </a:cubicBezTo>
                <a:cubicBezTo>
                  <a:pt x="12430471" y="1331215"/>
                  <a:pt x="12423099" y="3354085"/>
                  <a:pt x="12427110" y="4685300"/>
                </a:cubicBezTo>
                <a:lnTo>
                  <a:pt x="4795" y="4739452"/>
                </a:lnTo>
                <a:cubicBezTo>
                  <a:pt x="5441" y="4503197"/>
                  <a:pt x="-598" y="4607750"/>
                  <a:pt x="48" y="4371495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8B095D78-31DC-480B-B9BB-66C35B43C36E}"/>
              </a:ext>
            </a:extLst>
          </p:cNvPr>
          <p:cNvSpPr/>
          <p:nvPr userDrawn="1"/>
        </p:nvSpPr>
        <p:spPr bwMode="auto">
          <a:xfrm rot="16200000">
            <a:off x="8290804" y="2964680"/>
            <a:ext cx="6869649" cy="940880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37 w 12212318"/>
              <a:gd name="connsiteY0" fmla="*/ 4908371 h 6425608"/>
              <a:gd name="connsiteX1" fmla="*/ 12211709 w 12212318"/>
              <a:gd name="connsiteY1" fmla="*/ 0 h 6425608"/>
              <a:gd name="connsiteX2" fmla="*/ 12202476 w 12212318"/>
              <a:gd name="connsiteY2" fmla="*/ 6423963 h 6425608"/>
              <a:gd name="connsiteX3" fmla="*/ 6732 w 12212318"/>
              <a:gd name="connsiteY3" fmla="*/ 6425608 h 6425608"/>
              <a:gd name="connsiteX4" fmla="*/ 37 w 12212318"/>
              <a:gd name="connsiteY4" fmla="*/ 4908371 h 6425608"/>
              <a:gd name="connsiteX0" fmla="*/ 37 w 12212946"/>
              <a:gd name="connsiteY0" fmla="*/ 4908371 h 6425608"/>
              <a:gd name="connsiteX1" fmla="*/ 12211709 w 12212946"/>
              <a:gd name="connsiteY1" fmla="*/ 0 h 6425608"/>
              <a:gd name="connsiteX2" fmla="*/ 12212355 w 12212946"/>
              <a:gd name="connsiteY2" fmla="*/ 6423963 h 6425608"/>
              <a:gd name="connsiteX3" fmla="*/ 6732 w 12212946"/>
              <a:gd name="connsiteY3" fmla="*/ 6425608 h 6425608"/>
              <a:gd name="connsiteX4" fmla="*/ 37 w 12212946"/>
              <a:gd name="connsiteY4" fmla="*/ 4908371 h 6425608"/>
              <a:gd name="connsiteX0" fmla="*/ 37 w 12215919"/>
              <a:gd name="connsiteY0" fmla="*/ 4902758 h 6419995"/>
              <a:gd name="connsiteX1" fmla="*/ 12215001 w 12215919"/>
              <a:gd name="connsiteY1" fmla="*/ 0 h 6419995"/>
              <a:gd name="connsiteX2" fmla="*/ 12212355 w 12215919"/>
              <a:gd name="connsiteY2" fmla="*/ 6418350 h 6419995"/>
              <a:gd name="connsiteX3" fmla="*/ 6732 w 12215919"/>
              <a:gd name="connsiteY3" fmla="*/ 6419995 h 6419995"/>
              <a:gd name="connsiteX4" fmla="*/ 37 w 12215919"/>
              <a:gd name="connsiteY4" fmla="*/ 4902758 h 6419995"/>
              <a:gd name="connsiteX0" fmla="*/ 37 w 12216204"/>
              <a:gd name="connsiteY0" fmla="*/ 4902758 h 6430932"/>
              <a:gd name="connsiteX1" fmla="*/ 12215001 w 12216204"/>
              <a:gd name="connsiteY1" fmla="*/ 0 h 6430932"/>
              <a:gd name="connsiteX2" fmla="*/ 12215379 w 12216204"/>
              <a:gd name="connsiteY2" fmla="*/ 6430932 h 6430932"/>
              <a:gd name="connsiteX3" fmla="*/ 6732 w 12216204"/>
              <a:gd name="connsiteY3" fmla="*/ 6419995 h 6430932"/>
              <a:gd name="connsiteX4" fmla="*/ 37 w 12216204"/>
              <a:gd name="connsiteY4" fmla="*/ 4902758 h 6430932"/>
              <a:gd name="connsiteX0" fmla="*/ 37 w 12215675"/>
              <a:gd name="connsiteY0" fmla="*/ 4902758 h 6420002"/>
              <a:gd name="connsiteX1" fmla="*/ 12215001 w 12215675"/>
              <a:gd name="connsiteY1" fmla="*/ 0 h 6420002"/>
              <a:gd name="connsiteX2" fmla="*/ 12207658 w 12215675"/>
              <a:gd name="connsiteY2" fmla="*/ 4688701 h 6420002"/>
              <a:gd name="connsiteX3" fmla="*/ 6732 w 12215675"/>
              <a:gd name="connsiteY3" fmla="*/ 6419995 h 6420002"/>
              <a:gd name="connsiteX4" fmla="*/ 37 w 12215675"/>
              <a:gd name="connsiteY4" fmla="*/ 4902758 h 6420002"/>
              <a:gd name="connsiteX0" fmla="*/ 19 w 12215657"/>
              <a:gd name="connsiteY0" fmla="*/ 4902758 h 5396561"/>
              <a:gd name="connsiteX1" fmla="*/ 12214983 w 12215657"/>
              <a:gd name="connsiteY1" fmla="*/ 0 h 5396561"/>
              <a:gd name="connsiteX2" fmla="*/ 12207640 w 12215657"/>
              <a:gd name="connsiteY2" fmla="*/ 4688701 h 5396561"/>
              <a:gd name="connsiteX3" fmla="*/ 14116 w 12215657"/>
              <a:gd name="connsiteY3" fmla="*/ 5396548 h 5396561"/>
              <a:gd name="connsiteX4" fmla="*/ 19 w 12215657"/>
              <a:gd name="connsiteY4" fmla="*/ 4902758 h 5396561"/>
              <a:gd name="connsiteX0" fmla="*/ 15518 w 12201540"/>
              <a:gd name="connsiteY0" fmla="*/ 4464141 h 5396561"/>
              <a:gd name="connsiteX1" fmla="*/ 12200866 w 12201540"/>
              <a:gd name="connsiteY1" fmla="*/ 0 h 5396561"/>
              <a:gd name="connsiteX2" fmla="*/ 12193523 w 12201540"/>
              <a:gd name="connsiteY2" fmla="*/ 4688701 h 5396561"/>
              <a:gd name="connsiteX3" fmla="*/ -1 w 12201540"/>
              <a:gd name="connsiteY3" fmla="*/ 5396548 h 5396561"/>
              <a:gd name="connsiteX4" fmla="*/ 15518 w 12201540"/>
              <a:gd name="connsiteY4" fmla="*/ 4464141 h 5396561"/>
              <a:gd name="connsiteX0" fmla="*/ 15520 w 12201542"/>
              <a:gd name="connsiteY0" fmla="*/ 4464141 h 5396561"/>
              <a:gd name="connsiteX1" fmla="*/ 12200868 w 12201542"/>
              <a:gd name="connsiteY1" fmla="*/ 0 h 5396561"/>
              <a:gd name="connsiteX2" fmla="*/ 12193525 w 12201542"/>
              <a:gd name="connsiteY2" fmla="*/ 4688701 h 5396561"/>
              <a:gd name="connsiteX3" fmla="*/ 1 w 12201542"/>
              <a:gd name="connsiteY3" fmla="*/ 5396548 h 5396561"/>
              <a:gd name="connsiteX4" fmla="*/ 15520 w 12201542"/>
              <a:gd name="connsiteY4" fmla="*/ 4464141 h 5396561"/>
              <a:gd name="connsiteX0" fmla="*/ 15518 w 12201540"/>
              <a:gd name="connsiteY0" fmla="*/ 4464141 h 4728182"/>
              <a:gd name="connsiteX1" fmla="*/ 12200866 w 12201540"/>
              <a:gd name="connsiteY1" fmla="*/ 0 h 4728182"/>
              <a:gd name="connsiteX2" fmla="*/ 12193523 w 12201540"/>
              <a:gd name="connsiteY2" fmla="*/ 4688701 h 4728182"/>
              <a:gd name="connsiteX3" fmla="*/ -1 w 12201540"/>
              <a:gd name="connsiteY3" fmla="*/ 4728180 h 4728182"/>
              <a:gd name="connsiteX4" fmla="*/ 15518 w 12201540"/>
              <a:gd name="connsiteY4" fmla="*/ 4464141 h 4728182"/>
              <a:gd name="connsiteX0" fmla="*/ 3857 w 12225288"/>
              <a:gd name="connsiteY0" fmla="*/ 4324302 h 4728182"/>
              <a:gd name="connsiteX1" fmla="*/ 12224614 w 12225288"/>
              <a:gd name="connsiteY1" fmla="*/ 0 h 4728182"/>
              <a:gd name="connsiteX2" fmla="*/ 12217271 w 12225288"/>
              <a:gd name="connsiteY2" fmla="*/ 4688701 h 4728182"/>
              <a:gd name="connsiteX3" fmla="*/ 23747 w 12225288"/>
              <a:gd name="connsiteY3" fmla="*/ 4728180 h 4728182"/>
              <a:gd name="connsiteX4" fmla="*/ 3857 w 12225288"/>
              <a:gd name="connsiteY4" fmla="*/ 4324302 h 4728182"/>
              <a:gd name="connsiteX0" fmla="*/ 15519 w 12236950"/>
              <a:gd name="connsiteY0" fmla="*/ 4324302 h 4728197"/>
              <a:gd name="connsiteX1" fmla="*/ 12236276 w 12236950"/>
              <a:gd name="connsiteY1" fmla="*/ 0 h 4728197"/>
              <a:gd name="connsiteX2" fmla="*/ 12228933 w 12236950"/>
              <a:gd name="connsiteY2" fmla="*/ 4688701 h 4728197"/>
              <a:gd name="connsiteX3" fmla="*/ -1 w 12236950"/>
              <a:gd name="connsiteY3" fmla="*/ 4728195 h 4728197"/>
              <a:gd name="connsiteX4" fmla="*/ 15519 w 12236950"/>
              <a:gd name="connsiteY4" fmla="*/ 4324302 h 472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6950" h="4728197">
                <a:moveTo>
                  <a:pt x="15519" y="4324302"/>
                </a:moveTo>
                <a:cubicBezTo>
                  <a:pt x="19495" y="810985"/>
                  <a:pt x="9030499" y="2390532"/>
                  <a:pt x="12236276" y="0"/>
                </a:cubicBezTo>
                <a:cubicBezTo>
                  <a:pt x="12240287" y="1331215"/>
                  <a:pt x="12224922" y="3357486"/>
                  <a:pt x="12228933" y="4688701"/>
                </a:cubicBezTo>
                <a:lnTo>
                  <a:pt x="-1" y="4728195"/>
                </a:lnTo>
                <a:cubicBezTo>
                  <a:pt x="645" y="4491940"/>
                  <a:pt x="67" y="4560558"/>
                  <a:pt x="15519" y="4324302"/>
                </a:cubicBezTo>
                <a:close/>
              </a:path>
            </a:pathLst>
          </a:custGeom>
          <a:gradFill>
            <a:gsLst>
              <a:gs pos="0">
                <a:srgbClr val="458BCA"/>
              </a:gs>
              <a:gs pos="57000">
                <a:schemeClr val="tx2">
                  <a:lumMod val="50000"/>
                </a:schemeClr>
              </a:gs>
            </a:gsLst>
            <a:lin ang="10800000" scaled="0"/>
          </a:gradFill>
          <a:ln w="19050">
            <a:noFill/>
            <a:miter lim="800000"/>
            <a:headEnd/>
            <a:tailEnd/>
          </a:ln>
          <a:effectLst>
            <a:innerShdw blurRad="203200" dist="88900" dir="11400000">
              <a:prstClr val="black">
                <a:alpha val="25000"/>
              </a:prstClr>
            </a:innerShdw>
          </a:effectLst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7DA7E67-6D8E-40E0-8EDC-A0B1EAD877A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 panose="020B0606030504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DAC7B2-BA2B-4466-8FAF-BF6D36BCCC98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4" y="6460937"/>
            <a:ext cx="3923056" cy="210410"/>
          </a:xfrm>
          <a:prstGeom prst="rect">
            <a:avLst/>
          </a:prstGeom>
        </p:spPr>
      </p:pic>
      <p:pic>
        <p:nvPicPr>
          <p:cNvPr id="21" name="Picture 2" descr="cid:image001.png@01D5275C.60C782A0">
            <a:extLst>
              <a:ext uri="{FF2B5EF4-FFF2-40B4-BE49-F238E27FC236}">
                <a16:creationId xmlns:a16="http://schemas.microsoft.com/office/drawing/2014/main" id="{488CAE15-79E9-402B-BC37-13865419DC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73" b="15426"/>
          <a:stretch/>
        </p:blipFill>
        <p:spPr bwMode="auto">
          <a:xfrm>
            <a:off x="488123" y="6460937"/>
            <a:ext cx="241360" cy="21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2">
            <a:extLst>
              <a:ext uri="{FF2B5EF4-FFF2-40B4-BE49-F238E27FC236}">
                <a16:creationId xmlns:a16="http://schemas.microsoft.com/office/drawing/2014/main" id="{706BE26C-9DB9-4E3A-B4FA-FC27D6844FA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3935" y="6518092"/>
            <a:ext cx="202161" cy="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de-AT" sz="1000" dirty="0">
                <a:solidFill>
                  <a:srgbClr val="498BC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|</a:t>
            </a: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fld id="{F403F8ED-5FEE-486F-85F1-F163534D5E78}" type="slidenum">
              <a:rPr lang="de-AT" sz="1000" smtClean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r">
                <a:defRPr/>
              </a:pPr>
              <a:t>‹#›</a:t>
            </a:fld>
            <a:endParaRPr lang="de-AT" sz="10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BB0D386-93AE-44BC-8022-181F3CF0E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74" y="365125"/>
            <a:ext cx="9949839" cy="8080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9C37C94-D64D-43CA-9BC2-5A686726069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7974" y="1371600"/>
            <a:ext cx="9949839" cy="44688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1486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02" userDrawn="1">
          <p15:clr>
            <a:srgbClr val="FBAE40"/>
          </p15:clr>
        </p15:guide>
        <p15:guide id="2" orient="horz" pos="686" userDrawn="1">
          <p15:clr>
            <a:srgbClr val="FBAE40"/>
          </p15:clr>
        </p15:guide>
        <p15:guide id="3" orient="horz" pos="300" userDrawn="1">
          <p15:clr>
            <a:srgbClr val="FBAE40"/>
          </p15:clr>
        </p15:guide>
        <p15:guide id="4" pos="7680" userDrawn="1">
          <p15:clr>
            <a:srgbClr val="FBAE40"/>
          </p15:clr>
        </p15:guide>
        <p15:guide id="5" orient="horz" pos="4178" userDrawn="1">
          <p15:clr>
            <a:srgbClr val="FBAE40"/>
          </p15:clr>
        </p15:guide>
        <p15:guide id="6" pos="116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7DA7E67-6D8E-40E0-8EDC-A0B1EAD877A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 panose="020B0606030504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DAC7B2-BA2B-4466-8FAF-BF6D36BCCC98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4" y="6460937"/>
            <a:ext cx="3923056" cy="210410"/>
          </a:xfrm>
          <a:prstGeom prst="rect">
            <a:avLst/>
          </a:prstGeom>
        </p:spPr>
      </p:pic>
      <p:pic>
        <p:nvPicPr>
          <p:cNvPr id="21" name="Picture 2" descr="cid:image001.png@01D5275C.60C782A0">
            <a:extLst>
              <a:ext uri="{FF2B5EF4-FFF2-40B4-BE49-F238E27FC236}">
                <a16:creationId xmlns:a16="http://schemas.microsoft.com/office/drawing/2014/main" id="{488CAE15-79E9-402B-BC37-13865419DC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73" b="15426"/>
          <a:stretch/>
        </p:blipFill>
        <p:spPr bwMode="auto">
          <a:xfrm>
            <a:off x="488123" y="6460937"/>
            <a:ext cx="241360" cy="21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5DFDFE10-F884-44EE-98CC-5D19AA476C94}"/>
              </a:ext>
            </a:extLst>
          </p:cNvPr>
          <p:cNvSpPr/>
          <p:nvPr userDrawn="1"/>
        </p:nvSpPr>
        <p:spPr bwMode="auto">
          <a:xfrm rot="16200000">
            <a:off x="9164046" y="1381636"/>
            <a:ext cx="4427621" cy="1664350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214 w 12212495"/>
              <a:gd name="connsiteY0" fmla="*/ 4908371 h 6423963"/>
              <a:gd name="connsiteX1" fmla="*/ 12211886 w 12212495"/>
              <a:gd name="connsiteY1" fmla="*/ 0 h 6423963"/>
              <a:gd name="connsiteX2" fmla="*/ 12202653 w 12212495"/>
              <a:gd name="connsiteY2" fmla="*/ 6423963 h 6423963"/>
              <a:gd name="connsiteX3" fmla="*/ 5 w 12212495"/>
              <a:gd name="connsiteY3" fmla="*/ 5994631 h 6423963"/>
              <a:gd name="connsiteX4" fmla="*/ 214 w 12212495"/>
              <a:gd name="connsiteY4" fmla="*/ 4908371 h 6423963"/>
              <a:gd name="connsiteX0" fmla="*/ 214 w 12213025"/>
              <a:gd name="connsiteY0" fmla="*/ 4908371 h 5997776"/>
              <a:gd name="connsiteX1" fmla="*/ 12211886 w 12213025"/>
              <a:gd name="connsiteY1" fmla="*/ 0 h 5997776"/>
              <a:gd name="connsiteX2" fmla="*/ 12211722 w 12213025"/>
              <a:gd name="connsiteY2" fmla="*/ 5997776 h 5997776"/>
              <a:gd name="connsiteX3" fmla="*/ 5 w 12213025"/>
              <a:gd name="connsiteY3" fmla="*/ 5994631 h 5997776"/>
              <a:gd name="connsiteX4" fmla="*/ 214 w 12213025"/>
              <a:gd name="connsiteY4" fmla="*/ 4908371 h 5997776"/>
              <a:gd name="connsiteX0" fmla="*/ 0 w 12561847"/>
              <a:gd name="connsiteY0" fmla="*/ 4944309 h 5997776"/>
              <a:gd name="connsiteX1" fmla="*/ 12560708 w 12561847"/>
              <a:gd name="connsiteY1" fmla="*/ 0 h 5997776"/>
              <a:gd name="connsiteX2" fmla="*/ 12560544 w 12561847"/>
              <a:gd name="connsiteY2" fmla="*/ 5997776 h 5997776"/>
              <a:gd name="connsiteX3" fmla="*/ 348827 w 12561847"/>
              <a:gd name="connsiteY3" fmla="*/ 5994631 h 5997776"/>
              <a:gd name="connsiteX4" fmla="*/ 0 w 12561847"/>
              <a:gd name="connsiteY4" fmla="*/ 4944309 h 5997776"/>
              <a:gd name="connsiteX0" fmla="*/ 9 w 12561856"/>
              <a:gd name="connsiteY0" fmla="*/ 4944309 h 5997776"/>
              <a:gd name="connsiteX1" fmla="*/ 12560717 w 12561856"/>
              <a:gd name="connsiteY1" fmla="*/ 0 h 5997776"/>
              <a:gd name="connsiteX2" fmla="*/ 12560553 w 12561856"/>
              <a:gd name="connsiteY2" fmla="*/ 5997776 h 5997776"/>
              <a:gd name="connsiteX3" fmla="*/ 28886 w 12561856"/>
              <a:gd name="connsiteY3" fmla="*/ 4964422 h 5997776"/>
              <a:gd name="connsiteX4" fmla="*/ 9 w 12561856"/>
              <a:gd name="connsiteY4" fmla="*/ 4944309 h 5997776"/>
              <a:gd name="connsiteX0" fmla="*/ 11 w 12561196"/>
              <a:gd name="connsiteY0" fmla="*/ 4944309 h 5014910"/>
              <a:gd name="connsiteX1" fmla="*/ 12560719 w 12561196"/>
              <a:gd name="connsiteY1" fmla="*/ 0 h 5014910"/>
              <a:gd name="connsiteX2" fmla="*/ 12546012 w 12561196"/>
              <a:gd name="connsiteY2" fmla="*/ 4955589 h 5014910"/>
              <a:gd name="connsiteX3" fmla="*/ 28888 w 12561196"/>
              <a:gd name="connsiteY3" fmla="*/ 4964422 h 5014910"/>
              <a:gd name="connsiteX4" fmla="*/ 11 w 12561196"/>
              <a:gd name="connsiteY4" fmla="*/ 4944309 h 5014910"/>
              <a:gd name="connsiteX0" fmla="*/ 11 w 12561858"/>
              <a:gd name="connsiteY0" fmla="*/ 4944309 h 5014910"/>
              <a:gd name="connsiteX1" fmla="*/ 12560719 w 12561858"/>
              <a:gd name="connsiteY1" fmla="*/ 0 h 5014910"/>
              <a:gd name="connsiteX2" fmla="*/ 12560556 w 12561858"/>
              <a:gd name="connsiteY2" fmla="*/ 4967571 h 5014910"/>
              <a:gd name="connsiteX3" fmla="*/ 28888 w 12561858"/>
              <a:gd name="connsiteY3" fmla="*/ 4964422 h 5014910"/>
              <a:gd name="connsiteX4" fmla="*/ 11 w 12561858"/>
              <a:gd name="connsiteY4" fmla="*/ 4944309 h 501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1858" h="5014910">
                <a:moveTo>
                  <a:pt x="11" y="4944309"/>
                </a:moveTo>
                <a:cubicBezTo>
                  <a:pt x="3987" y="1430992"/>
                  <a:pt x="9354942" y="2390532"/>
                  <a:pt x="12560719" y="0"/>
                </a:cubicBezTo>
                <a:cubicBezTo>
                  <a:pt x="12564730" y="1331215"/>
                  <a:pt x="12556545" y="3636356"/>
                  <a:pt x="12560556" y="4967571"/>
                </a:cubicBezTo>
                <a:lnTo>
                  <a:pt x="28888" y="4964422"/>
                </a:lnTo>
                <a:cubicBezTo>
                  <a:pt x="29534" y="4728167"/>
                  <a:pt x="-635" y="5180564"/>
                  <a:pt x="11" y="4944309"/>
                </a:cubicBezTo>
                <a:close/>
              </a:path>
            </a:pathLst>
          </a:custGeom>
          <a:blipFill dpi="0" rotWithShape="0">
            <a:blip r:embed="rId9"/>
            <a:srcRect/>
            <a:stretch>
              <a:fillRect b="-40000"/>
            </a:stretch>
          </a:blip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82031AF3-E393-412E-B301-349082886CAE}"/>
              </a:ext>
            </a:extLst>
          </p:cNvPr>
          <p:cNvSpPr/>
          <p:nvPr userDrawn="1"/>
        </p:nvSpPr>
        <p:spPr bwMode="auto">
          <a:xfrm rot="16200000">
            <a:off x="9329723" y="1545535"/>
            <a:ext cx="4424714" cy="1333641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9 w 12225468"/>
              <a:gd name="connsiteY0" fmla="*/ 4908372 h 6423963"/>
              <a:gd name="connsiteX1" fmla="*/ 12224859 w 12225468"/>
              <a:gd name="connsiteY1" fmla="*/ 0 h 6423963"/>
              <a:gd name="connsiteX2" fmla="*/ 12215626 w 12225468"/>
              <a:gd name="connsiteY2" fmla="*/ 6423963 h 6423963"/>
              <a:gd name="connsiteX3" fmla="*/ 31115 w 12225468"/>
              <a:gd name="connsiteY3" fmla="*/ 6420820 h 6423963"/>
              <a:gd name="connsiteX4" fmla="*/ 9 w 12225468"/>
              <a:gd name="connsiteY4" fmla="*/ 4908372 h 6423963"/>
              <a:gd name="connsiteX0" fmla="*/ 48 w 12225507"/>
              <a:gd name="connsiteY0" fmla="*/ 4908372 h 6423963"/>
              <a:gd name="connsiteX1" fmla="*/ 12224898 w 12225507"/>
              <a:gd name="connsiteY1" fmla="*/ 0 h 6423963"/>
              <a:gd name="connsiteX2" fmla="*/ 12215665 w 12225507"/>
              <a:gd name="connsiteY2" fmla="*/ 6423963 h 6423963"/>
              <a:gd name="connsiteX3" fmla="*/ 4797 w 12225507"/>
              <a:gd name="connsiteY3" fmla="*/ 5926231 h 6423963"/>
              <a:gd name="connsiteX4" fmla="*/ 48 w 12225507"/>
              <a:gd name="connsiteY4" fmla="*/ 4908372 h 6423963"/>
              <a:gd name="connsiteX0" fmla="*/ 48 w 12226136"/>
              <a:gd name="connsiteY0" fmla="*/ 4908372 h 5942742"/>
              <a:gd name="connsiteX1" fmla="*/ 12224898 w 12226136"/>
              <a:gd name="connsiteY1" fmla="*/ 0 h 5942742"/>
              <a:gd name="connsiteX2" fmla="*/ 12225549 w 12226136"/>
              <a:gd name="connsiteY2" fmla="*/ 5942742 h 5942742"/>
              <a:gd name="connsiteX3" fmla="*/ 4797 w 12226136"/>
              <a:gd name="connsiteY3" fmla="*/ 5926231 h 5942742"/>
              <a:gd name="connsiteX4" fmla="*/ 48 w 12226136"/>
              <a:gd name="connsiteY4" fmla="*/ 4908372 h 5942742"/>
              <a:gd name="connsiteX0" fmla="*/ 1 w 12427651"/>
              <a:gd name="connsiteY0" fmla="*/ 4371495 h 5942742"/>
              <a:gd name="connsiteX1" fmla="*/ 12426413 w 12427651"/>
              <a:gd name="connsiteY1" fmla="*/ 0 h 5942742"/>
              <a:gd name="connsiteX2" fmla="*/ 12427064 w 12427651"/>
              <a:gd name="connsiteY2" fmla="*/ 5942742 h 5942742"/>
              <a:gd name="connsiteX3" fmla="*/ 206312 w 12427651"/>
              <a:gd name="connsiteY3" fmla="*/ 5926231 h 5942742"/>
              <a:gd name="connsiteX4" fmla="*/ 1 w 12427651"/>
              <a:gd name="connsiteY4" fmla="*/ 4371495 h 5942742"/>
              <a:gd name="connsiteX0" fmla="*/ 12 w 12427662"/>
              <a:gd name="connsiteY0" fmla="*/ 4371495 h 5942742"/>
              <a:gd name="connsiteX1" fmla="*/ 12426424 w 12427662"/>
              <a:gd name="connsiteY1" fmla="*/ 0 h 5942742"/>
              <a:gd name="connsiteX2" fmla="*/ 12427075 w 12427662"/>
              <a:gd name="connsiteY2" fmla="*/ 5942742 h 5942742"/>
              <a:gd name="connsiteX3" fmla="*/ 26356 w 12427662"/>
              <a:gd name="connsiteY3" fmla="*/ 4711186 h 5942742"/>
              <a:gd name="connsiteX4" fmla="*/ 12 w 12427662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4739450"/>
              <a:gd name="connsiteX1" fmla="*/ 12426460 w 12427698"/>
              <a:gd name="connsiteY1" fmla="*/ 0 h 4739450"/>
              <a:gd name="connsiteX2" fmla="*/ 12427110 w 12427698"/>
              <a:gd name="connsiteY2" fmla="*/ 4685300 h 4739450"/>
              <a:gd name="connsiteX3" fmla="*/ 4795 w 12427698"/>
              <a:gd name="connsiteY3" fmla="*/ 4739452 h 4739450"/>
              <a:gd name="connsiteX4" fmla="*/ 48 w 12427698"/>
              <a:gd name="connsiteY4" fmla="*/ 4371495 h 473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27698" h="4739450">
                <a:moveTo>
                  <a:pt x="48" y="4371495"/>
                </a:moveTo>
                <a:cubicBezTo>
                  <a:pt x="-17574" y="1931958"/>
                  <a:pt x="9220683" y="2390532"/>
                  <a:pt x="12426460" y="0"/>
                </a:cubicBezTo>
                <a:cubicBezTo>
                  <a:pt x="12430471" y="1331215"/>
                  <a:pt x="12423099" y="3354085"/>
                  <a:pt x="12427110" y="4685300"/>
                </a:cubicBezTo>
                <a:lnTo>
                  <a:pt x="4795" y="4739452"/>
                </a:lnTo>
                <a:cubicBezTo>
                  <a:pt x="5441" y="4503197"/>
                  <a:pt x="-598" y="4607750"/>
                  <a:pt x="48" y="4371495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892848CE-CCF4-4D14-976B-0B39BA86F442}"/>
              </a:ext>
            </a:extLst>
          </p:cNvPr>
          <p:cNvSpPr/>
          <p:nvPr userDrawn="1"/>
        </p:nvSpPr>
        <p:spPr bwMode="auto">
          <a:xfrm rot="16200000">
            <a:off x="9511296" y="1744189"/>
            <a:ext cx="4428666" cy="940880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37 w 12212318"/>
              <a:gd name="connsiteY0" fmla="*/ 4908371 h 6425608"/>
              <a:gd name="connsiteX1" fmla="*/ 12211709 w 12212318"/>
              <a:gd name="connsiteY1" fmla="*/ 0 h 6425608"/>
              <a:gd name="connsiteX2" fmla="*/ 12202476 w 12212318"/>
              <a:gd name="connsiteY2" fmla="*/ 6423963 h 6425608"/>
              <a:gd name="connsiteX3" fmla="*/ 6732 w 12212318"/>
              <a:gd name="connsiteY3" fmla="*/ 6425608 h 6425608"/>
              <a:gd name="connsiteX4" fmla="*/ 37 w 12212318"/>
              <a:gd name="connsiteY4" fmla="*/ 4908371 h 6425608"/>
              <a:gd name="connsiteX0" fmla="*/ 37 w 12212946"/>
              <a:gd name="connsiteY0" fmla="*/ 4908371 h 6425608"/>
              <a:gd name="connsiteX1" fmla="*/ 12211709 w 12212946"/>
              <a:gd name="connsiteY1" fmla="*/ 0 h 6425608"/>
              <a:gd name="connsiteX2" fmla="*/ 12212355 w 12212946"/>
              <a:gd name="connsiteY2" fmla="*/ 6423963 h 6425608"/>
              <a:gd name="connsiteX3" fmla="*/ 6732 w 12212946"/>
              <a:gd name="connsiteY3" fmla="*/ 6425608 h 6425608"/>
              <a:gd name="connsiteX4" fmla="*/ 37 w 12212946"/>
              <a:gd name="connsiteY4" fmla="*/ 4908371 h 6425608"/>
              <a:gd name="connsiteX0" fmla="*/ 37 w 12215919"/>
              <a:gd name="connsiteY0" fmla="*/ 4902758 h 6419995"/>
              <a:gd name="connsiteX1" fmla="*/ 12215001 w 12215919"/>
              <a:gd name="connsiteY1" fmla="*/ 0 h 6419995"/>
              <a:gd name="connsiteX2" fmla="*/ 12212355 w 12215919"/>
              <a:gd name="connsiteY2" fmla="*/ 6418350 h 6419995"/>
              <a:gd name="connsiteX3" fmla="*/ 6732 w 12215919"/>
              <a:gd name="connsiteY3" fmla="*/ 6419995 h 6419995"/>
              <a:gd name="connsiteX4" fmla="*/ 37 w 12215919"/>
              <a:gd name="connsiteY4" fmla="*/ 4902758 h 6419995"/>
              <a:gd name="connsiteX0" fmla="*/ 37 w 12216204"/>
              <a:gd name="connsiteY0" fmla="*/ 4902758 h 6430932"/>
              <a:gd name="connsiteX1" fmla="*/ 12215001 w 12216204"/>
              <a:gd name="connsiteY1" fmla="*/ 0 h 6430932"/>
              <a:gd name="connsiteX2" fmla="*/ 12215379 w 12216204"/>
              <a:gd name="connsiteY2" fmla="*/ 6430932 h 6430932"/>
              <a:gd name="connsiteX3" fmla="*/ 6732 w 12216204"/>
              <a:gd name="connsiteY3" fmla="*/ 6419995 h 6430932"/>
              <a:gd name="connsiteX4" fmla="*/ 37 w 12216204"/>
              <a:gd name="connsiteY4" fmla="*/ 4902758 h 6430932"/>
              <a:gd name="connsiteX0" fmla="*/ 37 w 12215675"/>
              <a:gd name="connsiteY0" fmla="*/ 4902758 h 6420002"/>
              <a:gd name="connsiteX1" fmla="*/ 12215001 w 12215675"/>
              <a:gd name="connsiteY1" fmla="*/ 0 h 6420002"/>
              <a:gd name="connsiteX2" fmla="*/ 12207658 w 12215675"/>
              <a:gd name="connsiteY2" fmla="*/ 4688701 h 6420002"/>
              <a:gd name="connsiteX3" fmla="*/ 6732 w 12215675"/>
              <a:gd name="connsiteY3" fmla="*/ 6419995 h 6420002"/>
              <a:gd name="connsiteX4" fmla="*/ 37 w 12215675"/>
              <a:gd name="connsiteY4" fmla="*/ 4902758 h 6420002"/>
              <a:gd name="connsiteX0" fmla="*/ 19 w 12215657"/>
              <a:gd name="connsiteY0" fmla="*/ 4902758 h 5396561"/>
              <a:gd name="connsiteX1" fmla="*/ 12214983 w 12215657"/>
              <a:gd name="connsiteY1" fmla="*/ 0 h 5396561"/>
              <a:gd name="connsiteX2" fmla="*/ 12207640 w 12215657"/>
              <a:gd name="connsiteY2" fmla="*/ 4688701 h 5396561"/>
              <a:gd name="connsiteX3" fmla="*/ 14116 w 12215657"/>
              <a:gd name="connsiteY3" fmla="*/ 5396548 h 5396561"/>
              <a:gd name="connsiteX4" fmla="*/ 19 w 12215657"/>
              <a:gd name="connsiteY4" fmla="*/ 4902758 h 5396561"/>
              <a:gd name="connsiteX0" fmla="*/ 15518 w 12201540"/>
              <a:gd name="connsiteY0" fmla="*/ 4464141 h 5396561"/>
              <a:gd name="connsiteX1" fmla="*/ 12200866 w 12201540"/>
              <a:gd name="connsiteY1" fmla="*/ 0 h 5396561"/>
              <a:gd name="connsiteX2" fmla="*/ 12193523 w 12201540"/>
              <a:gd name="connsiteY2" fmla="*/ 4688701 h 5396561"/>
              <a:gd name="connsiteX3" fmla="*/ -1 w 12201540"/>
              <a:gd name="connsiteY3" fmla="*/ 5396548 h 5396561"/>
              <a:gd name="connsiteX4" fmla="*/ 15518 w 12201540"/>
              <a:gd name="connsiteY4" fmla="*/ 4464141 h 5396561"/>
              <a:gd name="connsiteX0" fmla="*/ 15520 w 12201542"/>
              <a:gd name="connsiteY0" fmla="*/ 4464141 h 5396561"/>
              <a:gd name="connsiteX1" fmla="*/ 12200868 w 12201542"/>
              <a:gd name="connsiteY1" fmla="*/ 0 h 5396561"/>
              <a:gd name="connsiteX2" fmla="*/ 12193525 w 12201542"/>
              <a:gd name="connsiteY2" fmla="*/ 4688701 h 5396561"/>
              <a:gd name="connsiteX3" fmla="*/ 1 w 12201542"/>
              <a:gd name="connsiteY3" fmla="*/ 5396548 h 5396561"/>
              <a:gd name="connsiteX4" fmla="*/ 15520 w 12201542"/>
              <a:gd name="connsiteY4" fmla="*/ 4464141 h 5396561"/>
              <a:gd name="connsiteX0" fmla="*/ 15518 w 12201540"/>
              <a:gd name="connsiteY0" fmla="*/ 4464141 h 4728182"/>
              <a:gd name="connsiteX1" fmla="*/ 12200866 w 12201540"/>
              <a:gd name="connsiteY1" fmla="*/ 0 h 4728182"/>
              <a:gd name="connsiteX2" fmla="*/ 12193523 w 12201540"/>
              <a:gd name="connsiteY2" fmla="*/ 4688701 h 4728182"/>
              <a:gd name="connsiteX3" fmla="*/ -1 w 12201540"/>
              <a:gd name="connsiteY3" fmla="*/ 4728180 h 4728182"/>
              <a:gd name="connsiteX4" fmla="*/ 15518 w 12201540"/>
              <a:gd name="connsiteY4" fmla="*/ 4464141 h 4728182"/>
              <a:gd name="connsiteX0" fmla="*/ 3857 w 12225288"/>
              <a:gd name="connsiteY0" fmla="*/ 4324302 h 4728182"/>
              <a:gd name="connsiteX1" fmla="*/ 12224614 w 12225288"/>
              <a:gd name="connsiteY1" fmla="*/ 0 h 4728182"/>
              <a:gd name="connsiteX2" fmla="*/ 12217271 w 12225288"/>
              <a:gd name="connsiteY2" fmla="*/ 4688701 h 4728182"/>
              <a:gd name="connsiteX3" fmla="*/ 23747 w 12225288"/>
              <a:gd name="connsiteY3" fmla="*/ 4728180 h 4728182"/>
              <a:gd name="connsiteX4" fmla="*/ 3857 w 12225288"/>
              <a:gd name="connsiteY4" fmla="*/ 4324302 h 4728182"/>
              <a:gd name="connsiteX0" fmla="*/ 15519 w 12236950"/>
              <a:gd name="connsiteY0" fmla="*/ 4324302 h 4728197"/>
              <a:gd name="connsiteX1" fmla="*/ 12236276 w 12236950"/>
              <a:gd name="connsiteY1" fmla="*/ 0 h 4728197"/>
              <a:gd name="connsiteX2" fmla="*/ 12228933 w 12236950"/>
              <a:gd name="connsiteY2" fmla="*/ 4688701 h 4728197"/>
              <a:gd name="connsiteX3" fmla="*/ -1 w 12236950"/>
              <a:gd name="connsiteY3" fmla="*/ 4728195 h 4728197"/>
              <a:gd name="connsiteX4" fmla="*/ 15519 w 12236950"/>
              <a:gd name="connsiteY4" fmla="*/ 4324302 h 472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6950" h="4728197">
                <a:moveTo>
                  <a:pt x="15519" y="4324302"/>
                </a:moveTo>
                <a:cubicBezTo>
                  <a:pt x="19495" y="810985"/>
                  <a:pt x="9030499" y="2390532"/>
                  <a:pt x="12236276" y="0"/>
                </a:cubicBezTo>
                <a:cubicBezTo>
                  <a:pt x="12240287" y="1331215"/>
                  <a:pt x="12224922" y="3357486"/>
                  <a:pt x="12228933" y="4688701"/>
                </a:cubicBezTo>
                <a:lnTo>
                  <a:pt x="-1" y="4728195"/>
                </a:lnTo>
                <a:cubicBezTo>
                  <a:pt x="645" y="4491940"/>
                  <a:pt x="67" y="4560558"/>
                  <a:pt x="15519" y="4324302"/>
                </a:cubicBezTo>
                <a:close/>
              </a:path>
            </a:pathLst>
          </a:custGeom>
          <a:gradFill>
            <a:gsLst>
              <a:gs pos="0">
                <a:srgbClr val="458BCA"/>
              </a:gs>
              <a:gs pos="57000">
                <a:schemeClr val="tx2">
                  <a:lumMod val="50000"/>
                </a:schemeClr>
              </a:gs>
            </a:gsLst>
            <a:lin ang="10800000" scaled="0"/>
          </a:gradFill>
          <a:ln w="19050">
            <a:noFill/>
            <a:miter lim="800000"/>
            <a:headEnd/>
            <a:tailEnd/>
          </a:ln>
          <a:effectLst>
            <a:innerShdw blurRad="203200" dist="88900" dir="11400000">
              <a:prstClr val="black">
                <a:alpha val="25000"/>
              </a:prstClr>
            </a:innerShdw>
          </a:effectLst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23D7D77A-C372-4E51-BF59-C22A819ECCA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3935" y="6518092"/>
            <a:ext cx="202161" cy="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de-AT" sz="1000" dirty="0">
                <a:solidFill>
                  <a:srgbClr val="498BC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|</a:t>
            </a: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fld id="{F403F8ED-5FEE-486F-85F1-F163534D5E78}" type="slidenum">
              <a:rPr lang="de-AT" sz="1000" smtClean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r">
                <a:defRPr/>
              </a:pPr>
              <a:t>‹#›</a:t>
            </a:fld>
            <a:endParaRPr lang="de-AT" sz="10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id="{15FC554E-AD91-4A9C-9356-A0186C64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74" y="365125"/>
            <a:ext cx="9949839" cy="8080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24F18DA2-0BE0-4068-9E13-C57B8282FB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7974" y="1371600"/>
            <a:ext cx="9949839" cy="44688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4974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02">
          <p15:clr>
            <a:srgbClr val="FBAE40"/>
          </p15:clr>
        </p15:guide>
        <p15:guide id="2" orient="horz" pos="709">
          <p15:clr>
            <a:srgbClr val="FBAE40"/>
          </p15:clr>
        </p15:guide>
        <p15:guide id="3" orient="horz" pos="30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id="{3DA92D02-B907-486C-9E0E-99D0039C346E}"/>
              </a:ext>
            </a:extLst>
          </p:cNvPr>
          <p:cNvSpPr/>
          <p:nvPr userDrawn="1"/>
        </p:nvSpPr>
        <p:spPr bwMode="auto">
          <a:xfrm rot="14935565">
            <a:off x="10238406" y="-571161"/>
            <a:ext cx="2771838" cy="2735628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214 w 12212495"/>
              <a:gd name="connsiteY0" fmla="*/ 4908371 h 6423963"/>
              <a:gd name="connsiteX1" fmla="*/ 12211886 w 12212495"/>
              <a:gd name="connsiteY1" fmla="*/ 0 h 6423963"/>
              <a:gd name="connsiteX2" fmla="*/ 12202653 w 12212495"/>
              <a:gd name="connsiteY2" fmla="*/ 6423963 h 6423963"/>
              <a:gd name="connsiteX3" fmla="*/ 5 w 12212495"/>
              <a:gd name="connsiteY3" fmla="*/ 5994631 h 6423963"/>
              <a:gd name="connsiteX4" fmla="*/ 214 w 12212495"/>
              <a:gd name="connsiteY4" fmla="*/ 4908371 h 6423963"/>
              <a:gd name="connsiteX0" fmla="*/ 214 w 12213025"/>
              <a:gd name="connsiteY0" fmla="*/ 4908371 h 5997776"/>
              <a:gd name="connsiteX1" fmla="*/ 12211886 w 12213025"/>
              <a:gd name="connsiteY1" fmla="*/ 0 h 5997776"/>
              <a:gd name="connsiteX2" fmla="*/ 12211722 w 12213025"/>
              <a:gd name="connsiteY2" fmla="*/ 5997776 h 5997776"/>
              <a:gd name="connsiteX3" fmla="*/ 5 w 12213025"/>
              <a:gd name="connsiteY3" fmla="*/ 5994631 h 5997776"/>
              <a:gd name="connsiteX4" fmla="*/ 214 w 12213025"/>
              <a:gd name="connsiteY4" fmla="*/ 4908371 h 5997776"/>
              <a:gd name="connsiteX0" fmla="*/ 0 w 12561847"/>
              <a:gd name="connsiteY0" fmla="*/ 4944309 h 5997776"/>
              <a:gd name="connsiteX1" fmla="*/ 12560708 w 12561847"/>
              <a:gd name="connsiteY1" fmla="*/ 0 h 5997776"/>
              <a:gd name="connsiteX2" fmla="*/ 12560544 w 12561847"/>
              <a:gd name="connsiteY2" fmla="*/ 5997776 h 5997776"/>
              <a:gd name="connsiteX3" fmla="*/ 348827 w 12561847"/>
              <a:gd name="connsiteY3" fmla="*/ 5994631 h 5997776"/>
              <a:gd name="connsiteX4" fmla="*/ 0 w 12561847"/>
              <a:gd name="connsiteY4" fmla="*/ 4944309 h 5997776"/>
              <a:gd name="connsiteX0" fmla="*/ 9 w 12561856"/>
              <a:gd name="connsiteY0" fmla="*/ 4944309 h 5997776"/>
              <a:gd name="connsiteX1" fmla="*/ 12560717 w 12561856"/>
              <a:gd name="connsiteY1" fmla="*/ 0 h 5997776"/>
              <a:gd name="connsiteX2" fmla="*/ 12560553 w 12561856"/>
              <a:gd name="connsiteY2" fmla="*/ 5997776 h 5997776"/>
              <a:gd name="connsiteX3" fmla="*/ 28886 w 12561856"/>
              <a:gd name="connsiteY3" fmla="*/ 4964422 h 5997776"/>
              <a:gd name="connsiteX4" fmla="*/ 9 w 12561856"/>
              <a:gd name="connsiteY4" fmla="*/ 4944309 h 5997776"/>
              <a:gd name="connsiteX0" fmla="*/ 11 w 12561196"/>
              <a:gd name="connsiteY0" fmla="*/ 4944309 h 5014910"/>
              <a:gd name="connsiteX1" fmla="*/ 12560719 w 12561196"/>
              <a:gd name="connsiteY1" fmla="*/ 0 h 5014910"/>
              <a:gd name="connsiteX2" fmla="*/ 12546012 w 12561196"/>
              <a:gd name="connsiteY2" fmla="*/ 4955589 h 5014910"/>
              <a:gd name="connsiteX3" fmla="*/ 28888 w 12561196"/>
              <a:gd name="connsiteY3" fmla="*/ 4964422 h 5014910"/>
              <a:gd name="connsiteX4" fmla="*/ 11 w 12561196"/>
              <a:gd name="connsiteY4" fmla="*/ 4944309 h 5014910"/>
              <a:gd name="connsiteX0" fmla="*/ 11 w 12561858"/>
              <a:gd name="connsiteY0" fmla="*/ 4944309 h 5014910"/>
              <a:gd name="connsiteX1" fmla="*/ 12560719 w 12561858"/>
              <a:gd name="connsiteY1" fmla="*/ 0 h 5014910"/>
              <a:gd name="connsiteX2" fmla="*/ 12560556 w 12561858"/>
              <a:gd name="connsiteY2" fmla="*/ 4967571 h 5014910"/>
              <a:gd name="connsiteX3" fmla="*/ 28888 w 12561858"/>
              <a:gd name="connsiteY3" fmla="*/ 4964422 h 5014910"/>
              <a:gd name="connsiteX4" fmla="*/ 11 w 12561858"/>
              <a:gd name="connsiteY4" fmla="*/ 4944309 h 501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1858" h="5014910">
                <a:moveTo>
                  <a:pt x="11" y="4944309"/>
                </a:moveTo>
                <a:cubicBezTo>
                  <a:pt x="3987" y="1430992"/>
                  <a:pt x="9354942" y="2390532"/>
                  <a:pt x="12560719" y="0"/>
                </a:cubicBezTo>
                <a:cubicBezTo>
                  <a:pt x="12564730" y="1331215"/>
                  <a:pt x="12556545" y="3636356"/>
                  <a:pt x="12560556" y="4967571"/>
                </a:cubicBezTo>
                <a:lnTo>
                  <a:pt x="28888" y="4964422"/>
                </a:lnTo>
                <a:cubicBezTo>
                  <a:pt x="29534" y="4728167"/>
                  <a:pt x="-635" y="5180564"/>
                  <a:pt x="11" y="4944309"/>
                </a:cubicBezTo>
                <a:close/>
              </a:path>
            </a:pathLst>
          </a:custGeom>
          <a:blipFill dpi="0" rotWithShape="0">
            <a:blip r:embed="rId5"/>
            <a:srcRect/>
            <a:stretch>
              <a:fillRect b="-40000"/>
            </a:stretch>
          </a:blip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88C05C0E-E8D6-4785-AD84-FD52DE7A2277}"/>
              </a:ext>
            </a:extLst>
          </p:cNvPr>
          <p:cNvSpPr/>
          <p:nvPr userDrawn="1"/>
        </p:nvSpPr>
        <p:spPr bwMode="auto">
          <a:xfrm rot="14935565">
            <a:off x="10208136" y="-286096"/>
            <a:ext cx="2770019" cy="2192054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9 w 12225468"/>
              <a:gd name="connsiteY0" fmla="*/ 4908372 h 6423963"/>
              <a:gd name="connsiteX1" fmla="*/ 12224859 w 12225468"/>
              <a:gd name="connsiteY1" fmla="*/ 0 h 6423963"/>
              <a:gd name="connsiteX2" fmla="*/ 12215626 w 12225468"/>
              <a:gd name="connsiteY2" fmla="*/ 6423963 h 6423963"/>
              <a:gd name="connsiteX3" fmla="*/ 31115 w 12225468"/>
              <a:gd name="connsiteY3" fmla="*/ 6420820 h 6423963"/>
              <a:gd name="connsiteX4" fmla="*/ 9 w 12225468"/>
              <a:gd name="connsiteY4" fmla="*/ 4908372 h 6423963"/>
              <a:gd name="connsiteX0" fmla="*/ 48 w 12225507"/>
              <a:gd name="connsiteY0" fmla="*/ 4908372 h 6423963"/>
              <a:gd name="connsiteX1" fmla="*/ 12224898 w 12225507"/>
              <a:gd name="connsiteY1" fmla="*/ 0 h 6423963"/>
              <a:gd name="connsiteX2" fmla="*/ 12215665 w 12225507"/>
              <a:gd name="connsiteY2" fmla="*/ 6423963 h 6423963"/>
              <a:gd name="connsiteX3" fmla="*/ 4797 w 12225507"/>
              <a:gd name="connsiteY3" fmla="*/ 5926231 h 6423963"/>
              <a:gd name="connsiteX4" fmla="*/ 48 w 12225507"/>
              <a:gd name="connsiteY4" fmla="*/ 4908372 h 6423963"/>
              <a:gd name="connsiteX0" fmla="*/ 48 w 12226136"/>
              <a:gd name="connsiteY0" fmla="*/ 4908372 h 5942742"/>
              <a:gd name="connsiteX1" fmla="*/ 12224898 w 12226136"/>
              <a:gd name="connsiteY1" fmla="*/ 0 h 5942742"/>
              <a:gd name="connsiteX2" fmla="*/ 12225549 w 12226136"/>
              <a:gd name="connsiteY2" fmla="*/ 5942742 h 5942742"/>
              <a:gd name="connsiteX3" fmla="*/ 4797 w 12226136"/>
              <a:gd name="connsiteY3" fmla="*/ 5926231 h 5942742"/>
              <a:gd name="connsiteX4" fmla="*/ 48 w 12226136"/>
              <a:gd name="connsiteY4" fmla="*/ 4908372 h 5942742"/>
              <a:gd name="connsiteX0" fmla="*/ 1 w 12427651"/>
              <a:gd name="connsiteY0" fmla="*/ 4371495 h 5942742"/>
              <a:gd name="connsiteX1" fmla="*/ 12426413 w 12427651"/>
              <a:gd name="connsiteY1" fmla="*/ 0 h 5942742"/>
              <a:gd name="connsiteX2" fmla="*/ 12427064 w 12427651"/>
              <a:gd name="connsiteY2" fmla="*/ 5942742 h 5942742"/>
              <a:gd name="connsiteX3" fmla="*/ 206312 w 12427651"/>
              <a:gd name="connsiteY3" fmla="*/ 5926231 h 5942742"/>
              <a:gd name="connsiteX4" fmla="*/ 1 w 12427651"/>
              <a:gd name="connsiteY4" fmla="*/ 4371495 h 5942742"/>
              <a:gd name="connsiteX0" fmla="*/ 12 w 12427662"/>
              <a:gd name="connsiteY0" fmla="*/ 4371495 h 5942742"/>
              <a:gd name="connsiteX1" fmla="*/ 12426424 w 12427662"/>
              <a:gd name="connsiteY1" fmla="*/ 0 h 5942742"/>
              <a:gd name="connsiteX2" fmla="*/ 12427075 w 12427662"/>
              <a:gd name="connsiteY2" fmla="*/ 5942742 h 5942742"/>
              <a:gd name="connsiteX3" fmla="*/ 26356 w 12427662"/>
              <a:gd name="connsiteY3" fmla="*/ 4711186 h 5942742"/>
              <a:gd name="connsiteX4" fmla="*/ 12 w 12427662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4739450"/>
              <a:gd name="connsiteX1" fmla="*/ 12426460 w 12427698"/>
              <a:gd name="connsiteY1" fmla="*/ 0 h 4739450"/>
              <a:gd name="connsiteX2" fmla="*/ 12427110 w 12427698"/>
              <a:gd name="connsiteY2" fmla="*/ 4685300 h 4739450"/>
              <a:gd name="connsiteX3" fmla="*/ 4795 w 12427698"/>
              <a:gd name="connsiteY3" fmla="*/ 4739452 h 4739450"/>
              <a:gd name="connsiteX4" fmla="*/ 48 w 12427698"/>
              <a:gd name="connsiteY4" fmla="*/ 4371495 h 473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27698" h="4739450">
                <a:moveTo>
                  <a:pt x="48" y="4371495"/>
                </a:moveTo>
                <a:cubicBezTo>
                  <a:pt x="-17574" y="1931958"/>
                  <a:pt x="9220683" y="2390532"/>
                  <a:pt x="12426460" y="0"/>
                </a:cubicBezTo>
                <a:cubicBezTo>
                  <a:pt x="12430471" y="1331215"/>
                  <a:pt x="12423099" y="3354085"/>
                  <a:pt x="12427110" y="4685300"/>
                </a:cubicBezTo>
                <a:lnTo>
                  <a:pt x="4795" y="4739452"/>
                </a:lnTo>
                <a:cubicBezTo>
                  <a:pt x="5441" y="4503197"/>
                  <a:pt x="-598" y="4607750"/>
                  <a:pt x="48" y="4371495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8B095D78-31DC-480B-B9BB-66C35B43C36E}"/>
              </a:ext>
            </a:extLst>
          </p:cNvPr>
          <p:cNvSpPr/>
          <p:nvPr userDrawn="1"/>
        </p:nvSpPr>
        <p:spPr bwMode="auto">
          <a:xfrm rot="14935565">
            <a:off x="10488845" y="-60689"/>
            <a:ext cx="2772493" cy="1546489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37 w 12212318"/>
              <a:gd name="connsiteY0" fmla="*/ 4908371 h 6425608"/>
              <a:gd name="connsiteX1" fmla="*/ 12211709 w 12212318"/>
              <a:gd name="connsiteY1" fmla="*/ 0 h 6425608"/>
              <a:gd name="connsiteX2" fmla="*/ 12202476 w 12212318"/>
              <a:gd name="connsiteY2" fmla="*/ 6423963 h 6425608"/>
              <a:gd name="connsiteX3" fmla="*/ 6732 w 12212318"/>
              <a:gd name="connsiteY3" fmla="*/ 6425608 h 6425608"/>
              <a:gd name="connsiteX4" fmla="*/ 37 w 12212318"/>
              <a:gd name="connsiteY4" fmla="*/ 4908371 h 6425608"/>
              <a:gd name="connsiteX0" fmla="*/ 37 w 12212946"/>
              <a:gd name="connsiteY0" fmla="*/ 4908371 h 6425608"/>
              <a:gd name="connsiteX1" fmla="*/ 12211709 w 12212946"/>
              <a:gd name="connsiteY1" fmla="*/ 0 h 6425608"/>
              <a:gd name="connsiteX2" fmla="*/ 12212355 w 12212946"/>
              <a:gd name="connsiteY2" fmla="*/ 6423963 h 6425608"/>
              <a:gd name="connsiteX3" fmla="*/ 6732 w 12212946"/>
              <a:gd name="connsiteY3" fmla="*/ 6425608 h 6425608"/>
              <a:gd name="connsiteX4" fmla="*/ 37 w 12212946"/>
              <a:gd name="connsiteY4" fmla="*/ 4908371 h 6425608"/>
              <a:gd name="connsiteX0" fmla="*/ 37 w 12215919"/>
              <a:gd name="connsiteY0" fmla="*/ 4902758 h 6419995"/>
              <a:gd name="connsiteX1" fmla="*/ 12215001 w 12215919"/>
              <a:gd name="connsiteY1" fmla="*/ 0 h 6419995"/>
              <a:gd name="connsiteX2" fmla="*/ 12212355 w 12215919"/>
              <a:gd name="connsiteY2" fmla="*/ 6418350 h 6419995"/>
              <a:gd name="connsiteX3" fmla="*/ 6732 w 12215919"/>
              <a:gd name="connsiteY3" fmla="*/ 6419995 h 6419995"/>
              <a:gd name="connsiteX4" fmla="*/ 37 w 12215919"/>
              <a:gd name="connsiteY4" fmla="*/ 4902758 h 6419995"/>
              <a:gd name="connsiteX0" fmla="*/ 37 w 12216204"/>
              <a:gd name="connsiteY0" fmla="*/ 4902758 h 6430932"/>
              <a:gd name="connsiteX1" fmla="*/ 12215001 w 12216204"/>
              <a:gd name="connsiteY1" fmla="*/ 0 h 6430932"/>
              <a:gd name="connsiteX2" fmla="*/ 12215379 w 12216204"/>
              <a:gd name="connsiteY2" fmla="*/ 6430932 h 6430932"/>
              <a:gd name="connsiteX3" fmla="*/ 6732 w 12216204"/>
              <a:gd name="connsiteY3" fmla="*/ 6419995 h 6430932"/>
              <a:gd name="connsiteX4" fmla="*/ 37 w 12216204"/>
              <a:gd name="connsiteY4" fmla="*/ 4902758 h 6430932"/>
              <a:gd name="connsiteX0" fmla="*/ 37 w 12215675"/>
              <a:gd name="connsiteY0" fmla="*/ 4902758 h 6420002"/>
              <a:gd name="connsiteX1" fmla="*/ 12215001 w 12215675"/>
              <a:gd name="connsiteY1" fmla="*/ 0 h 6420002"/>
              <a:gd name="connsiteX2" fmla="*/ 12207658 w 12215675"/>
              <a:gd name="connsiteY2" fmla="*/ 4688701 h 6420002"/>
              <a:gd name="connsiteX3" fmla="*/ 6732 w 12215675"/>
              <a:gd name="connsiteY3" fmla="*/ 6419995 h 6420002"/>
              <a:gd name="connsiteX4" fmla="*/ 37 w 12215675"/>
              <a:gd name="connsiteY4" fmla="*/ 4902758 h 6420002"/>
              <a:gd name="connsiteX0" fmla="*/ 19 w 12215657"/>
              <a:gd name="connsiteY0" fmla="*/ 4902758 h 5396561"/>
              <a:gd name="connsiteX1" fmla="*/ 12214983 w 12215657"/>
              <a:gd name="connsiteY1" fmla="*/ 0 h 5396561"/>
              <a:gd name="connsiteX2" fmla="*/ 12207640 w 12215657"/>
              <a:gd name="connsiteY2" fmla="*/ 4688701 h 5396561"/>
              <a:gd name="connsiteX3" fmla="*/ 14116 w 12215657"/>
              <a:gd name="connsiteY3" fmla="*/ 5396548 h 5396561"/>
              <a:gd name="connsiteX4" fmla="*/ 19 w 12215657"/>
              <a:gd name="connsiteY4" fmla="*/ 4902758 h 5396561"/>
              <a:gd name="connsiteX0" fmla="*/ 15518 w 12201540"/>
              <a:gd name="connsiteY0" fmla="*/ 4464141 h 5396561"/>
              <a:gd name="connsiteX1" fmla="*/ 12200866 w 12201540"/>
              <a:gd name="connsiteY1" fmla="*/ 0 h 5396561"/>
              <a:gd name="connsiteX2" fmla="*/ 12193523 w 12201540"/>
              <a:gd name="connsiteY2" fmla="*/ 4688701 h 5396561"/>
              <a:gd name="connsiteX3" fmla="*/ -1 w 12201540"/>
              <a:gd name="connsiteY3" fmla="*/ 5396548 h 5396561"/>
              <a:gd name="connsiteX4" fmla="*/ 15518 w 12201540"/>
              <a:gd name="connsiteY4" fmla="*/ 4464141 h 5396561"/>
              <a:gd name="connsiteX0" fmla="*/ 15520 w 12201542"/>
              <a:gd name="connsiteY0" fmla="*/ 4464141 h 5396561"/>
              <a:gd name="connsiteX1" fmla="*/ 12200868 w 12201542"/>
              <a:gd name="connsiteY1" fmla="*/ 0 h 5396561"/>
              <a:gd name="connsiteX2" fmla="*/ 12193525 w 12201542"/>
              <a:gd name="connsiteY2" fmla="*/ 4688701 h 5396561"/>
              <a:gd name="connsiteX3" fmla="*/ 1 w 12201542"/>
              <a:gd name="connsiteY3" fmla="*/ 5396548 h 5396561"/>
              <a:gd name="connsiteX4" fmla="*/ 15520 w 12201542"/>
              <a:gd name="connsiteY4" fmla="*/ 4464141 h 5396561"/>
              <a:gd name="connsiteX0" fmla="*/ 15518 w 12201540"/>
              <a:gd name="connsiteY0" fmla="*/ 4464141 h 4728182"/>
              <a:gd name="connsiteX1" fmla="*/ 12200866 w 12201540"/>
              <a:gd name="connsiteY1" fmla="*/ 0 h 4728182"/>
              <a:gd name="connsiteX2" fmla="*/ 12193523 w 12201540"/>
              <a:gd name="connsiteY2" fmla="*/ 4688701 h 4728182"/>
              <a:gd name="connsiteX3" fmla="*/ -1 w 12201540"/>
              <a:gd name="connsiteY3" fmla="*/ 4728180 h 4728182"/>
              <a:gd name="connsiteX4" fmla="*/ 15518 w 12201540"/>
              <a:gd name="connsiteY4" fmla="*/ 4464141 h 4728182"/>
              <a:gd name="connsiteX0" fmla="*/ 3857 w 12225288"/>
              <a:gd name="connsiteY0" fmla="*/ 4324302 h 4728182"/>
              <a:gd name="connsiteX1" fmla="*/ 12224614 w 12225288"/>
              <a:gd name="connsiteY1" fmla="*/ 0 h 4728182"/>
              <a:gd name="connsiteX2" fmla="*/ 12217271 w 12225288"/>
              <a:gd name="connsiteY2" fmla="*/ 4688701 h 4728182"/>
              <a:gd name="connsiteX3" fmla="*/ 23747 w 12225288"/>
              <a:gd name="connsiteY3" fmla="*/ 4728180 h 4728182"/>
              <a:gd name="connsiteX4" fmla="*/ 3857 w 12225288"/>
              <a:gd name="connsiteY4" fmla="*/ 4324302 h 4728182"/>
              <a:gd name="connsiteX0" fmla="*/ 15519 w 12236950"/>
              <a:gd name="connsiteY0" fmla="*/ 4324302 h 4728197"/>
              <a:gd name="connsiteX1" fmla="*/ 12236276 w 12236950"/>
              <a:gd name="connsiteY1" fmla="*/ 0 h 4728197"/>
              <a:gd name="connsiteX2" fmla="*/ 12228933 w 12236950"/>
              <a:gd name="connsiteY2" fmla="*/ 4688701 h 4728197"/>
              <a:gd name="connsiteX3" fmla="*/ -1 w 12236950"/>
              <a:gd name="connsiteY3" fmla="*/ 4728195 h 4728197"/>
              <a:gd name="connsiteX4" fmla="*/ 15519 w 12236950"/>
              <a:gd name="connsiteY4" fmla="*/ 4324302 h 472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6950" h="4728197">
                <a:moveTo>
                  <a:pt x="15519" y="4324302"/>
                </a:moveTo>
                <a:cubicBezTo>
                  <a:pt x="19495" y="810985"/>
                  <a:pt x="9030499" y="2390532"/>
                  <a:pt x="12236276" y="0"/>
                </a:cubicBezTo>
                <a:cubicBezTo>
                  <a:pt x="12240287" y="1331215"/>
                  <a:pt x="12224922" y="3357486"/>
                  <a:pt x="12228933" y="4688701"/>
                </a:cubicBezTo>
                <a:lnTo>
                  <a:pt x="-1" y="4728195"/>
                </a:lnTo>
                <a:cubicBezTo>
                  <a:pt x="645" y="4491940"/>
                  <a:pt x="67" y="4560558"/>
                  <a:pt x="15519" y="4324302"/>
                </a:cubicBezTo>
                <a:close/>
              </a:path>
            </a:pathLst>
          </a:custGeom>
          <a:gradFill>
            <a:gsLst>
              <a:gs pos="0">
                <a:srgbClr val="458BCA"/>
              </a:gs>
              <a:gs pos="57000">
                <a:schemeClr val="tx2">
                  <a:lumMod val="50000"/>
                </a:schemeClr>
              </a:gs>
            </a:gsLst>
            <a:lin ang="10800000" scaled="0"/>
          </a:gradFill>
          <a:ln w="19050">
            <a:noFill/>
            <a:miter lim="800000"/>
            <a:headEnd/>
            <a:tailEnd/>
          </a:ln>
          <a:effectLst>
            <a:innerShdw blurRad="203200" dist="88900" dir="11400000">
              <a:prstClr val="black">
                <a:alpha val="25000"/>
              </a:prstClr>
            </a:innerShdw>
          </a:effectLst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7DA7E67-6D8E-40E0-8EDC-A0B1EAD877A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 panose="020B0606030504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DAC7B2-BA2B-4466-8FAF-BF6D36BCCC98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4" y="6460937"/>
            <a:ext cx="3923056" cy="210410"/>
          </a:xfrm>
          <a:prstGeom prst="rect">
            <a:avLst/>
          </a:prstGeom>
        </p:spPr>
      </p:pic>
      <p:pic>
        <p:nvPicPr>
          <p:cNvPr id="21" name="Picture 2" descr="cid:image001.png@01D5275C.60C782A0">
            <a:extLst>
              <a:ext uri="{FF2B5EF4-FFF2-40B4-BE49-F238E27FC236}">
                <a16:creationId xmlns:a16="http://schemas.microsoft.com/office/drawing/2014/main" id="{488CAE15-79E9-402B-BC37-13865419DC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73" b="15426"/>
          <a:stretch/>
        </p:blipFill>
        <p:spPr bwMode="auto">
          <a:xfrm>
            <a:off x="488123" y="6460937"/>
            <a:ext cx="241360" cy="21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2">
            <a:extLst>
              <a:ext uri="{FF2B5EF4-FFF2-40B4-BE49-F238E27FC236}">
                <a16:creationId xmlns:a16="http://schemas.microsoft.com/office/drawing/2014/main" id="{45BDE188-BE79-463F-B07F-8BD3AC5B65E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3935" y="6518092"/>
            <a:ext cx="202161" cy="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de-AT" sz="1000" dirty="0">
                <a:solidFill>
                  <a:srgbClr val="498BC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|</a:t>
            </a: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fld id="{F403F8ED-5FEE-486F-85F1-F163534D5E78}" type="slidenum">
              <a:rPr lang="de-AT" sz="1000" smtClean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r">
                <a:defRPr/>
              </a:pPr>
              <a:t>‹#›</a:t>
            </a:fld>
            <a:endParaRPr lang="de-AT" sz="10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5" name="Title 5">
            <a:extLst>
              <a:ext uri="{FF2B5EF4-FFF2-40B4-BE49-F238E27FC236}">
                <a16:creationId xmlns:a16="http://schemas.microsoft.com/office/drawing/2014/main" id="{B50D5EAD-322D-4ACC-AE56-9EB3F776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74" y="365125"/>
            <a:ext cx="9949839" cy="80806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C051460C-C4C6-4164-B0EC-655553C2A1B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7974" y="1371600"/>
            <a:ext cx="11128122" cy="44688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92637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02">
          <p15:clr>
            <a:srgbClr val="FBAE40"/>
          </p15:clr>
        </p15:guide>
        <p15:guide id="2" orient="horz" pos="686">
          <p15:clr>
            <a:srgbClr val="FBAE40"/>
          </p15:clr>
        </p15:guide>
        <p15:guide id="3" orient="horz" pos="300">
          <p15:clr>
            <a:srgbClr val="FBAE40"/>
          </p15:clr>
        </p15:guide>
        <p15:guide id="4" pos="7680">
          <p15:clr>
            <a:srgbClr val="FBAE40"/>
          </p15:clr>
        </p15:guide>
        <p15:guide id="5" orient="horz" pos="4178">
          <p15:clr>
            <a:srgbClr val="FBAE40"/>
          </p15:clr>
        </p15:guide>
        <p15:guide id="6" pos="2547">
          <p15:clr>
            <a:srgbClr val="FBAE40"/>
          </p15:clr>
        </p15:guide>
        <p15:guide id="7" orient="horz" pos="1389">
          <p15:clr>
            <a:srgbClr val="FBAE40"/>
          </p15:clr>
        </p15:guide>
        <p15:guide id="8" orient="horz" pos="1774">
          <p15:clr>
            <a:srgbClr val="FBAE40"/>
          </p15:clr>
        </p15:guide>
        <p15:guide id="9" pos="2683">
          <p15:clr>
            <a:srgbClr val="FBAE40"/>
          </p15:clr>
        </p15:guide>
        <p15:guide id="10" pos="4929">
          <p15:clr>
            <a:srgbClr val="FBAE40"/>
          </p15:clr>
        </p15:guide>
        <p15:guide id="11" pos="5065">
          <p15:clr>
            <a:srgbClr val="FBAE40"/>
          </p15:clr>
        </p15:guide>
        <p15:guide id="12" pos="116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2D21C09-948B-4372-9752-FD8FB1227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1" y="262780"/>
            <a:ext cx="5400000" cy="1621634"/>
          </a:xfrm>
          <a:prstGeom prst="rect">
            <a:avLst/>
          </a:prstGeom>
        </p:spPr>
      </p:pic>
      <p:sp>
        <p:nvSpPr>
          <p:cNvPr id="17" name="Rectangle 1">
            <a:extLst>
              <a:ext uri="{FF2B5EF4-FFF2-40B4-BE49-F238E27FC236}">
                <a16:creationId xmlns:a16="http://schemas.microsoft.com/office/drawing/2014/main" id="{2A716B72-357E-44B0-8C0C-24172C9E50EF}"/>
              </a:ext>
            </a:extLst>
          </p:cNvPr>
          <p:cNvSpPr/>
          <p:nvPr userDrawn="1"/>
        </p:nvSpPr>
        <p:spPr bwMode="auto">
          <a:xfrm>
            <a:off x="-9650" y="2555031"/>
            <a:ext cx="12205815" cy="4302439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9 w 12225468"/>
              <a:gd name="connsiteY0" fmla="*/ 4908372 h 6423963"/>
              <a:gd name="connsiteX1" fmla="*/ 12224859 w 12225468"/>
              <a:gd name="connsiteY1" fmla="*/ 0 h 6423963"/>
              <a:gd name="connsiteX2" fmla="*/ 12215626 w 12225468"/>
              <a:gd name="connsiteY2" fmla="*/ 6423963 h 6423963"/>
              <a:gd name="connsiteX3" fmla="*/ 31115 w 12225468"/>
              <a:gd name="connsiteY3" fmla="*/ 6420820 h 6423963"/>
              <a:gd name="connsiteX4" fmla="*/ 9 w 12225468"/>
              <a:gd name="connsiteY4" fmla="*/ 4908372 h 6423963"/>
              <a:gd name="connsiteX0" fmla="*/ 48 w 12225507"/>
              <a:gd name="connsiteY0" fmla="*/ 4908372 h 6423963"/>
              <a:gd name="connsiteX1" fmla="*/ 12224898 w 12225507"/>
              <a:gd name="connsiteY1" fmla="*/ 0 h 6423963"/>
              <a:gd name="connsiteX2" fmla="*/ 12215665 w 12225507"/>
              <a:gd name="connsiteY2" fmla="*/ 6423963 h 6423963"/>
              <a:gd name="connsiteX3" fmla="*/ 4797 w 12225507"/>
              <a:gd name="connsiteY3" fmla="*/ 5926231 h 6423963"/>
              <a:gd name="connsiteX4" fmla="*/ 48 w 12225507"/>
              <a:gd name="connsiteY4" fmla="*/ 4908372 h 6423963"/>
              <a:gd name="connsiteX0" fmla="*/ 48 w 12226136"/>
              <a:gd name="connsiteY0" fmla="*/ 4908372 h 5942742"/>
              <a:gd name="connsiteX1" fmla="*/ 12224898 w 12226136"/>
              <a:gd name="connsiteY1" fmla="*/ 0 h 5942742"/>
              <a:gd name="connsiteX2" fmla="*/ 12225549 w 12226136"/>
              <a:gd name="connsiteY2" fmla="*/ 5942742 h 5942742"/>
              <a:gd name="connsiteX3" fmla="*/ 4797 w 12226136"/>
              <a:gd name="connsiteY3" fmla="*/ 5926231 h 5942742"/>
              <a:gd name="connsiteX4" fmla="*/ 48 w 12226136"/>
              <a:gd name="connsiteY4" fmla="*/ 4908372 h 594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6136" h="5942742">
                <a:moveTo>
                  <a:pt x="48" y="4908372"/>
                </a:moveTo>
                <a:cubicBezTo>
                  <a:pt x="4024" y="1395055"/>
                  <a:pt x="9019121" y="2390532"/>
                  <a:pt x="12224898" y="0"/>
                </a:cubicBezTo>
                <a:cubicBezTo>
                  <a:pt x="12228909" y="1331215"/>
                  <a:pt x="12221538" y="4611527"/>
                  <a:pt x="12225549" y="5942742"/>
                </a:cubicBezTo>
                <a:lnTo>
                  <a:pt x="4797" y="5926231"/>
                </a:lnTo>
                <a:cubicBezTo>
                  <a:pt x="5443" y="5689976"/>
                  <a:pt x="-598" y="5144627"/>
                  <a:pt x="48" y="4908372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41C5AB01-DA07-4455-AB71-99A03DFC5A5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3935" y="6518092"/>
            <a:ext cx="202161" cy="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de-AT" sz="1000" dirty="0">
                <a:solidFill>
                  <a:srgbClr val="498BC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|</a:t>
            </a: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fld id="{F403F8ED-5FEE-486F-85F1-F163534D5E78}" type="slidenum">
              <a:rPr lang="de-AT" sz="1000" smtClean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r">
                <a:defRPr/>
              </a:pPr>
              <a:t>‹#›</a:t>
            </a:fld>
            <a:endParaRPr lang="de-AT" sz="10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33251DD9-BE67-45B4-8B4A-89D4CEF873D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98193" y="1984076"/>
            <a:ext cx="11317903" cy="4399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9619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userDrawn="1">
          <p15:clr>
            <a:srgbClr val="FBAE40"/>
          </p15:clr>
        </p15:guide>
        <p15:guide id="3" pos="7680" userDrawn="1">
          <p15:clr>
            <a:srgbClr val="FBAE40"/>
          </p15:clr>
        </p15:guide>
        <p15:guide id="4" orient="horz" pos="432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7DA7E67-6D8E-40E0-8EDC-A0B1EAD877A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 panose="020B0606030504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DAC7B2-BA2B-4466-8FAF-BF6D36BCCC98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4" y="6460937"/>
            <a:ext cx="3923056" cy="210410"/>
          </a:xfrm>
          <a:prstGeom prst="rect">
            <a:avLst/>
          </a:prstGeom>
        </p:spPr>
      </p:pic>
      <p:pic>
        <p:nvPicPr>
          <p:cNvPr id="21" name="Picture 2" descr="cid:image001.png@01D5275C.60C782A0">
            <a:extLst>
              <a:ext uri="{FF2B5EF4-FFF2-40B4-BE49-F238E27FC236}">
                <a16:creationId xmlns:a16="http://schemas.microsoft.com/office/drawing/2014/main" id="{488CAE15-79E9-402B-BC37-13865419DC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73" b="15426"/>
          <a:stretch/>
        </p:blipFill>
        <p:spPr bwMode="auto">
          <a:xfrm>
            <a:off x="488123" y="6460937"/>
            <a:ext cx="241360" cy="21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2">
            <a:extLst>
              <a:ext uri="{FF2B5EF4-FFF2-40B4-BE49-F238E27FC236}">
                <a16:creationId xmlns:a16="http://schemas.microsoft.com/office/drawing/2014/main" id="{45BDE188-BE79-463F-B07F-8BD3AC5B65E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3935" y="6518092"/>
            <a:ext cx="202161" cy="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de-AT" sz="1000" dirty="0">
                <a:solidFill>
                  <a:srgbClr val="498BC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|</a:t>
            </a: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fld id="{F403F8ED-5FEE-486F-85F1-F163534D5E78}" type="slidenum">
              <a:rPr lang="de-AT" sz="1000" smtClean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r">
                <a:defRPr/>
              </a:pPr>
              <a:t>‹#›</a:t>
            </a:fld>
            <a:endParaRPr lang="de-AT" sz="10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15FD7342-34F5-49CA-8F58-CDED6E8FF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74" y="365125"/>
            <a:ext cx="11128122" cy="8080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D771AC0E-58D1-4494-9C91-298C58E689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7974" y="1371600"/>
            <a:ext cx="11128122" cy="44688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55430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02">
          <p15:clr>
            <a:srgbClr val="FBAE40"/>
          </p15:clr>
        </p15:guide>
        <p15:guide id="2" orient="horz" pos="686">
          <p15:clr>
            <a:srgbClr val="FBAE40"/>
          </p15:clr>
        </p15:guide>
        <p15:guide id="3" orient="horz" pos="300">
          <p15:clr>
            <a:srgbClr val="FBAE40"/>
          </p15:clr>
        </p15:guide>
        <p15:guide id="4" pos="7680">
          <p15:clr>
            <a:srgbClr val="FBAE40"/>
          </p15:clr>
        </p15:guide>
        <p15:guide id="5" orient="horz" pos="4178">
          <p15:clr>
            <a:srgbClr val="FBAE40"/>
          </p15:clr>
        </p15:guide>
        <p15:guide id="6" pos="2547" userDrawn="1">
          <p15:clr>
            <a:srgbClr val="FBAE40"/>
          </p15:clr>
        </p15:guide>
        <p15:guide id="7" orient="horz" pos="1389" userDrawn="1">
          <p15:clr>
            <a:srgbClr val="FBAE40"/>
          </p15:clr>
        </p15:guide>
        <p15:guide id="8" orient="horz" pos="1774" userDrawn="1">
          <p15:clr>
            <a:srgbClr val="FBAE40"/>
          </p15:clr>
        </p15:guide>
        <p15:guide id="9" pos="2683" userDrawn="1">
          <p15:clr>
            <a:srgbClr val="FBAE40"/>
          </p15:clr>
        </p15:guide>
        <p15:guide id="10" pos="4929" userDrawn="1">
          <p15:clr>
            <a:srgbClr val="FBAE40"/>
          </p15:clr>
        </p15:guide>
        <p15:guide id="11" pos="5065" userDrawn="1">
          <p15:clr>
            <a:srgbClr val="FBAE40"/>
          </p15:clr>
        </p15:guide>
        <p15:guide id="12" pos="116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BD72ED9-0933-47A1-A0CF-25061104632A}"/>
              </a:ext>
            </a:extLst>
          </p:cNvPr>
          <p:cNvGrpSpPr/>
          <p:nvPr userDrawn="1"/>
        </p:nvGrpSpPr>
        <p:grpSpPr>
          <a:xfrm flipH="1">
            <a:off x="-9650" y="1"/>
            <a:ext cx="12205815" cy="6865906"/>
            <a:chOff x="-9650" y="2066795"/>
            <a:chExt cx="12205815" cy="4799111"/>
          </a:xfrm>
        </p:grpSpPr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4B1EA50E-5CBB-4D82-BA69-A59C1BBACEBB}"/>
                </a:ext>
              </a:extLst>
            </p:cNvPr>
            <p:cNvSpPr/>
            <p:nvPr userDrawn="1"/>
          </p:nvSpPr>
          <p:spPr bwMode="auto">
            <a:xfrm>
              <a:off x="-198" y="2066795"/>
              <a:ext cx="12192727" cy="4799111"/>
            </a:xfrm>
            <a:custGeom>
              <a:avLst/>
              <a:gdLst>
                <a:gd name="connsiteX0" fmla="*/ 0 w 12192000"/>
                <a:gd name="connsiteY0" fmla="*/ 0 h 4944140"/>
                <a:gd name="connsiteX1" fmla="*/ 12192000 w 12192000"/>
                <a:gd name="connsiteY1" fmla="*/ 0 h 4944140"/>
                <a:gd name="connsiteX2" fmla="*/ 12192000 w 12192000"/>
                <a:gd name="connsiteY2" fmla="*/ 4944140 h 4944140"/>
                <a:gd name="connsiteX3" fmla="*/ 0 w 12192000"/>
                <a:gd name="connsiteY3" fmla="*/ 4944140 h 4944140"/>
                <a:gd name="connsiteX4" fmla="*/ 0 w 12192000"/>
                <a:gd name="connsiteY4" fmla="*/ 0 h 4944140"/>
                <a:gd name="connsiteX0" fmla="*/ 0 w 12202632"/>
                <a:gd name="connsiteY0" fmla="*/ 4263656 h 4944140"/>
                <a:gd name="connsiteX1" fmla="*/ 12202632 w 12202632"/>
                <a:gd name="connsiteY1" fmla="*/ 0 h 4944140"/>
                <a:gd name="connsiteX2" fmla="*/ 12202632 w 12202632"/>
                <a:gd name="connsiteY2" fmla="*/ 4944140 h 4944140"/>
                <a:gd name="connsiteX3" fmla="*/ 10632 w 12202632"/>
                <a:gd name="connsiteY3" fmla="*/ 4944140 h 4944140"/>
                <a:gd name="connsiteX4" fmla="*/ 0 w 12202632"/>
                <a:gd name="connsiteY4" fmla="*/ 4263656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1206 w 12193206"/>
                <a:gd name="connsiteY3" fmla="*/ 4944140 h 4944140"/>
                <a:gd name="connsiteX4" fmla="*/ 0 w 12193206"/>
                <a:gd name="connsiteY4" fmla="*/ 4232233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79762 w 12193206"/>
                <a:gd name="connsiteY3" fmla="*/ 4944140 h 4944140"/>
                <a:gd name="connsiteX4" fmla="*/ 0 w 12193206"/>
                <a:gd name="connsiteY4" fmla="*/ 4232233 h 4944140"/>
                <a:gd name="connsiteX0" fmla="*/ 1937 w 12195143"/>
                <a:gd name="connsiteY0" fmla="*/ 4232233 h 4944140"/>
                <a:gd name="connsiteX1" fmla="*/ 12195143 w 12195143"/>
                <a:gd name="connsiteY1" fmla="*/ 0 h 4944140"/>
                <a:gd name="connsiteX2" fmla="*/ 12195143 w 12195143"/>
                <a:gd name="connsiteY2" fmla="*/ 4944140 h 4944140"/>
                <a:gd name="connsiteX3" fmla="*/ 0 w 12195143"/>
                <a:gd name="connsiteY3" fmla="*/ 4940997 h 4944140"/>
                <a:gd name="connsiteX4" fmla="*/ 1937 w 12195143"/>
                <a:gd name="connsiteY4" fmla="*/ 4232233 h 4944140"/>
                <a:gd name="connsiteX0" fmla="*/ 1937 w 12195143"/>
                <a:gd name="connsiteY0" fmla="*/ 3281738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3281738 h 3993645"/>
                <a:gd name="connsiteX0" fmla="*/ 1937 w 12195143"/>
                <a:gd name="connsiteY0" fmla="*/ 2571875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2571875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535780 h 4246308"/>
                <a:gd name="connsiteX1" fmla="*/ 12183111 w 12195143"/>
                <a:gd name="connsiteY1" fmla="*/ 0 h 4246308"/>
                <a:gd name="connsiteX2" fmla="*/ 12195143 w 12195143"/>
                <a:gd name="connsiteY2" fmla="*/ 4246308 h 4246308"/>
                <a:gd name="connsiteX3" fmla="*/ 0 w 12195143"/>
                <a:gd name="connsiteY3" fmla="*/ 4243165 h 4246308"/>
                <a:gd name="connsiteX4" fmla="*/ 13968 w 12195143"/>
                <a:gd name="connsiteY4" fmla="*/ 2535780 h 4246308"/>
                <a:gd name="connsiteX0" fmla="*/ 13968 w 12204985"/>
                <a:gd name="connsiteY0" fmla="*/ 2546413 h 4256941"/>
                <a:gd name="connsiteX1" fmla="*/ 12204376 w 12204985"/>
                <a:gd name="connsiteY1" fmla="*/ 0 h 4256941"/>
                <a:gd name="connsiteX2" fmla="*/ 12195143 w 12204985"/>
                <a:gd name="connsiteY2" fmla="*/ 4256941 h 4256941"/>
                <a:gd name="connsiteX3" fmla="*/ 0 w 12204985"/>
                <a:gd name="connsiteY3" fmla="*/ 4253798 h 4256941"/>
                <a:gd name="connsiteX4" fmla="*/ 13968 w 12204985"/>
                <a:gd name="connsiteY4" fmla="*/ 2546413 h 4256941"/>
                <a:gd name="connsiteX0" fmla="*/ 15 w 12222929"/>
                <a:gd name="connsiteY0" fmla="*/ 2557045 h 4256941"/>
                <a:gd name="connsiteX1" fmla="*/ 12222320 w 12222929"/>
                <a:gd name="connsiteY1" fmla="*/ 0 h 4256941"/>
                <a:gd name="connsiteX2" fmla="*/ 12213087 w 12222929"/>
                <a:gd name="connsiteY2" fmla="*/ 4256941 h 4256941"/>
                <a:gd name="connsiteX3" fmla="*/ 17944 w 12222929"/>
                <a:gd name="connsiteY3" fmla="*/ 4253798 h 4256941"/>
                <a:gd name="connsiteX4" fmla="*/ 15 w 12222929"/>
                <a:gd name="connsiteY4" fmla="*/ 2557045 h 4256941"/>
                <a:gd name="connsiteX0" fmla="*/ 35 w 12212316"/>
                <a:gd name="connsiteY0" fmla="*/ 2557045 h 4256941"/>
                <a:gd name="connsiteX1" fmla="*/ 12211707 w 12212316"/>
                <a:gd name="connsiteY1" fmla="*/ 0 h 4256941"/>
                <a:gd name="connsiteX2" fmla="*/ 12202474 w 12212316"/>
                <a:gd name="connsiteY2" fmla="*/ 4256941 h 4256941"/>
                <a:gd name="connsiteX3" fmla="*/ 7331 w 12212316"/>
                <a:gd name="connsiteY3" fmla="*/ 4253798 h 4256941"/>
                <a:gd name="connsiteX4" fmla="*/ 35 w 12212316"/>
                <a:gd name="connsiteY4" fmla="*/ 2557045 h 4256941"/>
                <a:gd name="connsiteX0" fmla="*/ 35 w 12212316"/>
                <a:gd name="connsiteY0" fmla="*/ 3627293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3627293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337 w 12215618"/>
                <a:gd name="connsiteY0" fmla="*/ 4908371 h 7630415"/>
                <a:gd name="connsiteX1" fmla="*/ 12215009 w 12215618"/>
                <a:gd name="connsiteY1" fmla="*/ 0 h 7630415"/>
                <a:gd name="connsiteX2" fmla="*/ 12205776 w 12215618"/>
                <a:gd name="connsiteY2" fmla="*/ 7630415 h 7630415"/>
                <a:gd name="connsiteX3" fmla="*/ 0 w 12215618"/>
                <a:gd name="connsiteY3" fmla="*/ 6467825 h 7630415"/>
                <a:gd name="connsiteX4" fmla="*/ 3337 w 12215618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5841096 h 7630415"/>
                <a:gd name="connsiteX4" fmla="*/ 16 w 12212297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6420820 h 7630415"/>
                <a:gd name="connsiteX4" fmla="*/ 16 w 12212297"/>
                <a:gd name="connsiteY4" fmla="*/ 4908371 h 7630415"/>
                <a:gd name="connsiteX0" fmla="*/ 16 w 12211751"/>
                <a:gd name="connsiteY0" fmla="*/ 4908371 h 6420820"/>
                <a:gd name="connsiteX1" fmla="*/ 12211688 w 12211751"/>
                <a:gd name="connsiteY1" fmla="*/ 0 h 6420820"/>
                <a:gd name="connsiteX2" fmla="*/ 12032334 w 12211751"/>
                <a:gd name="connsiteY2" fmla="*/ 5060829 h 6420820"/>
                <a:gd name="connsiteX3" fmla="*/ 17944 w 12211751"/>
                <a:gd name="connsiteY3" fmla="*/ 6420820 h 6420820"/>
                <a:gd name="connsiteX4" fmla="*/ 16 w 12211751"/>
                <a:gd name="connsiteY4" fmla="*/ 4908371 h 6420820"/>
                <a:gd name="connsiteX0" fmla="*/ 16 w 12212297"/>
                <a:gd name="connsiteY0" fmla="*/ 4908371 h 6423963"/>
                <a:gd name="connsiteX1" fmla="*/ 12211688 w 12212297"/>
                <a:gd name="connsiteY1" fmla="*/ 0 h 6423963"/>
                <a:gd name="connsiteX2" fmla="*/ 12202455 w 12212297"/>
                <a:gd name="connsiteY2" fmla="*/ 6423963 h 6423963"/>
                <a:gd name="connsiteX3" fmla="*/ 17944 w 12212297"/>
                <a:gd name="connsiteY3" fmla="*/ 6420820 h 6423963"/>
                <a:gd name="connsiteX4" fmla="*/ 16 w 12212297"/>
                <a:gd name="connsiteY4" fmla="*/ 4908371 h 6423963"/>
                <a:gd name="connsiteX0" fmla="*/ 214 w 12212495"/>
                <a:gd name="connsiteY0" fmla="*/ 4908371 h 6423963"/>
                <a:gd name="connsiteX1" fmla="*/ 12211886 w 12212495"/>
                <a:gd name="connsiteY1" fmla="*/ 0 h 6423963"/>
                <a:gd name="connsiteX2" fmla="*/ 12202653 w 12212495"/>
                <a:gd name="connsiteY2" fmla="*/ 6423963 h 6423963"/>
                <a:gd name="connsiteX3" fmla="*/ 5 w 12212495"/>
                <a:gd name="connsiteY3" fmla="*/ 5994631 h 6423963"/>
                <a:gd name="connsiteX4" fmla="*/ 214 w 12212495"/>
                <a:gd name="connsiteY4" fmla="*/ 4908371 h 6423963"/>
                <a:gd name="connsiteX0" fmla="*/ 214 w 12213025"/>
                <a:gd name="connsiteY0" fmla="*/ 4908371 h 5997776"/>
                <a:gd name="connsiteX1" fmla="*/ 12211886 w 12213025"/>
                <a:gd name="connsiteY1" fmla="*/ 0 h 5997776"/>
                <a:gd name="connsiteX2" fmla="*/ 12211722 w 12213025"/>
                <a:gd name="connsiteY2" fmla="*/ 5997776 h 5997776"/>
                <a:gd name="connsiteX3" fmla="*/ 5 w 12213025"/>
                <a:gd name="connsiteY3" fmla="*/ 5994631 h 5997776"/>
                <a:gd name="connsiteX4" fmla="*/ 214 w 12213025"/>
                <a:gd name="connsiteY4" fmla="*/ 4908371 h 5997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3025" h="5997776">
                  <a:moveTo>
                    <a:pt x="214" y="4908371"/>
                  </a:moveTo>
                  <a:cubicBezTo>
                    <a:pt x="4190" y="1395054"/>
                    <a:pt x="9006109" y="2390532"/>
                    <a:pt x="12211886" y="0"/>
                  </a:cubicBezTo>
                  <a:cubicBezTo>
                    <a:pt x="12215897" y="1331215"/>
                    <a:pt x="12207711" y="4666561"/>
                    <a:pt x="12211722" y="5997776"/>
                  </a:cubicBezTo>
                  <a:lnTo>
                    <a:pt x="5" y="5994631"/>
                  </a:lnTo>
                  <a:cubicBezTo>
                    <a:pt x="651" y="5758376"/>
                    <a:pt x="-432" y="5144626"/>
                    <a:pt x="214" y="4908371"/>
                  </a:cubicBez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40000"/>
              </a:stretch>
            </a:blip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algn="l" eaLnBrk="0" hangingPunct="0"/>
              <a:endParaRPr lang="en-GB" sz="20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Rectangle 1">
              <a:extLst>
                <a:ext uri="{FF2B5EF4-FFF2-40B4-BE49-F238E27FC236}">
                  <a16:creationId xmlns:a16="http://schemas.microsoft.com/office/drawing/2014/main" id="{2A716B72-357E-44B0-8C0C-24172C9E50EF}"/>
                </a:ext>
              </a:extLst>
            </p:cNvPr>
            <p:cNvSpPr/>
            <p:nvPr userDrawn="1"/>
          </p:nvSpPr>
          <p:spPr bwMode="auto">
            <a:xfrm>
              <a:off x="-9650" y="2826311"/>
              <a:ext cx="12205815" cy="4031689"/>
            </a:xfrm>
            <a:custGeom>
              <a:avLst/>
              <a:gdLst>
                <a:gd name="connsiteX0" fmla="*/ 0 w 12192000"/>
                <a:gd name="connsiteY0" fmla="*/ 0 h 4944140"/>
                <a:gd name="connsiteX1" fmla="*/ 12192000 w 12192000"/>
                <a:gd name="connsiteY1" fmla="*/ 0 h 4944140"/>
                <a:gd name="connsiteX2" fmla="*/ 12192000 w 12192000"/>
                <a:gd name="connsiteY2" fmla="*/ 4944140 h 4944140"/>
                <a:gd name="connsiteX3" fmla="*/ 0 w 12192000"/>
                <a:gd name="connsiteY3" fmla="*/ 4944140 h 4944140"/>
                <a:gd name="connsiteX4" fmla="*/ 0 w 12192000"/>
                <a:gd name="connsiteY4" fmla="*/ 0 h 4944140"/>
                <a:gd name="connsiteX0" fmla="*/ 0 w 12202632"/>
                <a:gd name="connsiteY0" fmla="*/ 4263656 h 4944140"/>
                <a:gd name="connsiteX1" fmla="*/ 12202632 w 12202632"/>
                <a:gd name="connsiteY1" fmla="*/ 0 h 4944140"/>
                <a:gd name="connsiteX2" fmla="*/ 12202632 w 12202632"/>
                <a:gd name="connsiteY2" fmla="*/ 4944140 h 4944140"/>
                <a:gd name="connsiteX3" fmla="*/ 10632 w 12202632"/>
                <a:gd name="connsiteY3" fmla="*/ 4944140 h 4944140"/>
                <a:gd name="connsiteX4" fmla="*/ 0 w 12202632"/>
                <a:gd name="connsiteY4" fmla="*/ 4263656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1206 w 12193206"/>
                <a:gd name="connsiteY3" fmla="*/ 4944140 h 4944140"/>
                <a:gd name="connsiteX4" fmla="*/ 0 w 12193206"/>
                <a:gd name="connsiteY4" fmla="*/ 4232233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79762 w 12193206"/>
                <a:gd name="connsiteY3" fmla="*/ 4944140 h 4944140"/>
                <a:gd name="connsiteX4" fmla="*/ 0 w 12193206"/>
                <a:gd name="connsiteY4" fmla="*/ 4232233 h 4944140"/>
                <a:gd name="connsiteX0" fmla="*/ 1937 w 12195143"/>
                <a:gd name="connsiteY0" fmla="*/ 4232233 h 4944140"/>
                <a:gd name="connsiteX1" fmla="*/ 12195143 w 12195143"/>
                <a:gd name="connsiteY1" fmla="*/ 0 h 4944140"/>
                <a:gd name="connsiteX2" fmla="*/ 12195143 w 12195143"/>
                <a:gd name="connsiteY2" fmla="*/ 4944140 h 4944140"/>
                <a:gd name="connsiteX3" fmla="*/ 0 w 12195143"/>
                <a:gd name="connsiteY3" fmla="*/ 4940997 h 4944140"/>
                <a:gd name="connsiteX4" fmla="*/ 1937 w 12195143"/>
                <a:gd name="connsiteY4" fmla="*/ 4232233 h 4944140"/>
                <a:gd name="connsiteX0" fmla="*/ 1937 w 12195143"/>
                <a:gd name="connsiteY0" fmla="*/ 3281738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3281738 h 3993645"/>
                <a:gd name="connsiteX0" fmla="*/ 1937 w 12195143"/>
                <a:gd name="connsiteY0" fmla="*/ 2571875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2571875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535780 h 4246308"/>
                <a:gd name="connsiteX1" fmla="*/ 12183111 w 12195143"/>
                <a:gd name="connsiteY1" fmla="*/ 0 h 4246308"/>
                <a:gd name="connsiteX2" fmla="*/ 12195143 w 12195143"/>
                <a:gd name="connsiteY2" fmla="*/ 4246308 h 4246308"/>
                <a:gd name="connsiteX3" fmla="*/ 0 w 12195143"/>
                <a:gd name="connsiteY3" fmla="*/ 4243165 h 4246308"/>
                <a:gd name="connsiteX4" fmla="*/ 13968 w 12195143"/>
                <a:gd name="connsiteY4" fmla="*/ 2535780 h 4246308"/>
                <a:gd name="connsiteX0" fmla="*/ 13968 w 12204985"/>
                <a:gd name="connsiteY0" fmla="*/ 2546413 h 4256941"/>
                <a:gd name="connsiteX1" fmla="*/ 12204376 w 12204985"/>
                <a:gd name="connsiteY1" fmla="*/ 0 h 4256941"/>
                <a:gd name="connsiteX2" fmla="*/ 12195143 w 12204985"/>
                <a:gd name="connsiteY2" fmla="*/ 4256941 h 4256941"/>
                <a:gd name="connsiteX3" fmla="*/ 0 w 12204985"/>
                <a:gd name="connsiteY3" fmla="*/ 4253798 h 4256941"/>
                <a:gd name="connsiteX4" fmla="*/ 13968 w 12204985"/>
                <a:gd name="connsiteY4" fmla="*/ 2546413 h 4256941"/>
                <a:gd name="connsiteX0" fmla="*/ 15 w 12222929"/>
                <a:gd name="connsiteY0" fmla="*/ 2557045 h 4256941"/>
                <a:gd name="connsiteX1" fmla="*/ 12222320 w 12222929"/>
                <a:gd name="connsiteY1" fmla="*/ 0 h 4256941"/>
                <a:gd name="connsiteX2" fmla="*/ 12213087 w 12222929"/>
                <a:gd name="connsiteY2" fmla="*/ 4256941 h 4256941"/>
                <a:gd name="connsiteX3" fmla="*/ 17944 w 12222929"/>
                <a:gd name="connsiteY3" fmla="*/ 4253798 h 4256941"/>
                <a:gd name="connsiteX4" fmla="*/ 15 w 12222929"/>
                <a:gd name="connsiteY4" fmla="*/ 2557045 h 4256941"/>
                <a:gd name="connsiteX0" fmla="*/ 35 w 12212316"/>
                <a:gd name="connsiteY0" fmla="*/ 2557045 h 4256941"/>
                <a:gd name="connsiteX1" fmla="*/ 12211707 w 12212316"/>
                <a:gd name="connsiteY1" fmla="*/ 0 h 4256941"/>
                <a:gd name="connsiteX2" fmla="*/ 12202474 w 12212316"/>
                <a:gd name="connsiteY2" fmla="*/ 4256941 h 4256941"/>
                <a:gd name="connsiteX3" fmla="*/ 7331 w 12212316"/>
                <a:gd name="connsiteY3" fmla="*/ 4253798 h 4256941"/>
                <a:gd name="connsiteX4" fmla="*/ 35 w 12212316"/>
                <a:gd name="connsiteY4" fmla="*/ 2557045 h 4256941"/>
                <a:gd name="connsiteX0" fmla="*/ 35 w 12212316"/>
                <a:gd name="connsiteY0" fmla="*/ 3627293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3627293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337 w 12215618"/>
                <a:gd name="connsiteY0" fmla="*/ 4908371 h 7630415"/>
                <a:gd name="connsiteX1" fmla="*/ 12215009 w 12215618"/>
                <a:gd name="connsiteY1" fmla="*/ 0 h 7630415"/>
                <a:gd name="connsiteX2" fmla="*/ 12205776 w 12215618"/>
                <a:gd name="connsiteY2" fmla="*/ 7630415 h 7630415"/>
                <a:gd name="connsiteX3" fmla="*/ 0 w 12215618"/>
                <a:gd name="connsiteY3" fmla="*/ 6467825 h 7630415"/>
                <a:gd name="connsiteX4" fmla="*/ 3337 w 12215618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5841096 h 7630415"/>
                <a:gd name="connsiteX4" fmla="*/ 16 w 12212297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6420820 h 7630415"/>
                <a:gd name="connsiteX4" fmla="*/ 16 w 12212297"/>
                <a:gd name="connsiteY4" fmla="*/ 4908371 h 7630415"/>
                <a:gd name="connsiteX0" fmla="*/ 16 w 12211751"/>
                <a:gd name="connsiteY0" fmla="*/ 4908371 h 6420820"/>
                <a:gd name="connsiteX1" fmla="*/ 12211688 w 12211751"/>
                <a:gd name="connsiteY1" fmla="*/ 0 h 6420820"/>
                <a:gd name="connsiteX2" fmla="*/ 12032334 w 12211751"/>
                <a:gd name="connsiteY2" fmla="*/ 5060829 h 6420820"/>
                <a:gd name="connsiteX3" fmla="*/ 17944 w 12211751"/>
                <a:gd name="connsiteY3" fmla="*/ 6420820 h 6420820"/>
                <a:gd name="connsiteX4" fmla="*/ 16 w 12211751"/>
                <a:gd name="connsiteY4" fmla="*/ 4908371 h 6420820"/>
                <a:gd name="connsiteX0" fmla="*/ 16 w 12212297"/>
                <a:gd name="connsiteY0" fmla="*/ 4908371 h 6423963"/>
                <a:gd name="connsiteX1" fmla="*/ 12211688 w 12212297"/>
                <a:gd name="connsiteY1" fmla="*/ 0 h 6423963"/>
                <a:gd name="connsiteX2" fmla="*/ 12202455 w 12212297"/>
                <a:gd name="connsiteY2" fmla="*/ 6423963 h 6423963"/>
                <a:gd name="connsiteX3" fmla="*/ 17944 w 12212297"/>
                <a:gd name="connsiteY3" fmla="*/ 6420820 h 6423963"/>
                <a:gd name="connsiteX4" fmla="*/ 16 w 12212297"/>
                <a:gd name="connsiteY4" fmla="*/ 4908371 h 6423963"/>
                <a:gd name="connsiteX0" fmla="*/ 9 w 12225468"/>
                <a:gd name="connsiteY0" fmla="*/ 4908372 h 6423963"/>
                <a:gd name="connsiteX1" fmla="*/ 12224859 w 12225468"/>
                <a:gd name="connsiteY1" fmla="*/ 0 h 6423963"/>
                <a:gd name="connsiteX2" fmla="*/ 12215626 w 12225468"/>
                <a:gd name="connsiteY2" fmla="*/ 6423963 h 6423963"/>
                <a:gd name="connsiteX3" fmla="*/ 31115 w 12225468"/>
                <a:gd name="connsiteY3" fmla="*/ 6420820 h 6423963"/>
                <a:gd name="connsiteX4" fmla="*/ 9 w 12225468"/>
                <a:gd name="connsiteY4" fmla="*/ 4908372 h 6423963"/>
                <a:gd name="connsiteX0" fmla="*/ 48 w 12225507"/>
                <a:gd name="connsiteY0" fmla="*/ 4908372 h 6423963"/>
                <a:gd name="connsiteX1" fmla="*/ 12224898 w 12225507"/>
                <a:gd name="connsiteY1" fmla="*/ 0 h 6423963"/>
                <a:gd name="connsiteX2" fmla="*/ 12215665 w 12225507"/>
                <a:gd name="connsiteY2" fmla="*/ 6423963 h 6423963"/>
                <a:gd name="connsiteX3" fmla="*/ 4797 w 12225507"/>
                <a:gd name="connsiteY3" fmla="*/ 5926231 h 6423963"/>
                <a:gd name="connsiteX4" fmla="*/ 48 w 12225507"/>
                <a:gd name="connsiteY4" fmla="*/ 4908372 h 6423963"/>
                <a:gd name="connsiteX0" fmla="*/ 48 w 12226136"/>
                <a:gd name="connsiteY0" fmla="*/ 4908372 h 5942742"/>
                <a:gd name="connsiteX1" fmla="*/ 12224898 w 12226136"/>
                <a:gd name="connsiteY1" fmla="*/ 0 h 5942742"/>
                <a:gd name="connsiteX2" fmla="*/ 12225549 w 12226136"/>
                <a:gd name="connsiteY2" fmla="*/ 5942742 h 5942742"/>
                <a:gd name="connsiteX3" fmla="*/ 4797 w 12226136"/>
                <a:gd name="connsiteY3" fmla="*/ 5926231 h 5942742"/>
                <a:gd name="connsiteX4" fmla="*/ 48 w 12226136"/>
                <a:gd name="connsiteY4" fmla="*/ 4908372 h 594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26136" h="5942742">
                  <a:moveTo>
                    <a:pt x="48" y="4908372"/>
                  </a:moveTo>
                  <a:cubicBezTo>
                    <a:pt x="4024" y="1395055"/>
                    <a:pt x="9019121" y="2390532"/>
                    <a:pt x="12224898" y="0"/>
                  </a:cubicBezTo>
                  <a:cubicBezTo>
                    <a:pt x="12228909" y="1331215"/>
                    <a:pt x="12221538" y="4611527"/>
                    <a:pt x="12225549" y="5942742"/>
                  </a:cubicBezTo>
                  <a:lnTo>
                    <a:pt x="4797" y="5926231"/>
                  </a:lnTo>
                  <a:cubicBezTo>
                    <a:pt x="5443" y="5689976"/>
                    <a:pt x="-598" y="5144627"/>
                    <a:pt x="48" y="4908372"/>
                  </a:cubicBezTo>
                  <a:close/>
                </a:path>
              </a:pathLst>
            </a:custGeom>
            <a:solidFill>
              <a:schemeClr val="bg1">
                <a:alpha val="36000"/>
              </a:schemeClr>
            </a:solid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algn="l" eaLnBrk="0" hangingPunct="0"/>
              <a:endParaRPr lang="en-GB" sz="20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Rectangle 1">
              <a:extLst>
                <a:ext uri="{FF2B5EF4-FFF2-40B4-BE49-F238E27FC236}">
                  <a16:creationId xmlns:a16="http://schemas.microsoft.com/office/drawing/2014/main" id="{E64A0DB0-CFFD-42CF-8946-C4E67DE8BFF5}"/>
                </a:ext>
              </a:extLst>
            </p:cNvPr>
            <p:cNvSpPr/>
            <p:nvPr userDrawn="1"/>
          </p:nvSpPr>
          <p:spPr bwMode="auto">
            <a:xfrm>
              <a:off x="0" y="3567633"/>
              <a:ext cx="12193691" cy="3295614"/>
            </a:xfrm>
            <a:custGeom>
              <a:avLst/>
              <a:gdLst>
                <a:gd name="connsiteX0" fmla="*/ 0 w 12192000"/>
                <a:gd name="connsiteY0" fmla="*/ 0 h 4944140"/>
                <a:gd name="connsiteX1" fmla="*/ 12192000 w 12192000"/>
                <a:gd name="connsiteY1" fmla="*/ 0 h 4944140"/>
                <a:gd name="connsiteX2" fmla="*/ 12192000 w 12192000"/>
                <a:gd name="connsiteY2" fmla="*/ 4944140 h 4944140"/>
                <a:gd name="connsiteX3" fmla="*/ 0 w 12192000"/>
                <a:gd name="connsiteY3" fmla="*/ 4944140 h 4944140"/>
                <a:gd name="connsiteX4" fmla="*/ 0 w 12192000"/>
                <a:gd name="connsiteY4" fmla="*/ 0 h 4944140"/>
                <a:gd name="connsiteX0" fmla="*/ 0 w 12202632"/>
                <a:gd name="connsiteY0" fmla="*/ 4263656 h 4944140"/>
                <a:gd name="connsiteX1" fmla="*/ 12202632 w 12202632"/>
                <a:gd name="connsiteY1" fmla="*/ 0 h 4944140"/>
                <a:gd name="connsiteX2" fmla="*/ 12202632 w 12202632"/>
                <a:gd name="connsiteY2" fmla="*/ 4944140 h 4944140"/>
                <a:gd name="connsiteX3" fmla="*/ 10632 w 12202632"/>
                <a:gd name="connsiteY3" fmla="*/ 4944140 h 4944140"/>
                <a:gd name="connsiteX4" fmla="*/ 0 w 12202632"/>
                <a:gd name="connsiteY4" fmla="*/ 4263656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1206 w 12193206"/>
                <a:gd name="connsiteY3" fmla="*/ 4944140 h 4944140"/>
                <a:gd name="connsiteX4" fmla="*/ 0 w 12193206"/>
                <a:gd name="connsiteY4" fmla="*/ 4232233 h 4944140"/>
                <a:gd name="connsiteX0" fmla="*/ 0 w 12193206"/>
                <a:gd name="connsiteY0" fmla="*/ 4232233 h 4944140"/>
                <a:gd name="connsiteX1" fmla="*/ 12193206 w 12193206"/>
                <a:gd name="connsiteY1" fmla="*/ 0 h 4944140"/>
                <a:gd name="connsiteX2" fmla="*/ 12193206 w 12193206"/>
                <a:gd name="connsiteY2" fmla="*/ 4944140 h 4944140"/>
                <a:gd name="connsiteX3" fmla="*/ 79762 w 12193206"/>
                <a:gd name="connsiteY3" fmla="*/ 4944140 h 4944140"/>
                <a:gd name="connsiteX4" fmla="*/ 0 w 12193206"/>
                <a:gd name="connsiteY4" fmla="*/ 4232233 h 4944140"/>
                <a:gd name="connsiteX0" fmla="*/ 1937 w 12195143"/>
                <a:gd name="connsiteY0" fmla="*/ 4232233 h 4944140"/>
                <a:gd name="connsiteX1" fmla="*/ 12195143 w 12195143"/>
                <a:gd name="connsiteY1" fmla="*/ 0 h 4944140"/>
                <a:gd name="connsiteX2" fmla="*/ 12195143 w 12195143"/>
                <a:gd name="connsiteY2" fmla="*/ 4944140 h 4944140"/>
                <a:gd name="connsiteX3" fmla="*/ 0 w 12195143"/>
                <a:gd name="connsiteY3" fmla="*/ 4940997 h 4944140"/>
                <a:gd name="connsiteX4" fmla="*/ 1937 w 12195143"/>
                <a:gd name="connsiteY4" fmla="*/ 4232233 h 4944140"/>
                <a:gd name="connsiteX0" fmla="*/ 1937 w 12195143"/>
                <a:gd name="connsiteY0" fmla="*/ 3281738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3281738 h 3993645"/>
                <a:gd name="connsiteX0" fmla="*/ 1937 w 12195143"/>
                <a:gd name="connsiteY0" fmla="*/ 2571875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937 w 12195143"/>
                <a:gd name="connsiteY4" fmla="*/ 2571875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283117 h 3993645"/>
                <a:gd name="connsiteX1" fmla="*/ 12183111 w 12195143"/>
                <a:gd name="connsiteY1" fmla="*/ 0 h 3993645"/>
                <a:gd name="connsiteX2" fmla="*/ 12195143 w 12195143"/>
                <a:gd name="connsiteY2" fmla="*/ 3993645 h 3993645"/>
                <a:gd name="connsiteX3" fmla="*/ 0 w 12195143"/>
                <a:gd name="connsiteY3" fmla="*/ 3990502 h 3993645"/>
                <a:gd name="connsiteX4" fmla="*/ 13968 w 12195143"/>
                <a:gd name="connsiteY4" fmla="*/ 2283117 h 3993645"/>
                <a:gd name="connsiteX0" fmla="*/ 13968 w 12195143"/>
                <a:gd name="connsiteY0" fmla="*/ 2535780 h 4246308"/>
                <a:gd name="connsiteX1" fmla="*/ 12183111 w 12195143"/>
                <a:gd name="connsiteY1" fmla="*/ 0 h 4246308"/>
                <a:gd name="connsiteX2" fmla="*/ 12195143 w 12195143"/>
                <a:gd name="connsiteY2" fmla="*/ 4246308 h 4246308"/>
                <a:gd name="connsiteX3" fmla="*/ 0 w 12195143"/>
                <a:gd name="connsiteY3" fmla="*/ 4243165 h 4246308"/>
                <a:gd name="connsiteX4" fmla="*/ 13968 w 12195143"/>
                <a:gd name="connsiteY4" fmla="*/ 2535780 h 4246308"/>
                <a:gd name="connsiteX0" fmla="*/ 13968 w 12204985"/>
                <a:gd name="connsiteY0" fmla="*/ 2546413 h 4256941"/>
                <a:gd name="connsiteX1" fmla="*/ 12204376 w 12204985"/>
                <a:gd name="connsiteY1" fmla="*/ 0 h 4256941"/>
                <a:gd name="connsiteX2" fmla="*/ 12195143 w 12204985"/>
                <a:gd name="connsiteY2" fmla="*/ 4256941 h 4256941"/>
                <a:gd name="connsiteX3" fmla="*/ 0 w 12204985"/>
                <a:gd name="connsiteY3" fmla="*/ 4253798 h 4256941"/>
                <a:gd name="connsiteX4" fmla="*/ 13968 w 12204985"/>
                <a:gd name="connsiteY4" fmla="*/ 2546413 h 4256941"/>
                <a:gd name="connsiteX0" fmla="*/ 15 w 12222929"/>
                <a:gd name="connsiteY0" fmla="*/ 2557045 h 4256941"/>
                <a:gd name="connsiteX1" fmla="*/ 12222320 w 12222929"/>
                <a:gd name="connsiteY1" fmla="*/ 0 h 4256941"/>
                <a:gd name="connsiteX2" fmla="*/ 12213087 w 12222929"/>
                <a:gd name="connsiteY2" fmla="*/ 4256941 h 4256941"/>
                <a:gd name="connsiteX3" fmla="*/ 17944 w 12222929"/>
                <a:gd name="connsiteY3" fmla="*/ 4253798 h 4256941"/>
                <a:gd name="connsiteX4" fmla="*/ 15 w 12222929"/>
                <a:gd name="connsiteY4" fmla="*/ 2557045 h 4256941"/>
                <a:gd name="connsiteX0" fmla="*/ 35 w 12212316"/>
                <a:gd name="connsiteY0" fmla="*/ 2557045 h 4256941"/>
                <a:gd name="connsiteX1" fmla="*/ 12211707 w 12212316"/>
                <a:gd name="connsiteY1" fmla="*/ 0 h 4256941"/>
                <a:gd name="connsiteX2" fmla="*/ 12202474 w 12212316"/>
                <a:gd name="connsiteY2" fmla="*/ 4256941 h 4256941"/>
                <a:gd name="connsiteX3" fmla="*/ 7331 w 12212316"/>
                <a:gd name="connsiteY3" fmla="*/ 4253798 h 4256941"/>
                <a:gd name="connsiteX4" fmla="*/ 35 w 12212316"/>
                <a:gd name="connsiteY4" fmla="*/ 2557045 h 4256941"/>
                <a:gd name="connsiteX0" fmla="*/ 35 w 12212316"/>
                <a:gd name="connsiteY0" fmla="*/ 3627293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3627293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2605145 h 5327189"/>
                <a:gd name="connsiteX1" fmla="*/ 12211707 w 12212316"/>
                <a:gd name="connsiteY1" fmla="*/ 0 h 5327189"/>
                <a:gd name="connsiteX2" fmla="*/ 12202474 w 12212316"/>
                <a:gd name="connsiteY2" fmla="*/ 5327189 h 5327189"/>
                <a:gd name="connsiteX3" fmla="*/ 7331 w 12212316"/>
                <a:gd name="connsiteY3" fmla="*/ 5324046 h 5327189"/>
                <a:gd name="connsiteX4" fmla="*/ 35 w 12212316"/>
                <a:gd name="connsiteY4" fmla="*/ 2605145 h 5327189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5 w 12212316"/>
                <a:gd name="connsiteY0" fmla="*/ 4908371 h 7630415"/>
                <a:gd name="connsiteX1" fmla="*/ 12211707 w 12212316"/>
                <a:gd name="connsiteY1" fmla="*/ 0 h 7630415"/>
                <a:gd name="connsiteX2" fmla="*/ 12202474 w 12212316"/>
                <a:gd name="connsiteY2" fmla="*/ 7630415 h 7630415"/>
                <a:gd name="connsiteX3" fmla="*/ 7331 w 12212316"/>
                <a:gd name="connsiteY3" fmla="*/ 7627272 h 7630415"/>
                <a:gd name="connsiteX4" fmla="*/ 35 w 12212316"/>
                <a:gd name="connsiteY4" fmla="*/ 4908371 h 7630415"/>
                <a:gd name="connsiteX0" fmla="*/ 3337 w 12215618"/>
                <a:gd name="connsiteY0" fmla="*/ 4908371 h 7630415"/>
                <a:gd name="connsiteX1" fmla="*/ 12215009 w 12215618"/>
                <a:gd name="connsiteY1" fmla="*/ 0 h 7630415"/>
                <a:gd name="connsiteX2" fmla="*/ 12205776 w 12215618"/>
                <a:gd name="connsiteY2" fmla="*/ 7630415 h 7630415"/>
                <a:gd name="connsiteX3" fmla="*/ 0 w 12215618"/>
                <a:gd name="connsiteY3" fmla="*/ 6467825 h 7630415"/>
                <a:gd name="connsiteX4" fmla="*/ 3337 w 12215618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5841096 h 7630415"/>
                <a:gd name="connsiteX4" fmla="*/ 16 w 12212297"/>
                <a:gd name="connsiteY4" fmla="*/ 4908371 h 7630415"/>
                <a:gd name="connsiteX0" fmla="*/ 16 w 12212297"/>
                <a:gd name="connsiteY0" fmla="*/ 4908371 h 7630415"/>
                <a:gd name="connsiteX1" fmla="*/ 12211688 w 12212297"/>
                <a:gd name="connsiteY1" fmla="*/ 0 h 7630415"/>
                <a:gd name="connsiteX2" fmla="*/ 12202455 w 12212297"/>
                <a:gd name="connsiteY2" fmla="*/ 7630415 h 7630415"/>
                <a:gd name="connsiteX3" fmla="*/ 17944 w 12212297"/>
                <a:gd name="connsiteY3" fmla="*/ 6420820 h 7630415"/>
                <a:gd name="connsiteX4" fmla="*/ 16 w 12212297"/>
                <a:gd name="connsiteY4" fmla="*/ 4908371 h 7630415"/>
                <a:gd name="connsiteX0" fmla="*/ 16 w 12211751"/>
                <a:gd name="connsiteY0" fmla="*/ 4908371 h 6420820"/>
                <a:gd name="connsiteX1" fmla="*/ 12211688 w 12211751"/>
                <a:gd name="connsiteY1" fmla="*/ 0 h 6420820"/>
                <a:gd name="connsiteX2" fmla="*/ 12032334 w 12211751"/>
                <a:gd name="connsiteY2" fmla="*/ 5060829 h 6420820"/>
                <a:gd name="connsiteX3" fmla="*/ 17944 w 12211751"/>
                <a:gd name="connsiteY3" fmla="*/ 6420820 h 6420820"/>
                <a:gd name="connsiteX4" fmla="*/ 16 w 12211751"/>
                <a:gd name="connsiteY4" fmla="*/ 4908371 h 6420820"/>
                <a:gd name="connsiteX0" fmla="*/ 16 w 12212297"/>
                <a:gd name="connsiteY0" fmla="*/ 4908371 h 6423963"/>
                <a:gd name="connsiteX1" fmla="*/ 12211688 w 12212297"/>
                <a:gd name="connsiteY1" fmla="*/ 0 h 6423963"/>
                <a:gd name="connsiteX2" fmla="*/ 12202455 w 12212297"/>
                <a:gd name="connsiteY2" fmla="*/ 6423963 h 6423963"/>
                <a:gd name="connsiteX3" fmla="*/ 17944 w 12212297"/>
                <a:gd name="connsiteY3" fmla="*/ 6420820 h 6423963"/>
                <a:gd name="connsiteX4" fmla="*/ 16 w 12212297"/>
                <a:gd name="connsiteY4" fmla="*/ 4908371 h 6423963"/>
                <a:gd name="connsiteX0" fmla="*/ 37 w 12212318"/>
                <a:gd name="connsiteY0" fmla="*/ 4908371 h 6425608"/>
                <a:gd name="connsiteX1" fmla="*/ 12211709 w 12212318"/>
                <a:gd name="connsiteY1" fmla="*/ 0 h 6425608"/>
                <a:gd name="connsiteX2" fmla="*/ 12202476 w 12212318"/>
                <a:gd name="connsiteY2" fmla="*/ 6423963 h 6425608"/>
                <a:gd name="connsiteX3" fmla="*/ 6732 w 12212318"/>
                <a:gd name="connsiteY3" fmla="*/ 6425608 h 6425608"/>
                <a:gd name="connsiteX4" fmla="*/ 37 w 12212318"/>
                <a:gd name="connsiteY4" fmla="*/ 4908371 h 6425608"/>
                <a:gd name="connsiteX0" fmla="*/ 37 w 12212946"/>
                <a:gd name="connsiteY0" fmla="*/ 4908371 h 6425608"/>
                <a:gd name="connsiteX1" fmla="*/ 12211709 w 12212946"/>
                <a:gd name="connsiteY1" fmla="*/ 0 h 6425608"/>
                <a:gd name="connsiteX2" fmla="*/ 12212355 w 12212946"/>
                <a:gd name="connsiteY2" fmla="*/ 6423963 h 6425608"/>
                <a:gd name="connsiteX3" fmla="*/ 6732 w 12212946"/>
                <a:gd name="connsiteY3" fmla="*/ 6425608 h 6425608"/>
                <a:gd name="connsiteX4" fmla="*/ 37 w 12212946"/>
                <a:gd name="connsiteY4" fmla="*/ 4908371 h 6425608"/>
                <a:gd name="connsiteX0" fmla="*/ 37 w 12215919"/>
                <a:gd name="connsiteY0" fmla="*/ 4902758 h 6419995"/>
                <a:gd name="connsiteX1" fmla="*/ 12215001 w 12215919"/>
                <a:gd name="connsiteY1" fmla="*/ 0 h 6419995"/>
                <a:gd name="connsiteX2" fmla="*/ 12212355 w 12215919"/>
                <a:gd name="connsiteY2" fmla="*/ 6418350 h 6419995"/>
                <a:gd name="connsiteX3" fmla="*/ 6732 w 12215919"/>
                <a:gd name="connsiteY3" fmla="*/ 6419995 h 6419995"/>
                <a:gd name="connsiteX4" fmla="*/ 37 w 12215919"/>
                <a:gd name="connsiteY4" fmla="*/ 4902758 h 6419995"/>
                <a:gd name="connsiteX0" fmla="*/ 37 w 12216204"/>
                <a:gd name="connsiteY0" fmla="*/ 4902758 h 6430932"/>
                <a:gd name="connsiteX1" fmla="*/ 12215001 w 12216204"/>
                <a:gd name="connsiteY1" fmla="*/ 0 h 6430932"/>
                <a:gd name="connsiteX2" fmla="*/ 12215379 w 12216204"/>
                <a:gd name="connsiteY2" fmla="*/ 6430932 h 6430932"/>
                <a:gd name="connsiteX3" fmla="*/ 6732 w 12216204"/>
                <a:gd name="connsiteY3" fmla="*/ 6419995 h 6430932"/>
                <a:gd name="connsiteX4" fmla="*/ 37 w 12216204"/>
                <a:gd name="connsiteY4" fmla="*/ 4902758 h 6430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6204" h="6430932">
                  <a:moveTo>
                    <a:pt x="37" y="4902758"/>
                  </a:moveTo>
                  <a:cubicBezTo>
                    <a:pt x="4013" y="1389441"/>
                    <a:pt x="9009224" y="2390532"/>
                    <a:pt x="12215001" y="0"/>
                  </a:cubicBezTo>
                  <a:cubicBezTo>
                    <a:pt x="12219012" y="1331215"/>
                    <a:pt x="12211368" y="5099717"/>
                    <a:pt x="12215379" y="6430932"/>
                  </a:cubicBezTo>
                  <a:lnTo>
                    <a:pt x="6732" y="6419995"/>
                  </a:lnTo>
                  <a:cubicBezTo>
                    <a:pt x="7378" y="6183740"/>
                    <a:pt x="-609" y="5139013"/>
                    <a:pt x="37" y="4902758"/>
                  </a:cubicBezTo>
                  <a:close/>
                </a:path>
              </a:pathLst>
            </a:custGeom>
            <a:gradFill>
              <a:gsLst>
                <a:gs pos="0">
                  <a:srgbClr val="458BCA"/>
                </a:gs>
                <a:gs pos="57000">
                  <a:schemeClr val="tx2">
                    <a:lumMod val="50000"/>
                  </a:schemeClr>
                </a:gs>
              </a:gsLst>
              <a:lin ang="10800000" scaled="0"/>
            </a:gradFill>
            <a:ln w="19050">
              <a:noFill/>
              <a:miter lim="800000"/>
              <a:headEnd/>
              <a:tailEnd/>
            </a:ln>
            <a:effectLst>
              <a:innerShdw blurRad="203200" dist="88900" dir="11400000">
                <a:prstClr val="black">
                  <a:alpha val="25000"/>
                </a:prstClr>
              </a:innerShdw>
            </a:effectLst>
          </p:spPr>
          <p:txBody>
            <a:bodyPr lIns="90000" tIns="90000" bIns="90000" rtlCol="0" anchor="ctr"/>
            <a:lstStyle/>
            <a:p>
              <a:pPr algn="l" eaLnBrk="0" hangingPunct="0"/>
              <a:endParaRPr lang="en-GB" sz="20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2D21C09-948B-4372-9752-FD8FB1227E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420" y="262780"/>
            <a:ext cx="5400000" cy="162163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789C724A-9F3F-45D6-A2EC-95405459A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747" y="4868154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7597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1504" userDrawn="1">
          <p15:clr>
            <a:srgbClr val="FBAE40"/>
          </p15:clr>
        </p15:guide>
        <p15:guide id="3" pos="7680">
          <p15:clr>
            <a:srgbClr val="FBAE40"/>
          </p15:clr>
        </p15:guide>
        <p15:guide id="4" orient="horz" pos="43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7DA7E67-6D8E-40E0-8EDC-A0B1EAD877A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 panose="020B0606030504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DAC7B2-BA2B-4466-8FAF-BF6D36BCCC98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4" y="6460937"/>
            <a:ext cx="3923056" cy="210410"/>
          </a:xfrm>
          <a:prstGeom prst="rect">
            <a:avLst/>
          </a:prstGeom>
        </p:spPr>
      </p:pic>
      <p:pic>
        <p:nvPicPr>
          <p:cNvPr id="21" name="Picture 2" descr="cid:image001.png@01D5275C.60C782A0">
            <a:extLst>
              <a:ext uri="{FF2B5EF4-FFF2-40B4-BE49-F238E27FC236}">
                <a16:creationId xmlns:a16="http://schemas.microsoft.com/office/drawing/2014/main" id="{488CAE15-79E9-402B-BC37-13865419DC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73" b="15426"/>
          <a:stretch/>
        </p:blipFill>
        <p:spPr bwMode="auto">
          <a:xfrm>
            <a:off x="488123" y="6460937"/>
            <a:ext cx="241360" cy="21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5DFDFE10-F884-44EE-98CC-5D19AA476C94}"/>
              </a:ext>
            </a:extLst>
          </p:cNvPr>
          <p:cNvSpPr/>
          <p:nvPr userDrawn="1"/>
        </p:nvSpPr>
        <p:spPr bwMode="auto">
          <a:xfrm rot="16200000">
            <a:off x="9164046" y="1381636"/>
            <a:ext cx="4427621" cy="1664350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214 w 12212495"/>
              <a:gd name="connsiteY0" fmla="*/ 4908371 h 6423963"/>
              <a:gd name="connsiteX1" fmla="*/ 12211886 w 12212495"/>
              <a:gd name="connsiteY1" fmla="*/ 0 h 6423963"/>
              <a:gd name="connsiteX2" fmla="*/ 12202653 w 12212495"/>
              <a:gd name="connsiteY2" fmla="*/ 6423963 h 6423963"/>
              <a:gd name="connsiteX3" fmla="*/ 5 w 12212495"/>
              <a:gd name="connsiteY3" fmla="*/ 5994631 h 6423963"/>
              <a:gd name="connsiteX4" fmla="*/ 214 w 12212495"/>
              <a:gd name="connsiteY4" fmla="*/ 4908371 h 6423963"/>
              <a:gd name="connsiteX0" fmla="*/ 214 w 12213025"/>
              <a:gd name="connsiteY0" fmla="*/ 4908371 h 5997776"/>
              <a:gd name="connsiteX1" fmla="*/ 12211886 w 12213025"/>
              <a:gd name="connsiteY1" fmla="*/ 0 h 5997776"/>
              <a:gd name="connsiteX2" fmla="*/ 12211722 w 12213025"/>
              <a:gd name="connsiteY2" fmla="*/ 5997776 h 5997776"/>
              <a:gd name="connsiteX3" fmla="*/ 5 w 12213025"/>
              <a:gd name="connsiteY3" fmla="*/ 5994631 h 5997776"/>
              <a:gd name="connsiteX4" fmla="*/ 214 w 12213025"/>
              <a:gd name="connsiteY4" fmla="*/ 4908371 h 5997776"/>
              <a:gd name="connsiteX0" fmla="*/ 0 w 12561847"/>
              <a:gd name="connsiteY0" fmla="*/ 4944309 h 5997776"/>
              <a:gd name="connsiteX1" fmla="*/ 12560708 w 12561847"/>
              <a:gd name="connsiteY1" fmla="*/ 0 h 5997776"/>
              <a:gd name="connsiteX2" fmla="*/ 12560544 w 12561847"/>
              <a:gd name="connsiteY2" fmla="*/ 5997776 h 5997776"/>
              <a:gd name="connsiteX3" fmla="*/ 348827 w 12561847"/>
              <a:gd name="connsiteY3" fmla="*/ 5994631 h 5997776"/>
              <a:gd name="connsiteX4" fmla="*/ 0 w 12561847"/>
              <a:gd name="connsiteY4" fmla="*/ 4944309 h 5997776"/>
              <a:gd name="connsiteX0" fmla="*/ 9 w 12561856"/>
              <a:gd name="connsiteY0" fmla="*/ 4944309 h 5997776"/>
              <a:gd name="connsiteX1" fmla="*/ 12560717 w 12561856"/>
              <a:gd name="connsiteY1" fmla="*/ 0 h 5997776"/>
              <a:gd name="connsiteX2" fmla="*/ 12560553 w 12561856"/>
              <a:gd name="connsiteY2" fmla="*/ 5997776 h 5997776"/>
              <a:gd name="connsiteX3" fmla="*/ 28886 w 12561856"/>
              <a:gd name="connsiteY3" fmla="*/ 4964422 h 5997776"/>
              <a:gd name="connsiteX4" fmla="*/ 9 w 12561856"/>
              <a:gd name="connsiteY4" fmla="*/ 4944309 h 5997776"/>
              <a:gd name="connsiteX0" fmla="*/ 11 w 12561196"/>
              <a:gd name="connsiteY0" fmla="*/ 4944309 h 5014910"/>
              <a:gd name="connsiteX1" fmla="*/ 12560719 w 12561196"/>
              <a:gd name="connsiteY1" fmla="*/ 0 h 5014910"/>
              <a:gd name="connsiteX2" fmla="*/ 12546012 w 12561196"/>
              <a:gd name="connsiteY2" fmla="*/ 4955589 h 5014910"/>
              <a:gd name="connsiteX3" fmla="*/ 28888 w 12561196"/>
              <a:gd name="connsiteY3" fmla="*/ 4964422 h 5014910"/>
              <a:gd name="connsiteX4" fmla="*/ 11 w 12561196"/>
              <a:gd name="connsiteY4" fmla="*/ 4944309 h 5014910"/>
              <a:gd name="connsiteX0" fmla="*/ 11 w 12561858"/>
              <a:gd name="connsiteY0" fmla="*/ 4944309 h 5014910"/>
              <a:gd name="connsiteX1" fmla="*/ 12560719 w 12561858"/>
              <a:gd name="connsiteY1" fmla="*/ 0 h 5014910"/>
              <a:gd name="connsiteX2" fmla="*/ 12560556 w 12561858"/>
              <a:gd name="connsiteY2" fmla="*/ 4967571 h 5014910"/>
              <a:gd name="connsiteX3" fmla="*/ 28888 w 12561858"/>
              <a:gd name="connsiteY3" fmla="*/ 4964422 h 5014910"/>
              <a:gd name="connsiteX4" fmla="*/ 11 w 12561858"/>
              <a:gd name="connsiteY4" fmla="*/ 4944309 h 501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1858" h="5014910">
                <a:moveTo>
                  <a:pt x="11" y="4944309"/>
                </a:moveTo>
                <a:cubicBezTo>
                  <a:pt x="3987" y="1430992"/>
                  <a:pt x="9354942" y="2390532"/>
                  <a:pt x="12560719" y="0"/>
                </a:cubicBezTo>
                <a:cubicBezTo>
                  <a:pt x="12564730" y="1331215"/>
                  <a:pt x="12556545" y="3636356"/>
                  <a:pt x="12560556" y="4967571"/>
                </a:cubicBezTo>
                <a:lnTo>
                  <a:pt x="28888" y="4964422"/>
                </a:lnTo>
                <a:cubicBezTo>
                  <a:pt x="29534" y="4728167"/>
                  <a:pt x="-635" y="5180564"/>
                  <a:pt x="11" y="4944309"/>
                </a:cubicBezTo>
                <a:close/>
              </a:path>
            </a:pathLst>
          </a:custGeom>
          <a:blipFill dpi="0" rotWithShape="0">
            <a:blip r:embed="rId9"/>
            <a:srcRect/>
            <a:stretch>
              <a:fillRect b="-40000"/>
            </a:stretch>
          </a:blip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82031AF3-E393-412E-B301-349082886CAE}"/>
              </a:ext>
            </a:extLst>
          </p:cNvPr>
          <p:cNvSpPr/>
          <p:nvPr userDrawn="1"/>
        </p:nvSpPr>
        <p:spPr bwMode="auto">
          <a:xfrm rot="16200000">
            <a:off x="9329723" y="1545535"/>
            <a:ext cx="4424714" cy="1333641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9 w 12225468"/>
              <a:gd name="connsiteY0" fmla="*/ 4908372 h 6423963"/>
              <a:gd name="connsiteX1" fmla="*/ 12224859 w 12225468"/>
              <a:gd name="connsiteY1" fmla="*/ 0 h 6423963"/>
              <a:gd name="connsiteX2" fmla="*/ 12215626 w 12225468"/>
              <a:gd name="connsiteY2" fmla="*/ 6423963 h 6423963"/>
              <a:gd name="connsiteX3" fmla="*/ 31115 w 12225468"/>
              <a:gd name="connsiteY3" fmla="*/ 6420820 h 6423963"/>
              <a:gd name="connsiteX4" fmla="*/ 9 w 12225468"/>
              <a:gd name="connsiteY4" fmla="*/ 4908372 h 6423963"/>
              <a:gd name="connsiteX0" fmla="*/ 48 w 12225507"/>
              <a:gd name="connsiteY0" fmla="*/ 4908372 h 6423963"/>
              <a:gd name="connsiteX1" fmla="*/ 12224898 w 12225507"/>
              <a:gd name="connsiteY1" fmla="*/ 0 h 6423963"/>
              <a:gd name="connsiteX2" fmla="*/ 12215665 w 12225507"/>
              <a:gd name="connsiteY2" fmla="*/ 6423963 h 6423963"/>
              <a:gd name="connsiteX3" fmla="*/ 4797 w 12225507"/>
              <a:gd name="connsiteY3" fmla="*/ 5926231 h 6423963"/>
              <a:gd name="connsiteX4" fmla="*/ 48 w 12225507"/>
              <a:gd name="connsiteY4" fmla="*/ 4908372 h 6423963"/>
              <a:gd name="connsiteX0" fmla="*/ 48 w 12226136"/>
              <a:gd name="connsiteY0" fmla="*/ 4908372 h 5942742"/>
              <a:gd name="connsiteX1" fmla="*/ 12224898 w 12226136"/>
              <a:gd name="connsiteY1" fmla="*/ 0 h 5942742"/>
              <a:gd name="connsiteX2" fmla="*/ 12225549 w 12226136"/>
              <a:gd name="connsiteY2" fmla="*/ 5942742 h 5942742"/>
              <a:gd name="connsiteX3" fmla="*/ 4797 w 12226136"/>
              <a:gd name="connsiteY3" fmla="*/ 5926231 h 5942742"/>
              <a:gd name="connsiteX4" fmla="*/ 48 w 12226136"/>
              <a:gd name="connsiteY4" fmla="*/ 4908372 h 5942742"/>
              <a:gd name="connsiteX0" fmla="*/ 1 w 12427651"/>
              <a:gd name="connsiteY0" fmla="*/ 4371495 h 5942742"/>
              <a:gd name="connsiteX1" fmla="*/ 12426413 w 12427651"/>
              <a:gd name="connsiteY1" fmla="*/ 0 h 5942742"/>
              <a:gd name="connsiteX2" fmla="*/ 12427064 w 12427651"/>
              <a:gd name="connsiteY2" fmla="*/ 5942742 h 5942742"/>
              <a:gd name="connsiteX3" fmla="*/ 206312 w 12427651"/>
              <a:gd name="connsiteY3" fmla="*/ 5926231 h 5942742"/>
              <a:gd name="connsiteX4" fmla="*/ 1 w 12427651"/>
              <a:gd name="connsiteY4" fmla="*/ 4371495 h 5942742"/>
              <a:gd name="connsiteX0" fmla="*/ 12 w 12427662"/>
              <a:gd name="connsiteY0" fmla="*/ 4371495 h 5942742"/>
              <a:gd name="connsiteX1" fmla="*/ 12426424 w 12427662"/>
              <a:gd name="connsiteY1" fmla="*/ 0 h 5942742"/>
              <a:gd name="connsiteX2" fmla="*/ 12427075 w 12427662"/>
              <a:gd name="connsiteY2" fmla="*/ 5942742 h 5942742"/>
              <a:gd name="connsiteX3" fmla="*/ 26356 w 12427662"/>
              <a:gd name="connsiteY3" fmla="*/ 4711186 h 5942742"/>
              <a:gd name="connsiteX4" fmla="*/ 12 w 12427662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4739450"/>
              <a:gd name="connsiteX1" fmla="*/ 12426460 w 12427698"/>
              <a:gd name="connsiteY1" fmla="*/ 0 h 4739450"/>
              <a:gd name="connsiteX2" fmla="*/ 12427110 w 12427698"/>
              <a:gd name="connsiteY2" fmla="*/ 4685300 h 4739450"/>
              <a:gd name="connsiteX3" fmla="*/ 4795 w 12427698"/>
              <a:gd name="connsiteY3" fmla="*/ 4739452 h 4739450"/>
              <a:gd name="connsiteX4" fmla="*/ 48 w 12427698"/>
              <a:gd name="connsiteY4" fmla="*/ 4371495 h 473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27698" h="4739450">
                <a:moveTo>
                  <a:pt x="48" y="4371495"/>
                </a:moveTo>
                <a:cubicBezTo>
                  <a:pt x="-17574" y="1931958"/>
                  <a:pt x="9220683" y="2390532"/>
                  <a:pt x="12426460" y="0"/>
                </a:cubicBezTo>
                <a:cubicBezTo>
                  <a:pt x="12430471" y="1331215"/>
                  <a:pt x="12423099" y="3354085"/>
                  <a:pt x="12427110" y="4685300"/>
                </a:cubicBezTo>
                <a:lnTo>
                  <a:pt x="4795" y="4739452"/>
                </a:lnTo>
                <a:cubicBezTo>
                  <a:pt x="5441" y="4503197"/>
                  <a:pt x="-598" y="4607750"/>
                  <a:pt x="48" y="4371495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892848CE-CCF4-4D14-976B-0B39BA86F442}"/>
              </a:ext>
            </a:extLst>
          </p:cNvPr>
          <p:cNvSpPr/>
          <p:nvPr userDrawn="1"/>
        </p:nvSpPr>
        <p:spPr bwMode="auto">
          <a:xfrm rot="16200000">
            <a:off x="9511296" y="1744189"/>
            <a:ext cx="4428666" cy="940880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37 w 12212318"/>
              <a:gd name="connsiteY0" fmla="*/ 4908371 h 6425608"/>
              <a:gd name="connsiteX1" fmla="*/ 12211709 w 12212318"/>
              <a:gd name="connsiteY1" fmla="*/ 0 h 6425608"/>
              <a:gd name="connsiteX2" fmla="*/ 12202476 w 12212318"/>
              <a:gd name="connsiteY2" fmla="*/ 6423963 h 6425608"/>
              <a:gd name="connsiteX3" fmla="*/ 6732 w 12212318"/>
              <a:gd name="connsiteY3" fmla="*/ 6425608 h 6425608"/>
              <a:gd name="connsiteX4" fmla="*/ 37 w 12212318"/>
              <a:gd name="connsiteY4" fmla="*/ 4908371 h 6425608"/>
              <a:gd name="connsiteX0" fmla="*/ 37 w 12212946"/>
              <a:gd name="connsiteY0" fmla="*/ 4908371 h 6425608"/>
              <a:gd name="connsiteX1" fmla="*/ 12211709 w 12212946"/>
              <a:gd name="connsiteY1" fmla="*/ 0 h 6425608"/>
              <a:gd name="connsiteX2" fmla="*/ 12212355 w 12212946"/>
              <a:gd name="connsiteY2" fmla="*/ 6423963 h 6425608"/>
              <a:gd name="connsiteX3" fmla="*/ 6732 w 12212946"/>
              <a:gd name="connsiteY3" fmla="*/ 6425608 h 6425608"/>
              <a:gd name="connsiteX4" fmla="*/ 37 w 12212946"/>
              <a:gd name="connsiteY4" fmla="*/ 4908371 h 6425608"/>
              <a:gd name="connsiteX0" fmla="*/ 37 w 12215919"/>
              <a:gd name="connsiteY0" fmla="*/ 4902758 h 6419995"/>
              <a:gd name="connsiteX1" fmla="*/ 12215001 w 12215919"/>
              <a:gd name="connsiteY1" fmla="*/ 0 h 6419995"/>
              <a:gd name="connsiteX2" fmla="*/ 12212355 w 12215919"/>
              <a:gd name="connsiteY2" fmla="*/ 6418350 h 6419995"/>
              <a:gd name="connsiteX3" fmla="*/ 6732 w 12215919"/>
              <a:gd name="connsiteY3" fmla="*/ 6419995 h 6419995"/>
              <a:gd name="connsiteX4" fmla="*/ 37 w 12215919"/>
              <a:gd name="connsiteY4" fmla="*/ 4902758 h 6419995"/>
              <a:gd name="connsiteX0" fmla="*/ 37 w 12216204"/>
              <a:gd name="connsiteY0" fmla="*/ 4902758 h 6430932"/>
              <a:gd name="connsiteX1" fmla="*/ 12215001 w 12216204"/>
              <a:gd name="connsiteY1" fmla="*/ 0 h 6430932"/>
              <a:gd name="connsiteX2" fmla="*/ 12215379 w 12216204"/>
              <a:gd name="connsiteY2" fmla="*/ 6430932 h 6430932"/>
              <a:gd name="connsiteX3" fmla="*/ 6732 w 12216204"/>
              <a:gd name="connsiteY3" fmla="*/ 6419995 h 6430932"/>
              <a:gd name="connsiteX4" fmla="*/ 37 w 12216204"/>
              <a:gd name="connsiteY4" fmla="*/ 4902758 h 6430932"/>
              <a:gd name="connsiteX0" fmla="*/ 37 w 12215675"/>
              <a:gd name="connsiteY0" fmla="*/ 4902758 h 6420002"/>
              <a:gd name="connsiteX1" fmla="*/ 12215001 w 12215675"/>
              <a:gd name="connsiteY1" fmla="*/ 0 h 6420002"/>
              <a:gd name="connsiteX2" fmla="*/ 12207658 w 12215675"/>
              <a:gd name="connsiteY2" fmla="*/ 4688701 h 6420002"/>
              <a:gd name="connsiteX3" fmla="*/ 6732 w 12215675"/>
              <a:gd name="connsiteY3" fmla="*/ 6419995 h 6420002"/>
              <a:gd name="connsiteX4" fmla="*/ 37 w 12215675"/>
              <a:gd name="connsiteY4" fmla="*/ 4902758 h 6420002"/>
              <a:gd name="connsiteX0" fmla="*/ 19 w 12215657"/>
              <a:gd name="connsiteY0" fmla="*/ 4902758 h 5396561"/>
              <a:gd name="connsiteX1" fmla="*/ 12214983 w 12215657"/>
              <a:gd name="connsiteY1" fmla="*/ 0 h 5396561"/>
              <a:gd name="connsiteX2" fmla="*/ 12207640 w 12215657"/>
              <a:gd name="connsiteY2" fmla="*/ 4688701 h 5396561"/>
              <a:gd name="connsiteX3" fmla="*/ 14116 w 12215657"/>
              <a:gd name="connsiteY3" fmla="*/ 5396548 h 5396561"/>
              <a:gd name="connsiteX4" fmla="*/ 19 w 12215657"/>
              <a:gd name="connsiteY4" fmla="*/ 4902758 h 5396561"/>
              <a:gd name="connsiteX0" fmla="*/ 15518 w 12201540"/>
              <a:gd name="connsiteY0" fmla="*/ 4464141 h 5396561"/>
              <a:gd name="connsiteX1" fmla="*/ 12200866 w 12201540"/>
              <a:gd name="connsiteY1" fmla="*/ 0 h 5396561"/>
              <a:gd name="connsiteX2" fmla="*/ 12193523 w 12201540"/>
              <a:gd name="connsiteY2" fmla="*/ 4688701 h 5396561"/>
              <a:gd name="connsiteX3" fmla="*/ -1 w 12201540"/>
              <a:gd name="connsiteY3" fmla="*/ 5396548 h 5396561"/>
              <a:gd name="connsiteX4" fmla="*/ 15518 w 12201540"/>
              <a:gd name="connsiteY4" fmla="*/ 4464141 h 5396561"/>
              <a:gd name="connsiteX0" fmla="*/ 15520 w 12201542"/>
              <a:gd name="connsiteY0" fmla="*/ 4464141 h 5396561"/>
              <a:gd name="connsiteX1" fmla="*/ 12200868 w 12201542"/>
              <a:gd name="connsiteY1" fmla="*/ 0 h 5396561"/>
              <a:gd name="connsiteX2" fmla="*/ 12193525 w 12201542"/>
              <a:gd name="connsiteY2" fmla="*/ 4688701 h 5396561"/>
              <a:gd name="connsiteX3" fmla="*/ 1 w 12201542"/>
              <a:gd name="connsiteY3" fmla="*/ 5396548 h 5396561"/>
              <a:gd name="connsiteX4" fmla="*/ 15520 w 12201542"/>
              <a:gd name="connsiteY4" fmla="*/ 4464141 h 5396561"/>
              <a:gd name="connsiteX0" fmla="*/ 15518 w 12201540"/>
              <a:gd name="connsiteY0" fmla="*/ 4464141 h 4728182"/>
              <a:gd name="connsiteX1" fmla="*/ 12200866 w 12201540"/>
              <a:gd name="connsiteY1" fmla="*/ 0 h 4728182"/>
              <a:gd name="connsiteX2" fmla="*/ 12193523 w 12201540"/>
              <a:gd name="connsiteY2" fmla="*/ 4688701 h 4728182"/>
              <a:gd name="connsiteX3" fmla="*/ -1 w 12201540"/>
              <a:gd name="connsiteY3" fmla="*/ 4728180 h 4728182"/>
              <a:gd name="connsiteX4" fmla="*/ 15518 w 12201540"/>
              <a:gd name="connsiteY4" fmla="*/ 4464141 h 4728182"/>
              <a:gd name="connsiteX0" fmla="*/ 3857 w 12225288"/>
              <a:gd name="connsiteY0" fmla="*/ 4324302 h 4728182"/>
              <a:gd name="connsiteX1" fmla="*/ 12224614 w 12225288"/>
              <a:gd name="connsiteY1" fmla="*/ 0 h 4728182"/>
              <a:gd name="connsiteX2" fmla="*/ 12217271 w 12225288"/>
              <a:gd name="connsiteY2" fmla="*/ 4688701 h 4728182"/>
              <a:gd name="connsiteX3" fmla="*/ 23747 w 12225288"/>
              <a:gd name="connsiteY3" fmla="*/ 4728180 h 4728182"/>
              <a:gd name="connsiteX4" fmla="*/ 3857 w 12225288"/>
              <a:gd name="connsiteY4" fmla="*/ 4324302 h 4728182"/>
              <a:gd name="connsiteX0" fmla="*/ 15519 w 12236950"/>
              <a:gd name="connsiteY0" fmla="*/ 4324302 h 4728197"/>
              <a:gd name="connsiteX1" fmla="*/ 12236276 w 12236950"/>
              <a:gd name="connsiteY1" fmla="*/ 0 h 4728197"/>
              <a:gd name="connsiteX2" fmla="*/ 12228933 w 12236950"/>
              <a:gd name="connsiteY2" fmla="*/ 4688701 h 4728197"/>
              <a:gd name="connsiteX3" fmla="*/ -1 w 12236950"/>
              <a:gd name="connsiteY3" fmla="*/ 4728195 h 4728197"/>
              <a:gd name="connsiteX4" fmla="*/ 15519 w 12236950"/>
              <a:gd name="connsiteY4" fmla="*/ 4324302 h 472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6950" h="4728197">
                <a:moveTo>
                  <a:pt x="15519" y="4324302"/>
                </a:moveTo>
                <a:cubicBezTo>
                  <a:pt x="19495" y="810985"/>
                  <a:pt x="9030499" y="2390532"/>
                  <a:pt x="12236276" y="0"/>
                </a:cubicBezTo>
                <a:cubicBezTo>
                  <a:pt x="12240287" y="1331215"/>
                  <a:pt x="12224922" y="3357486"/>
                  <a:pt x="12228933" y="4688701"/>
                </a:cubicBezTo>
                <a:lnTo>
                  <a:pt x="-1" y="4728195"/>
                </a:lnTo>
                <a:cubicBezTo>
                  <a:pt x="645" y="4491940"/>
                  <a:pt x="67" y="4560558"/>
                  <a:pt x="15519" y="4324302"/>
                </a:cubicBezTo>
                <a:close/>
              </a:path>
            </a:pathLst>
          </a:custGeom>
          <a:gradFill>
            <a:gsLst>
              <a:gs pos="0">
                <a:srgbClr val="458BCA"/>
              </a:gs>
              <a:gs pos="57000">
                <a:schemeClr val="tx2">
                  <a:lumMod val="50000"/>
                </a:schemeClr>
              </a:gs>
            </a:gsLst>
            <a:lin ang="10800000" scaled="0"/>
          </a:gradFill>
          <a:ln w="19050">
            <a:noFill/>
            <a:miter lim="800000"/>
            <a:headEnd/>
            <a:tailEnd/>
          </a:ln>
          <a:effectLst>
            <a:innerShdw blurRad="203200" dist="88900" dir="11400000">
              <a:prstClr val="black">
                <a:alpha val="25000"/>
              </a:prstClr>
            </a:innerShdw>
          </a:effectLst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F8D060A7-925C-42A8-AEB7-579F0D6C02B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3935" y="6518092"/>
            <a:ext cx="202161" cy="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UNSDG Principles </a:t>
            </a:r>
            <a:r>
              <a:rPr lang="de-AT" sz="1000" dirty="0">
                <a:solidFill>
                  <a:srgbClr val="498BC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|</a:t>
            </a: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fld id="{F403F8ED-5FEE-486F-85F1-F163534D5E78}" type="slidenum">
              <a:rPr lang="de-AT" sz="1000" smtClean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r">
                <a:defRPr/>
              </a:pPr>
              <a:t>‹#›</a:t>
            </a:fld>
            <a:endParaRPr lang="de-AT" sz="10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1040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02">
          <p15:clr>
            <a:srgbClr val="FBAE40"/>
          </p15:clr>
        </p15:guide>
        <p15:guide id="2" orient="horz" pos="709">
          <p15:clr>
            <a:srgbClr val="FBAE40"/>
          </p15:clr>
        </p15:guide>
        <p15:guide id="3" orient="horz" pos="3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RG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id="{3DA92D02-B907-486C-9E0E-99D0039C346E}"/>
              </a:ext>
            </a:extLst>
          </p:cNvPr>
          <p:cNvSpPr/>
          <p:nvPr userDrawn="1"/>
        </p:nvSpPr>
        <p:spPr bwMode="auto">
          <a:xfrm rot="16200000">
            <a:off x="7943843" y="2601839"/>
            <a:ext cx="6868028" cy="1664350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214 w 12212495"/>
              <a:gd name="connsiteY0" fmla="*/ 4908371 h 6423963"/>
              <a:gd name="connsiteX1" fmla="*/ 12211886 w 12212495"/>
              <a:gd name="connsiteY1" fmla="*/ 0 h 6423963"/>
              <a:gd name="connsiteX2" fmla="*/ 12202653 w 12212495"/>
              <a:gd name="connsiteY2" fmla="*/ 6423963 h 6423963"/>
              <a:gd name="connsiteX3" fmla="*/ 5 w 12212495"/>
              <a:gd name="connsiteY3" fmla="*/ 5994631 h 6423963"/>
              <a:gd name="connsiteX4" fmla="*/ 214 w 12212495"/>
              <a:gd name="connsiteY4" fmla="*/ 4908371 h 6423963"/>
              <a:gd name="connsiteX0" fmla="*/ 214 w 12213025"/>
              <a:gd name="connsiteY0" fmla="*/ 4908371 h 5997776"/>
              <a:gd name="connsiteX1" fmla="*/ 12211886 w 12213025"/>
              <a:gd name="connsiteY1" fmla="*/ 0 h 5997776"/>
              <a:gd name="connsiteX2" fmla="*/ 12211722 w 12213025"/>
              <a:gd name="connsiteY2" fmla="*/ 5997776 h 5997776"/>
              <a:gd name="connsiteX3" fmla="*/ 5 w 12213025"/>
              <a:gd name="connsiteY3" fmla="*/ 5994631 h 5997776"/>
              <a:gd name="connsiteX4" fmla="*/ 214 w 12213025"/>
              <a:gd name="connsiteY4" fmla="*/ 4908371 h 5997776"/>
              <a:gd name="connsiteX0" fmla="*/ 0 w 12561847"/>
              <a:gd name="connsiteY0" fmla="*/ 4944309 h 5997776"/>
              <a:gd name="connsiteX1" fmla="*/ 12560708 w 12561847"/>
              <a:gd name="connsiteY1" fmla="*/ 0 h 5997776"/>
              <a:gd name="connsiteX2" fmla="*/ 12560544 w 12561847"/>
              <a:gd name="connsiteY2" fmla="*/ 5997776 h 5997776"/>
              <a:gd name="connsiteX3" fmla="*/ 348827 w 12561847"/>
              <a:gd name="connsiteY3" fmla="*/ 5994631 h 5997776"/>
              <a:gd name="connsiteX4" fmla="*/ 0 w 12561847"/>
              <a:gd name="connsiteY4" fmla="*/ 4944309 h 5997776"/>
              <a:gd name="connsiteX0" fmla="*/ 9 w 12561856"/>
              <a:gd name="connsiteY0" fmla="*/ 4944309 h 5997776"/>
              <a:gd name="connsiteX1" fmla="*/ 12560717 w 12561856"/>
              <a:gd name="connsiteY1" fmla="*/ 0 h 5997776"/>
              <a:gd name="connsiteX2" fmla="*/ 12560553 w 12561856"/>
              <a:gd name="connsiteY2" fmla="*/ 5997776 h 5997776"/>
              <a:gd name="connsiteX3" fmla="*/ 28886 w 12561856"/>
              <a:gd name="connsiteY3" fmla="*/ 4964422 h 5997776"/>
              <a:gd name="connsiteX4" fmla="*/ 9 w 12561856"/>
              <a:gd name="connsiteY4" fmla="*/ 4944309 h 5997776"/>
              <a:gd name="connsiteX0" fmla="*/ 11 w 12561196"/>
              <a:gd name="connsiteY0" fmla="*/ 4944309 h 5014910"/>
              <a:gd name="connsiteX1" fmla="*/ 12560719 w 12561196"/>
              <a:gd name="connsiteY1" fmla="*/ 0 h 5014910"/>
              <a:gd name="connsiteX2" fmla="*/ 12546012 w 12561196"/>
              <a:gd name="connsiteY2" fmla="*/ 4955589 h 5014910"/>
              <a:gd name="connsiteX3" fmla="*/ 28888 w 12561196"/>
              <a:gd name="connsiteY3" fmla="*/ 4964422 h 5014910"/>
              <a:gd name="connsiteX4" fmla="*/ 11 w 12561196"/>
              <a:gd name="connsiteY4" fmla="*/ 4944309 h 5014910"/>
              <a:gd name="connsiteX0" fmla="*/ 11 w 12561858"/>
              <a:gd name="connsiteY0" fmla="*/ 4944309 h 5014910"/>
              <a:gd name="connsiteX1" fmla="*/ 12560719 w 12561858"/>
              <a:gd name="connsiteY1" fmla="*/ 0 h 5014910"/>
              <a:gd name="connsiteX2" fmla="*/ 12560556 w 12561858"/>
              <a:gd name="connsiteY2" fmla="*/ 4967571 h 5014910"/>
              <a:gd name="connsiteX3" fmla="*/ 28888 w 12561858"/>
              <a:gd name="connsiteY3" fmla="*/ 4964422 h 5014910"/>
              <a:gd name="connsiteX4" fmla="*/ 11 w 12561858"/>
              <a:gd name="connsiteY4" fmla="*/ 4944309 h 501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1858" h="5014910">
                <a:moveTo>
                  <a:pt x="11" y="4944309"/>
                </a:moveTo>
                <a:cubicBezTo>
                  <a:pt x="3987" y="1430992"/>
                  <a:pt x="9354942" y="2390532"/>
                  <a:pt x="12560719" y="0"/>
                </a:cubicBezTo>
                <a:cubicBezTo>
                  <a:pt x="12564730" y="1331215"/>
                  <a:pt x="12556545" y="3636356"/>
                  <a:pt x="12560556" y="4967571"/>
                </a:cubicBezTo>
                <a:lnTo>
                  <a:pt x="28888" y="4964422"/>
                </a:lnTo>
                <a:cubicBezTo>
                  <a:pt x="29534" y="4728167"/>
                  <a:pt x="-635" y="5180564"/>
                  <a:pt x="11" y="4944309"/>
                </a:cubicBezTo>
                <a:close/>
              </a:path>
            </a:pathLst>
          </a:custGeom>
          <a:blipFill dpi="0" rotWithShape="0">
            <a:blip r:embed="rId5"/>
            <a:srcRect/>
            <a:stretch>
              <a:fillRect b="-40000"/>
            </a:stretch>
          </a:blip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88C05C0E-E8D6-4785-AD84-FD52DE7A2277}"/>
              </a:ext>
            </a:extLst>
          </p:cNvPr>
          <p:cNvSpPr/>
          <p:nvPr userDrawn="1"/>
        </p:nvSpPr>
        <p:spPr bwMode="auto">
          <a:xfrm rot="16200000">
            <a:off x="8110320" y="2764937"/>
            <a:ext cx="6863518" cy="1333641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9 w 12225468"/>
              <a:gd name="connsiteY0" fmla="*/ 4908372 h 6423963"/>
              <a:gd name="connsiteX1" fmla="*/ 12224859 w 12225468"/>
              <a:gd name="connsiteY1" fmla="*/ 0 h 6423963"/>
              <a:gd name="connsiteX2" fmla="*/ 12215626 w 12225468"/>
              <a:gd name="connsiteY2" fmla="*/ 6423963 h 6423963"/>
              <a:gd name="connsiteX3" fmla="*/ 31115 w 12225468"/>
              <a:gd name="connsiteY3" fmla="*/ 6420820 h 6423963"/>
              <a:gd name="connsiteX4" fmla="*/ 9 w 12225468"/>
              <a:gd name="connsiteY4" fmla="*/ 4908372 h 6423963"/>
              <a:gd name="connsiteX0" fmla="*/ 48 w 12225507"/>
              <a:gd name="connsiteY0" fmla="*/ 4908372 h 6423963"/>
              <a:gd name="connsiteX1" fmla="*/ 12224898 w 12225507"/>
              <a:gd name="connsiteY1" fmla="*/ 0 h 6423963"/>
              <a:gd name="connsiteX2" fmla="*/ 12215665 w 12225507"/>
              <a:gd name="connsiteY2" fmla="*/ 6423963 h 6423963"/>
              <a:gd name="connsiteX3" fmla="*/ 4797 w 12225507"/>
              <a:gd name="connsiteY3" fmla="*/ 5926231 h 6423963"/>
              <a:gd name="connsiteX4" fmla="*/ 48 w 12225507"/>
              <a:gd name="connsiteY4" fmla="*/ 4908372 h 6423963"/>
              <a:gd name="connsiteX0" fmla="*/ 48 w 12226136"/>
              <a:gd name="connsiteY0" fmla="*/ 4908372 h 5942742"/>
              <a:gd name="connsiteX1" fmla="*/ 12224898 w 12226136"/>
              <a:gd name="connsiteY1" fmla="*/ 0 h 5942742"/>
              <a:gd name="connsiteX2" fmla="*/ 12225549 w 12226136"/>
              <a:gd name="connsiteY2" fmla="*/ 5942742 h 5942742"/>
              <a:gd name="connsiteX3" fmla="*/ 4797 w 12226136"/>
              <a:gd name="connsiteY3" fmla="*/ 5926231 h 5942742"/>
              <a:gd name="connsiteX4" fmla="*/ 48 w 12226136"/>
              <a:gd name="connsiteY4" fmla="*/ 4908372 h 5942742"/>
              <a:gd name="connsiteX0" fmla="*/ 1 w 12427651"/>
              <a:gd name="connsiteY0" fmla="*/ 4371495 h 5942742"/>
              <a:gd name="connsiteX1" fmla="*/ 12426413 w 12427651"/>
              <a:gd name="connsiteY1" fmla="*/ 0 h 5942742"/>
              <a:gd name="connsiteX2" fmla="*/ 12427064 w 12427651"/>
              <a:gd name="connsiteY2" fmla="*/ 5942742 h 5942742"/>
              <a:gd name="connsiteX3" fmla="*/ 206312 w 12427651"/>
              <a:gd name="connsiteY3" fmla="*/ 5926231 h 5942742"/>
              <a:gd name="connsiteX4" fmla="*/ 1 w 12427651"/>
              <a:gd name="connsiteY4" fmla="*/ 4371495 h 5942742"/>
              <a:gd name="connsiteX0" fmla="*/ 12 w 12427662"/>
              <a:gd name="connsiteY0" fmla="*/ 4371495 h 5942742"/>
              <a:gd name="connsiteX1" fmla="*/ 12426424 w 12427662"/>
              <a:gd name="connsiteY1" fmla="*/ 0 h 5942742"/>
              <a:gd name="connsiteX2" fmla="*/ 12427075 w 12427662"/>
              <a:gd name="connsiteY2" fmla="*/ 5942742 h 5942742"/>
              <a:gd name="connsiteX3" fmla="*/ 26356 w 12427662"/>
              <a:gd name="connsiteY3" fmla="*/ 4711186 h 5942742"/>
              <a:gd name="connsiteX4" fmla="*/ 12 w 12427662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5942742"/>
              <a:gd name="connsiteX1" fmla="*/ 12426460 w 12427698"/>
              <a:gd name="connsiteY1" fmla="*/ 0 h 5942742"/>
              <a:gd name="connsiteX2" fmla="*/ 12427111 w 12427698"/>
              <a:gd name="connsiteY2" fmla="*/ 5942742 h 5942742"/>
              <a:gd name="connsiteX3" fmla="*/ 4795 w 12427698"/>
              <a:gd name="connsiteY3" fmla="*/ 4739452 h 5942742"/>
              <a:gd name="connsiteX4" fmla="*/ 48 w 12427698"/>
              <a:gd name="connsiteY4" fmla="*/ 4371495 h 5942742"/>
              <a:gd name="connsiteX0" fmla="*/ 48 w 12427698"/>
              <a:gd name="connsiteY0" fmla="*/ 4371495 h 4739450"/>
              <a:gd name="connsiteX1" fmla="*/ 12426460 w 12427698"/>
              <a:gd name="connsiteY1" fmla="*/ 0 h 4739450"/>
              <a:gd name="connsiteX2" fmla="*/ 12427110 w 12427698"/>
              <a:gd name="connsiteY2" fmla="*/ 4685300 h 4739450"/>
              <a:gd name="connsiteX3" fmla="*/ 4795 w 12427698"/>
              <a:gd name="connsiteY3" fmla="*/ 4739452 h 4739450"/>
              <a:gd name="connsiteX4" fmla="*/ 48 w 12427698"/>
              <a:gd name="connsiteY4" fmla="*/ 4371495 h 473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27698" h="4739450">
                <a:moveTo>
                  <a:pt x="48" y="4371495"/>
                </a:moveTo>
                <a:cubicBezTo>
                  <a:pt x="-17574" y="1931958"/>
                  <a:pt x="9220683" y="2390532"/>
                  <a:pt x="12426460" y="0"/>
                </a:cubicBezTo>
                <a:cubicBezTo>
                  <a:pt x="12430471" y="1331215"/>
                  <a:pt x="12423099" y="3354085"/>
                  <a:pt x="12427110" y="4685300"/>
                </a:cubicBezTo>
                <a:lnTo>
                  <a:pt x="4795" y="4739452"/>
                </a:lnTo>
                <a:cubicBezTo>
                  <a:pt x="5441" y="4503197"/>
                  <a:pt x="-598" y="4607750"/>
                  <a:pt x="48" y="4371495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8B095D78-31DC-480B-B9BB-66C35B43C36E}"/>
              </a:ext>
            </a:extLst>
          </p:cNvPr>
          <p:cNvSpPr/>
          <p:nvPr userDrawn="1"/>
        </p:nvSpPr>
        <p:spPr bwMode="auto">
          <a:xfrm rot="16200000">
            <a:off x="8290804" y="2964680"/>
            <a:ext cx="6869649" cy="940880"/>
          </a:xfrm>
          <a:custGeom>
            <a:avLst/>
            <a:gdLst>
              <a:gd name="connsiteX0" fmla="*/ 0 w 12192000"/>
              <a:gd name="connsiteY0" fmla="*/ 0 h 4944140"/>
              <a:gd name="connsiteX1" fmla="*/ 12192000 w 12192000"/>
              <a:gd name="connsiteY1" fmla="*/ 0 h 4944140"/>
              <a:gd name="connsiteX2" fmla="*/ 12192000 w 12192000"/>
              <a:gd name="connsiteY2" fmla="*/ 4944140 h 4944140"/>
              <a:gd name="connsiteX3" fmla="*/ 0 w 12192000"/>
              <a:gd name="connsiteY3" fmla="*/ 4944140 h 4944140"/>
              <a:gd name="connsiteX4" fmla="*/ 0 w 12192000"/>
              <a:gd name="connsiteY4" fmla="*/ 0 h 4944140"/>
              <a:gd name="connsiteX0" fmla="*/ 0 w 12202632"/>
              <a:gd name="connsiteY0" fmla="*/ 4263656 h 4944140"/>
              <a:gd name="connsiteX1" fmla="*/ 12202632 w 12202632"/>
              <a:gd name="connsiteY1" fmla="*/ 0 h 4944140"/>
              <a:gd name="connsiteX2" fmla="*/ 12202632 w 12202632"/>
              <a:gd name="connsiteY2" fmla="*/ 4944140 h 4944140"/>
              <a:gd name="connsiteX3" fmla="*/ 10632 w 12202632"/>
              <a:gd name="connsiteY3" fmla="*/ 4944140 h 4944140"/>
              <a:gd name="connsiteX4" fmla="*/ 0 w 12202632"/>
              <a:gd name="connsiteY4" fmla="*/ 4263656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1206 w 12193206"/>
              <a:gd name="connsiteY3" fmla="*/ 4944140 h 4944140"/>
              <a:gd name="connsiteX4" fmla="*/ 0 w 12193206"/>
              <a:gd name="connsiteY4" fmla="*/ 4232233 h 4944140"/>
              <a:gd name="connsiteX0" fmla="*/ 0 w 12193206"/>
              <a:gd name="connsiteY0" fmla="*/ 4232233 h 4944140"/>
              <a:gd name="connsiteX1" fmla="*/ 12193206 w 12193206"/>
              <a:gd name="connsiteY1" fmla="*/ 0 h 4944140"/>
              <a:gd name="connsiteX2" fmla="*/ 12193206 w 12193206"/>
              <a:gd name="connsiteY2" fmla="*/ 4944140 h 4944140"/>
              <a:gd name="connsiteX3" fmla="*/ 79762 w 12193206"/>
              <a:gd name="connsiteY3" fmla="*/ 4944140 h 4944140"/>
              <a:gd name="connsiteX4" fmla="*/ 0 w 12193206"/>
              <a:gd name="connsiteY4" fmla="*/ 4232233 h 4944140"/>
              <a:gd name="connsiteX0" fmla="*/ 1937 w 12195143"/>
              <a:gd name="connsiteY0" fmla="*/ 4232233 h 4944140"/>
              <a:gd name="connsiteX1" fmla="*/ 12195143 w 12195143"/>
              <a:gd name="connsiteY1" fmla="*/ 0 h 4944140"/>
              <a:gd name="connsiteX2" fmla="*/ 12195143 w 12195143"/>
              <a:gd name="connsiteY2" fmla="*/ 4944140 h 4944140"/>
              <a:gd name="connsiteX3" fmla="*/ 0 w 12195143"/>
              <a:gd name="connsiteY3" fmla="*/ 4940997 h 4944140"/>
              <a:gd name="connsiteX4" fmla="*/ 1937 w 12195143"/>
              <a:gd name="connsiteY4" fmla="*/ 4232233 h 4944140"/>
              <a:gd name="connsiteX0" fmla="*/ 1937 w 12195143"/>
              <a:gd name="connsiteY0" fmla="*/ 3281738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3281738 h 3993645"/>
              <a:gd name="connsiteX0" fmla="*/ 1937 w 12195143"/>
              <a:gd name="connsiteY0" fmla="*/ 2571875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937 w 12195143"/>
              <a:gd name="connsiteY4" fmla="*/ 2571875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283117 h 3993645"/>
              <a:gd name="connsiteX1" fmla="*/ 12183111 w 12195143"/>
              <a:gd name="connsiteY1" fmla="*/ 0 h 3993645"/>
              <a:gd name="connsiteX2" fmla="*/ 12195143 w 12195143"/>
              <a:gd name="connsiteY2" fmla="*/ 3993645 h 3993645"/>
              <a:gd name="connsiteX3" fmla="*/ 0 w 12195143"/>
              <a:gd name="connsiteY3" fmla="*/ 3990502 h 3993645"/>
              <a:gd name="connsiteX4" fmla="*/ 13968 w 12195143"/>
              <a:gd name="connsiteY4" fmla="*/ 2283117 h 3993645"/>
              <a:gd name="connsiteX0" fmla="*/ 13968 w 12195143"/>
              <a:gd name="connsiteY0" fmla="*/ 2535780 h 4246308"/>
              <a:gd name="connsiteX1" fmla="*/ 12183111 w 12195143"/>
              <a:gd name="connsiteY1" fmla="*/ 0 h 4246308"/>
              <a:gd name="connsiteX2" fmla="*/ 12195143 w 12195143"/>
              <a:gd name="connsiteY2" fmla="*/ 4246308 h 4246308"/>
              <a:gd name="connsiteX3" fmla="*/ 0 w 12195143"/>
              <a:gd name="connsiteY3" fmla="*/ 4243165 h 4246308"/>
              <a:gd name="connsiteX4" fmla="*/ 13968 w 12195143"/>
              <a:gd name="connsiteY4" fmla="*/ 2535780 h 4246308"/>
              <a:gd name="connsiteX0" fmla="*/ 13968 w 12204985"/>
              <a:gd name="connsiteY0" fmla="*/ 2546413 h 4256941"/>
              <a:gd name="connsiteX1" fmla="*/ 12204376 w 12204985"/>
              <a:gd name="connsiteY1" fmla="*/ 0 h 4256941"/>
              <a:gd name="connsiteX2" fmla="*/ 12195143 w 12204985"/>
              <a:gd name="connsiteY2" fmla="*/ 4256941 h 4256941"/>
              <a:gd name="connsiteX3" fmla="*/ 0 w 12204985"/>
              <a:gd name="connsiteY3" fmla="*/ 4253798 h 4256941"/>
              <a:gd name="connsiteX4" fmla="*/ 13968 w 12204985"/>
              <a:gd name="connsiteY4" fmla="*/ 2546413 h 4256941"/>
              <a:gd name="connsiteX0" fmla="*/ 15 w 12222929"/>
              <a:gd name="connsiteY0" fmla="*/ 2557045 h 4256941"/>
              <a:gd name="connsiteX1" fmla="*/ 12222320 w 12222929"/>
              <a:gd name="connsiteY1" fmla="*/ 0 h 4256941"/>
              <a:gd name="connsiteX2" fmla="*/ 12213087 w 12222929"/>
              <a:gd name="connsiteY2" fmla="*/ 4256941 h 4256941"/>
              <a:gd name="connsiteX3" fmla="*/ 17944 w 12222929"/>
              <a:gd name="connsiteY3" fmla="*/ 4253798 h 4256941"/>
              <a:gd name="connsiteX4" fmla="*/ 15 w 12222929"/>
              <a:gd name="connsiteY4" fmla="*/ 2557045 h 4256941"/>
              <a:gd name="connsiteX0" fmla="*/ 35 w 12212316"/>
              <a:gd name="connsiteY0" fmla="*/ 2557045 h 4256941"/>
              <a:gd name="connsiteX1" fmla="*/ 12211707 w 12212316"/>
              <a:gd name="connsiteY1" fmla="*/ 0 h 4256941"/>
              <a:gd name="connsiteX2" fmla="*/ 12202474 w 12212316"/>
              <a:gd name="connsiteY2" fmla="*/ 4256941 h 4256941"/>
              <a:gd name="connsiteX3" fmla="*/ 7331 w 12212316"/>
              <a:gd name="connsiteY3" fmla="*/ 4253798 h 4256941"/>
              <a:gd name="connsiteX4" fmla="*/ 35 w 12212316"/>
              <a:gd name="connsiteY4" fmla="*/ 2557045 h 4256941"/>
              <a:gd name="connsiteX0" fmla="*/ 35 w 12212316"/>
              <a:gd name="connsiteY0" fmla="*/ 3627293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3627293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2605145 h 5327189"/>
              <a:gd name="connsiteX1" fmla="*/ 12211707 w 12212316"/>
              <a:gd name="connsiteY1" fmla="*/ 0 h 5327189"/>
              <a:gd name="connsiteX2" fmla="*/ 12202474 w 12212316"/>
              <a:gd name="connsiteY2" fmla="*/ 5327189 h 5327189"/>
              <a:gd name="connsiteX3" fmla="*/ 7331 w 12212316"/>
              <a:gd name="connsiteY3" fmla="*/ 5324046 h 5327189"/>
              <a:gd name="connsiteX4" fmla="*/ 35 w 12212316"/>
              <a:gd name="connsiteY4" fmla="*/ 2605145 h 5327189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5 w 12212316"/>
              <a:gd name="connsiteY0" fmla="*/ 4908371 h 7630415"/>
              <a:gd name="connsiteX1" fmla="*/ 12211707 w 12212316"/>
              <a:gd name="connsiteY1" fmla="*/ 0 h 7630415"/>
              <a:gd name="connsiteX2" fmla="*/ 12202474 w 12212316"/>
              <a:gd name="connsiteY2" fmla="*/ 7630415 h 7630415"/>
              <a:gd name="connsiteX3" fmla="*/ 7331 w 12212316"/>
              <a:gd name="connsiteY3" fmla="*/ 7627272 h 7630415"/>
              <a:gd name="connsiteX4" fmla="*/ 35 w 12212316"/>
              <a:gd name="connsiteY4" fmla="*/ 4908371 h 7630415"/>
              <a:gd name="connsiteX0" fmla="*/ 3337 w 12215618"/>
              <a:gd name="connsiteY0" fmla="*/ 4908371 h 7630415"/>
              <a:gd name="connsiteX1" fmla="*/ 12215009 w 12215618"/>
              <a:gd name="connsiteY1" fmla="*/ 0 h 7630415"/>
              <a:gd name="connsiteX2" fmla="*/ 12205776 w 12215618"/>
              <a:gd name="connsiteY2" fmla="*/ 7630415 h 7630415"/>
              <a:gd name="connsiteX3" fmla="*/ 0 w 12215618"/>
              <a:gd name="connsiteY3" fmla="*/ 6467825 h 7630415"/>
              <a:gd name="connsiteX4" fmla="*/ 3337 w 12215618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5841096 h 7630415"/>
              <a:gd name="connsiteX4" fmla="*/ 16 w 12212297"/>
              <a:gd name="connsiteY4" fmla="*/ 4908371 h 7630415"/>
              <a:gd name="connsiteX0" fmla="*/ 16 w 12212297"/>
              <a:gd name="connsiteY0" fmla="*/ 4908371 h 7630415"/>
              <a:gd name="connsiteX1" fmla="*/ 12211688 w 12212297"/>
              <a:gd name="connsiteY1" fmla="*/ 0 h 7630415"/>
              <a:gd name="connsiteX2" fmla="*/ 12202455 w 12212297"/>
              <a:gd name="connsiteY2" fmla="*/ 7630415 h 7630415"/>
              <a:gd name="connsiteX3" fmla="*/ 17944 w 12212297"/>
              <a:gd name="connsiteY3" fmla="*/ 6420820 h 7630415"/>
              <a:gd name="connsiteX4" fmla="*/ 16 w 12212297"/>
              <a:gd name="connsiteY4" fmla="*/ 4908371 h 7630415"/>
              <a:gd name="connsiteX0" fmla="*/ 16 w 12211751"/>
              <a:gd name="connsiteY0" fmla="*/ 4908371 h 6420820"/>
              <a:gd name="connsiteX1" fmla="*/ 12211688 w 12211751"/>
              <a:gd name="connsiteY1" fmla="*/ 0 h 6420820"/>
              <a:gd name="connsiteX2" fmla="*/ 12032334 w 12211751"/>
              <a:gd name="connsiteY2" fmla="*/ 5060829 h 6420820"/>
              <a:gd name="connsiteX3" fmla="*/ 17944 w 12211751"/>
              <a:gd name="connsiteY3" fmla="*/ 6420820 h 6420820"/>
              <a:gd name="connsiteX4" fmla="*/ 16 w 12211751"/>
              <a:gd name="connsiteY4" fmla="*/ 4908371 h 6420820"/>
              <a:gd name="connsiteX0" fmla="*/ 16 w 12212297"/>
              <a:gd name="connsiteY0" fmla="*/ 4908371 h 6423963"/>
              <a:gd name="connsiteX1" fmla="*/ 12211688 w 12212297"/>
              <a:gd name="connsiteY1" fmla="*/ 0 h 6423963"/>
              <a:gd name="connsiteX2" fmla="*/ 12202455 w 12212297"/>
              <a:gd name="connsiteY2" fmla="*/ 6423963 h 6423963"/>
              <a:gd name="connsiteX3" fmla="*/ 17944 w 12212297"/>
              <a:gd name="connsiteY3" fmla="*/ 6420820 h 6423963"/>
              <a:gd name="connsiteX4" fmla="*/ 16 w 12212297"/>
              <a:gd name="connsiteY4" fmla="*/ 4908371 h 6423963"/>
              <a:gd name="connsiteX0" fmla="*/ 37 w 12212318"/>
              <a:gd name="connsiteY0" fmla="*/ 4908371 h 6425608"/>
              <a:gd name="connsiteX1" fmla="*/ 12211709 w 12212318"/>
              <a:gd name="connsiteY1" fmla="*/ 0 h 6425608"/>
              <a:gd name="connsiteX2" fmla="*/ 12202476 w 12212318"/>
              <a:gd name="connsiteY2" fmla="*/ 6423963 h 6425608"/>
              <a:gd name="connsiteX3" fmla="*/ 6732 w 12212318"/>
              <a:gd name="connsiteY3" fmla="*/ 6425608 h 6425608"/>
              <a:gd name="connsiteX4" fmla="*/ 37 w 12212318"/>
              <a:gd name="connsiteY4" fmla="*/ 4908371 h 6425608"/>
              <a:gd name="connsiteX0" fmla="*/ 37 w 12212946"/>
              <a:gd name="connsiteY0" fmla="*/ 4908371 h 6425608"/>
              <a:gd name="connsiteX1" fmla="*/ 12211709 w 12212946"/>
              <a:gd name="connsiteY1" fmla="*/ 0 h 6425608"/>
              <a:gd name="connsiteX2" fmla="*/ 12212355 w 12212946"/>
              <a:gd name="connsiteY2" fmla="*/ 6423963 h 6425608"/>
              <a:gd name="connsiteX3" fmla="*/ 6732 w 12212946"/>
              <a:gd name="connsiteY3" fmla="*/ 6425608 h 6425608"/>
              <a:gd name="connsiteX4" fmla="*/ 37 w 12212946"/>
              <a:gd name="connsiteY4" fmla="*/ 4908371 h 6425608"/>
              <a:gd name="connsiteX0" fmla="*/ 37 w 12215919"/>
              <a:gd name="connsiteY0" fmla="*/ 4902758 h 6419995"/>
              <a:gd name="connsiteX1" fmla="*/ 12215001 w 12215919"/>
              <a:gd name="connsiteY1" fmla="*/ 0 h 6419995"/>
              <a:gd name="connsiteX2" fmla="*/ 12212355 w 12215919"/>
              <a:gd name="connsiteY2" fmla="*/ 6418350 h 6419995"/>
              <a:gd name="connsiteX3" fmla="*/ 6732 w 12215919"/>
              <a:gd name="connsiteY3" fmla="*/ 6419995 h 6419995"/>
              <a:gd name="connsiteX4" fmla="*/ 37 w 12215919"/>
              <a:gd name="connsiteY4" fmla="*/ 4902758 h 6419995"/>
              <a:gd name="connsiteX0" fmla="*/ 37 w 12216204"/>
              <a:gd name="connsiteY0" fmla="*/ 4902758 h 6430932"/>
              <a:gd name="connsiteX1" fmla="*/ 12215001 w 12216204"/>
              <a:gd name="connsiteY1" fmla="*/ 0 h 6430932"/>
              <a:gd name="connsiteX2" fmla="*/ 12215379 w 12216204"/>
              <a:gd name="connsiteY2" fmla="*/ 6430932 h 6430932"/>
              <a:gd name="connsiteX3" fmla="*/ 6732 w 12216204"/>
              <a:gd name="connsiteY3" fmla="*/ 6419995 h 6430932"/>
              <a:gd name="connsiteX4" fmla="*/ 37 w 12216204"/>
              <a:gd name="connsiteY4" fmla="*/ 4902758 h 6430932"/>
              <a:gd name="connsiteX0" fmla="*/ 37 w 12215675"/>
              <a:gd name="connsiteY0" fmla="*/ 4902758 h 6420002"/>
              <a:gd name="connsiteX1" fmla="*/ 12215001 w 12215675"/>
              <a:gd name="connsiteY1" fmla="*/ 0 h 6420002"/>
              <a:gd name="connsiteX2" fmla="*/ 12207658 w 12215675"/>
              <a:gd name="connsiteY2" fmla="*/ 4688701 h 6420002"/>
              <a:gd name="connsiteX3" fmla="*/ 6732 w 12215675"/>
              <a:gd name="connsiteY3" fmla="*/ 6419995 h 6420002"/>
              <a:gd name="connsiteX4" fmla="*/ 37 w 12215675"/>
              <a:gd name="connsiteY4" fmla="*/ 4902758 h 6420002"/>
              <a:gd name="connsiteX0" fmla="*/ 19 w 12215657"/>
              <a:gd name="connsiteY0" fmla="*/ 4902758 h 5396561"/>
              <a:gd name="connsiteX1" fmla="*/ 12214983 w 12215657"/>
              <a:gd name="connsiteY1" fmla="*/ 0 h 5396561"/>
              <a:gd name="connsiteX2" fmla="*/ 12207640 w 12215657"/>
              <a:gd name="connsiteY2" fmla="*/ 4688701 h 5396561"/>
              <a:gd name="connsiteX3" fmla="*/ 14116 w 12215657"/>
              <a:gd name="connsiteY3" fmla="*/ 5396548 h 5396561"/>
              <a:gd name="connsiteX4" fmla="*/ 19 w 12215657"/>
              <a:gd name="connsiteY4" fmla="*/ 4902758 h 5396561"/>
              <a:gd name="connsiteX0" fmla="*/ 15518 w 12201540"/>
              <a:gd name="connsiteY0" fmla="*/ 4464141 h 5396561"/>
              <a:gd name="connsiteX1" fmla="*/ 12200866 w 12201540"/>
              <a:gd name="connsiteY1" fmla="*/ 0 h 5396561"/>
              <a:gd name="connsiteX2" fmla="*/ 12193523 w 12201540"/>
              <a:gd name="connsiteY2" fmla="*/ 4688701 h 5396561"/>
              <a:gd name="connsiteX3" fmla="*/ -1 w 12201540"/>
              <a:gd name="connsiteY3" fmla="*/ 5396548 h 5396561"/>
              <a:gd name="connsiteX4" fmla="*/ 15518 w 12201540"/>
              <a:gd name="connsiteY4" fmla="*/ 4464141 h 5396561"/>
              <a:gd name="connsiteX0" fmla="*/ 15520 w 12201542"/>
              <a:gd name="connsiteY0" fmla="*/ 4464141 h 5396561"/>
              <a:gd name="connsiteX1" fmla="*/ 12200868 w 12201542"/>
              <a:gd name="connsiteY1" fmla="*/ 0 h 5396561"/>
              <a:gd name="connsiteX2" fmla="*/ 12193525 w 12201542"/>
              <a:gd name="connsiteY2" fmla="*/ 4688701 h 5396561"/>
              <a:gd name="connsiteX3" fmla="*/ 1 w 12201542"/>
              <a:gd name="connsiteY3" fmla="*/ 5396548 h 5396561"/>
              <a:gd name="connsiteX4" fmla="*/ 15520 w 12201542"/>
              <a:gd name="connsiteY4" fmla="*/ 4464141 h 5396561"/>
              <a:gd name="connsiteX0" fmla="*/ 15518 w 12201540"/>
              <a:gd name="connsiteY0" fmla="*/ 4464141 h 4728182"/>
              <a:gd name="connsiteX1" fmla="*/ 12200866 w 12201540"/>
              <a:gd name="connsiteY1" fmla="*/ 0 h 4728182"/>
              <a:gd name="connsiteX2" fmla="*/ 12193523 w 12201540"/>
              <a:gd name="connsiteY2" fmla="*/ 4688701 h 4728182"/>
              <a:gd name="connsiteX3" fmla="*/ -1 w 12201540"/>
              <a:gd name="connsiteY3" fmla="*/ 4728180 h 4728182"/>
              <a:gd name="connsiteX4" fmla="*/ 15518 w 12201540"/>
              <a:gd name="connsiteY4" fmla="*/ 4464141 h 4728182"/>
              <a:gd name="connsiteX0" fmla="*/ 3857 w 12225288"/>
              <a:gd name="connsiteY0" fmla="*/ 4324302 h 4728182"/>
              <a:gd name="connsiteX1" fmla="*/ 12224614 w 12225288"/>
              <a:gd name="connsiteY1" fmla="*/ 0 h 4728182"/>
              <a:gd name="connsiteX2" fmla="*/ 12217271 w 12225288"/>
              <a:gd name="connsiteY2" fmla="*/ 4688701 h 4728182"/>
              <a:gd name="connsiteX3" fmla="*/ 23747 w 12225288"/>
              <a:gd name="connsiteY3" fmla="*/ 4728180 h 4728182"/>
              <a:gd name="connsiteX4" fmla="*/ 3857 w 12225288"/>
              <a:gd name="connsiteY4" fmla="*/ 4324302 h 4728182"/>
              <a:gd name="connsiteX0" fmla="*/ 15519 w 12236950"/>
              <a:gd name="connsiteY0" fmla="*/ 4324302 h 4728197"/>
              <a:gd name="connsiteX1" fmla="*/ 12236276 w 12236950"/>
              <a:gd name="connsiteY1" fmla="*/ 0 h 4728197"/>
              <a:gd name="connsiteX2" fmla="*/ 12228933 w 12236950"/>
              <a:gd name="connsiteY2" fmla="*/ 4688701 h 4728197"/>
              <a:gd name="connsiteX3" fmla="*/ -1 w 12236950"/>
              <a:gd name="connsiteY3" fmla="*/ 4728195 h 4728197"/>
              <a:gd name="connsiteX4" fmla="*/ 15519 w 12236950"/>
              <a:gd name="connsiteY4" fmla="*/ 4324302 h 472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6950" h="4728197">
                <a:moveTo>
                  <a:pt x="15519" y="4324302"/>
                </a:moveTo>
                <a:cubicBezTo>
                  <a:pt x="19495" y="810985"/>
                  <a:pt x="9030499" y="2390532"/>
                  <a:pt x="12236276" y="0"/>
                </a:cubicBezTo>
                <a:cubicBezTo>
                  <a:pt x="12240287" y="1331215"/>
                  <a:pt x="12224922" y="3357486"/>
                  <a:pt x="12228933" y="4688701"/>
                </a:cubicBezTo>
                <a:lnTo>
                  <a:pt x="-1" y="4728195"/>
                </a:lnTo>
                <a:cubicBezTo>
                  <a:pt x="645" y="4491940"/>
                  <a:pt x="67" y="4560558"/>
                  <a:pt x="15519" y="4324302"/>
                </a:cubicBezTo>
                <a:close/>
              </a:path>
            </a:pathLst>
          </a:custGeom>
          <a:gradFill>
            <a:gsLst>
              <a:gs pos="0">
                <a:srgbClr val="458BCA"/>
              </a:gs>
              <a:gs pos="57000">
                <a:schemeClr val="tx2">
                  <a:lumMod val="50000"/>
                </a:schemeClr>
              </a:gs>
            </a:gsLst>
            <a:lin ang="10800000" scaled="0"/>
          </a:gradFill>
          <a:ln w="19050">
            <a:noFill/>
            <a:miter lim="800000"/>
            <a:headEnd/>
            <a:tailEnd/>
          </a:ln>
          <a:effectLst>
            <a:innerShdw blurRad="203200" dist="88900" dir="11400000">
              <a:prstClr val="black">
                <a:alpha val="25000"/>
              </a:prstClr>
            </a:innerShdw>
          </a:effectLst>
        </p:spPr>
        <p:txBody>
          <a:bodyPr lIns="90000" tIns="90000" bIns="90000" rtlCol="0" anchor="ctr"/>
          <a:lstStyle/>
          <a:p>
            <a:pPr algn="l" eaLnBrk="0" hangingPunct="0"/>
            <a:endParaRPr lang="en-GB" sz="20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7DA7E67-6D8E-40E0-8EDC-A0B1EAD877A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 panose="020B0606030504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DAC7B2-BA2B-4466-8FAF-BF6D36BCCC98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4" y="6460937"/>
            <a:ext cx="3923056" cy="210410"/>
          </a:xfrm>
          <a:prstGeom prst="rect">
            <a:avLst/>
          </a:prstGeom>
        </p:spPr>
      </p:pic>
      <p:pic>
        <p:nvPicPr>
          <p:cNvPr id="21" name="Picture 2" descr="cid:image001.png@01D5275C.60C782A0">
            <a:extLst>
              <a:ext uri="{FF2B5EF4-FFF2-40B4-BE49-F238E27FC236}">
                <a16:creationId xmlns:a16="http://schemas.microsoft.com/office/drawing/2014/main" id="{488CAE15-79E9-402B-BC37-13865419DC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73" b="15426"/>
          <a:stretch/>
        </p:blipFill>
        <p:spPr bwMode="auto">
          <a:xfrm>
            <a:off x="488123" y="6460937"/>
            <a:ext cx="241360" cy="21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2">
            <a:extLst>
              <a:ext uri="{FF2B5EF4-FFF2-40B4-BE49-F238E27FC236}">
                <a16:creationId xmlns:a16="http://schemas.microsoft.com/office/drawing/2014/main" id="{706BE26C-9DB9-4E3A-B4FA-FC27D6844FA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3935" y="6518092"/>
            <a:ext cx="202161" cy="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UNSDG Principles </a:t>
            </a:r>
            <a:r>
              <a:rPr lang="de-AT" sz="1000" dirty="0">
                <a:solidFill>
                  <a:srgbClr val="498BC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|</a:t>
            </a:r>
            <a:r>
              <a:rPr lang="de-AT" sz="10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fld id="{F403F8ED-5FEE-486F-85F1-F163534D5E78}" type="slidenum">
              <a:rPr lang="de-AT" sz="1000" smtClean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r">
                <a:defRPr/>
              </a:pPr>
              <a:t>‹#›</a:t>
            </a:fld>
            <a:endParaRPr lang="de-AT" sz="10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8809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02">
          <p15:clr>
            <a:srgbClr val="FBAE40"/>
          </p15:clr>
        </p15:guide>
        <p15:guide id="2" orient="horz" pos="686">
          <p15:clr>
            <a:srgbClr val="FBAE40"/>
          </p15:clr>
        </p15:guide>
        <p15:guide id="3" orient="horz" pos="300">
          <p15:clr>
            <a:srgbClr val="FBAE40"/>
          </p15:clr>
        </p15:guide>
        <p15:guide id="4" pos="7680">
          <p15:clr>
            <a:srgbClr val="FBAE40"/>
          </p15:clr>
        </p15:guide>
        <p15:guide id="5" orient="horz" pos="4178">
          <p15:clr>
            <a:srgbClr val="FBAE40"/>
          </p15:clr>
        </p15:guide>
        <p15:guide id="6" pos="116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/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D8CBA002-BB26-4323-ABCE-B695F53416EC}"/>
              </a:ext>
            </a:extLst>
          </p:cNvPr>
          <p:cNvSpPr/>
          <p:nvPr userDrawn="1">
            <p:custDataLst>
              <p:tags r:id="rId14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AT" sz="2800" b="1" i="0" baseline="0" dirty="0">
              <a:solidFill>
                <a:schemeClr val="bg1"/>
              </a:solidFill>
              <a:latin typeface="Open Sans" panose="020B0606030504020204" pitchFamily="34" charset="0"/>
              <a:ea typeface="+mj-ea"/>
              <a:cs typeface="Arial" panose="020B0604020202020204" pitchFamily="34" charset="0"/>
              <a:sym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19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693" r:id="rId2"/>
    <p:sldLayoutId id="2147483768" r:id="rId3"/>
    <p:sldLayoutId id="2147483763" r:id="rId4"/>
    <p:sldLayoutId id="2147483743" r:id="rId5"/>
    <p:sldLayoutId id="2147483746" r:id="rId6"/>
    <p:sldLayoutId id="2147483747" r:id="rId7"/>
    <p:sldLayoutId id="2147483769" r:id="rId8"/>
    <p:sldLayoutId id="2147483770" r:id="rId9"/>
    <p:sldLayoutId id="2147483771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562722" algn="l" rtl="0" eaLnBrk="1" fontAlgn="base" hangingPunct="1">
        <a:spcBef>
          <a:spcPct val="0"/>
        </a:spcBef>
        <a:spcAft>
          <a:spcPct val="0"/>
        </a:spcAft>
        <a:defRPr sz="2954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1125444" algn="l" rtl="0" eaLnBrk="1" fontAlgn="base" hangingPunct="1">
        <a:spcBef>
          <a:spcPct val="0"/>
        </a:spcBef>
        <a:spcAft>
          <a:spcPct val="0"/>
        </a:spcAft>
        <a:defRPr sz="2954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688165" algn="l" rtl="0" eaLnBrk="1" fontAlgn="base" hangingPunct="1">
        <a:spcBef>
          <a:spcPct val="0"/>
        </a:spcBef>
        <a:spcAft>
          <a:spcPct val="0"/>
        </a:spcAft>
        <a:defRPr sz="2954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2250887" algn="l" rtl="0" eaLnBrk="1" fontAlgn="base" hangingPunct="1">
        <a:spcBef>
          <a:spcPct val="0"/>
        </a:spcBef>
        <a:spcAft>
          <a:spcPct val="0"/>
        </a:spcAft>
        <a:defRPr sz="2954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422041" indent="-422041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62722" indent="-281361" algn="l" rtl="0" eaLnBrk="1" fontAlgn="base" hangingPunct="1">
        <a:spcBef>
          <a:spcPct val="20000"/>
        </a:spcBef>
        <a:spcAft>
          <a:spcPct val="0"/>
        </a:spcAft>
        <a:buClr>
          <a:srgbClr val="0A6EB4"/>
        </a:buClr>
        <a:buChar char="•"/>
        <a:defRPr sz="1800">
          <a:solidFill>
            <a:schemeClr val="tx1"/>
          </a:solidFill>
          <a:latin typeface="+mn-lt"/>
          <a:cs typeface="+mn-cs"/>
        </a:defRPr>
      </a:lvl2pPr>
      <a:lvl3pPr marL="1125444" indent="-281361" algn="l" rtl="0" eaLnBrk="1" fontAlgn="base" hangingPunct="1">
        <a:spcBef>
          <a:spcPct val="20000"/>
        </a:spcBef>
        <a:spcAft>
          <a:spcPct val="0"/>
        </a:spcAft>
        <a:buClr>
          <a:srgbClr val="0A6EB4"/>
        </a:buClr>
        <a:buFont typeface="Arial" pitchFamily="34" charset="0"/>
        <a:buChar char="–"/>
        <a:defRPr sz="1800">
          <a:solidFill>
            <a:schemeClr val="tx1"/>
          </a:solidFill>
          <a:latin typeface="+mn-lt"/>
          <a:cs typeface="+mn-cs"/>
        </a:defRPr>
      </a:lvl3pPr>
      <a:lvl4pPr marL="1694028" indent="-287223" algn="l" rtl="0" eaLnBrk="1" fontAlgn="base" hangingPunct="1">
        <a:spcBef>
          <a:spcPct val="20000"/>
        </a:spcBef>
        <a:spcAft>
          <a:spcPct val="0"/>
        </a:spcAft>
        <a:buClr>
          <a:srgbClr val="0A6EB4"/>
        </a:buClr>
        <a:buFont typeface="Arial" pitchFamily="34" charset="0"/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534202" indent="-283315" algn="l" rtl="0" eaLnBrk="1" fontAlgn="base" hangingPunct="1">
        <a:spcBef>
          <a:spcPct val="20000"/>
        </a:spcBef>
        <a:spcAft>
          <a:spcPct val="0"/>
        </a:spcAft>
        <a:buClr>
          <a:srgbClr val="0A6EB4"/>
        </a:buClr>
        <a:buFont typeface="Arial" pitchFamily="34" charset="0"/>
        <a:buChar char="–"/>
        <a:defRPr sz="1800">
          <a:solidFill>
            <a:schemeClr val="tx1"/>
          </a:solidFill>
          <a:latin typeface="+mn-lt"/>
          <a:cs typeface="+mn-cs"/>
        </a:defRPr>
      </a:lvl5pPr>
      <a:lvl6pPr marL="3096924" indent="-28331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969">
          <a:solidFill>
            <a:schemeClr val="tx1"/>
          </a:solidFill>
          <a:latin typeface="+mn-lt"/>
          <a:cs typeface="+mn-cs"/>
        </a:defRPr>
      </a:lvl6pPr>
      <a:lvl7pPr marL="3659646" indent="-28331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969">
          <a:solidFill>
            <a:schemeClr val="tx1"/>
          </a:solidFill>
          <a:latin typeface="+mn-lt"/>
          <a:cs typeface="+mn-cs"/>
        </a:defRPr>
      </a:lvl7pPr>
      <a:lvl8pPr marL="4222368" indent="-28331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969">
          <a:solidFill>
            <a:schemeClr val="tx1"/>
          </a:solidFill>
          <a:latin typeface="+mn-lt"/>
          <a:cs typeface="+mn-cs"/>
        </a:defRPr>
      </a:lvl8pPr>
      <a:lvl9pPr marL="4785089" indent="-28331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969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19.xml"/><Relationship Id="rId7" Type="http://schemas.openxmlformats.org/officeDocument/2006/relationships/oleObject" Target="../embeddings/oleObject9.bin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17.emf"/><Relationship Id="rId2" Type="http://schemas.openxmlformats.org/officeDocument/2006/relationships/tags" Target="../tags/tag2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C6816-F155-4BBA-BADD-4002111E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1" y="2166899"/>
            <a:ext cx="10440185" cy="1325563"/>
          </a:xfrm>
        </p:spPr>
        <p:txBody>
          <a:bodyPr/>
          <a:lstStyle/>
          <a:p>
            <a:r>
              <a:rPr lang="en-US" dirty="0"/>
              <a:t>Project overview</a:t>
            </a:r>
            <a:br>
              <a:rPr lang="en-US" dirty="0"/>
            </a:br>
            <a:r>
              <a:rPr lang="en-US" sz="2400" b="0" dirty="0">
                <a:solidFill>
                  <a:srgbClr val="0F75BC"/>
                </a:solidFill>
              </a:rPr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1925407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E1A2C-B26E-4F70-9615-FDD72A834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778" y="207638"/>
            <a:ext cx="11218102" cy="831850"/>
          </a:xfrm>
        </p:spPr>
        <p:txBody>
          <a:bodyPr/>
          <a:lstStyle/>
          <a:p>
            <a:r>
              <a:rPr lang="en-GB" dirty="0">
                <a:solidFill>
                  <a:srgbClr val="0A6EB4"/>
                </a:solidFill>
              </a:rPr>
              <a:t>BOS to CBO: </a:t>
            </a:r>
            <a:r>
              <a:rPr lang="en-US" dirty="0"/>
              <a:t>CBO as a gradual evolution of maturity, not as an organizational model</a:t>
            </a:r>
          </a:p>
        </p:txBody>
      </p:sp>
      <p:sp>
        <p:nvSpPr>
          <p:cNvPr id="15" name="Content Placeholder 10">
            <a:extLst>
              <a:ext uri="{FF2B5EF4-FFF2-40B4-BE49-F238E27FC236}">
                <a16:creationId xmlns:a16="http://schemas.microsoft.com/office/drawing/2014/main" id="{6AED738A-1365-49BF-BD65-ECAB6A73276E}"/>
              </a:ext>
            </a:extLst>
          </p:cNvPr>
          <p:cNvSpPr txBox="1">
            <a:spLocks/>
          </p:cNvSpPr>
          <p:nvPr/>
        </p:nvSpPr>
        <p:spPr>
          <a:xfrm>
            <a:off x="2819400" y="1875093"/>
            <a:ext cx="2501900" cy="831850"/>
          </a:xfrm>
          <a:prstGeom prst="rect">
            <a:avLst/>
          </a:prstGeom>
        </p:spPr>
        <p:txBody>
          <a:bodyPr/>
          <a:lstStyle>
            <a:lvl1pPr marL="422041" indent="-422041" algn="l" rtl="0" eaLnBrk="1" fontAlgn="base" hangingPunct="1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2722" indent="-28136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1125444" indent="-28136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94028" indent="-28722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534202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3096924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6pPr>
            <a:lvl7pPr marL="3659646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7pPr>
            <a:lvl8pPr marL="4222368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8pPr>
            <a:lvl9pPr marL="4785089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22041" marR="0" lvl="0" indent="-422041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A6EB4">
                    <a:lumMod val="40000"/>
                    <a:lumOff val="60000"/>
                  </a:srgbClr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BOS original</a:t>
            </a:r>
          </a:p>
          <a:p>
            <a:pPr marL="422041" marR="0" lvl="0" indent="-422041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0" cap="none" spc="0" normalizeH="0" baseline="0" noProof="0" dirty="0">
                <a:ln>
                  <a:noFill/>
                </a:ln>
                <a:solidFill>
                  <a:srgbClr val="0A6EB4">
                    <a:lumMod val="40000"/>
                    <a:lumOff val="60000"/>
                  </a:srgbClr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(Current)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rgbClr val="0A6EB4">
                  <a:lumMod val="40000"/>
                  <a:lumOff val="60000"/>
                </a:srgbClr>
              </a:solidFill>
              <a:effectLst/>
              <a:uLnTx/>
              <a:uFillTx/>
              <a:latin typeface="Open Sans"/>
              <a:ea typeface="+mn-ea"/>
              <a:cs typeface="Arial"/>
            </a:endParaRPr>
          </a:p>
        </p:txBody>
      </p:sp>
      <p:sp>
        <p:nvSpPr>
          <p:cNvPr id="16" name="Content Placeholder 10">
            <a:extLst>
              <a:ext uri="{FF2B5EF4-FFF2-40B4-BE49-F238E27FC236}">
                <a16:creationId xmlns:a16="http://schemas.microsoft.com/office/drawing/2014/main" id="{BC4A03BA-C018-4553-B1CA-7117F9D9FCB1}"/>
              </a:ext>
            </a:extLst>
          </p:cNvPr>
          <p:cNvSpPr txBox="1">
            <a:spLocks/>
          </p:cNvSpPr>
          <p:nvPr/>
        </p:nvSpPr>
        <p:spPr>
          <a:xfrm>
            <a:off x="5569395" y="1476205"/>
            <a:ext cx="2752624" cy="410246"/>
          </a:xfrm>
          <a:prstGeom prst="rect">
            <a:avLst/>
          </a:prstGeom>
        </p:spPr>
        <p:txBody>
          <a:bodyPr/>
          <a:lstStyle>
            <a:lvl1pPr marL="422041" indent="-422041" algn="l" rtl="0" eaLnBrk="1" fontAlgn="base" hangingPunct="1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2722" indent="-28136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1125444" indent="-28136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94028" indent="-28722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534202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3096924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6pPr>
            <a:lvl7pPr marL="3659646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7pPr>
            <a:lvl8pPr marL="4222368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8pPr>
            <a:lvl9pPr marL="4785089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22041" marR="0" lvl="0" indent="-422041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A6EB4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BOS +</a:t>
            </a:r>
          </a:p>
          <a:p>
            <a:pPr marL="422041" marR="0" lvl="0" indent="-422041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0" cap="none" spc="0" normalizeH="0" baseline="0" noProof="0" dirty="0">
                <a:ln>
                  <a:noFill/>
                </a:ln>
                <a:solidFill>
                  <a:srgbClr val="0A6EB4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(Q4-2019)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rgbClr val="0A6EB4"/>
              </a:solidFill>
              <a:effectLst/>
              <a:uLnTx/>
              <a:uFillTx/>
              <a:latin typeface="Open Sans"/>
              <a:ea typeface="+mn-ea"/>
              <a:cs typeface="Arial"/>
            </a:endParaRPr>
          </a:p>
        </p:txBody>
      </p:sp>
      <p:sp>
        <p:nvSpPr>
          <p:cNvPr id="17" name="Content Placeholder 10">
            <a:extLst>
              <a:ext uri="{FF2B5EF4-FFF2-40B4-BE49-F238E27FC236}">
                <a16:creationId xmlns:a16="http://schemas.microsoft.com/office/drawing/2014/main" id="{4B4380A2-2204-4C94-840F-30A5717238A2}"/>
              </a:ext>
            </a:extLst>
          </p:cNvPr>
          <p:cNvSpPr txBox="1">
            <a:spLocks/>
          </p:cNvSpPr>
          <p:nvPr/>
        </p:nvSpPr>
        <p:spPr>
          <a:xfrm>
            <a:off x="8669583" y="1132614"/>
            <a:ext cx="2752624" cy="321157"/>
          </a:xfrm>
          <a:prstGeom prst="rect">
            <a:avLst/>
          </a:prstGeom>
        </p:spPr>
        <p:txBody>
          <a:bodyPr/>
          <a:lstStyle>
            <a:lvl1pPr marL="422041" indent="-422041" algn="l" rtl="0" eaLnBrk="1" fontAlgn="base" hangingPunct="1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2722" indent="-28136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1125444" indent="-28136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94028" indent="-28722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534202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3096924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6pPr>
            <a:lvl7pPr marL="3659646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7pPr>
            <a:lvl8pPr marL="4222368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8pPr>
            <a:lvl9pPr marL="4785089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22041" marR="0" lvl="0" indent="-422041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A6EB4">
                    <a:lumMod val="50000"/>
                  </a:srgbClr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CBO</a:t>
            </a:r>
          </a:p>
          <a:p>
            <a:pPr marL="422041" marR="0" lvl="0" indent="-422041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0" cap="none" spc="0" normalizeH="0" baseline="0" noProof="0" dirty="0">
                <a:ln>
                  <a:noFill/>
                </a:ln>
                <a:solidFill>
                  <a:srgbClr val="0A6EB4">
                    <a:lumMod val="50000"/>
                  </a:srgbClr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(2020+)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rgbClr val="0A6EB4">
                  <a:lumMod val="50000"/>
                </a:srgbClr>
              </a:solidFill>
              <a:effectLst/>
              <a:uLnTx/>
              <a:uFillTx/>
              <a:latin typeface="Open Sans"/>
              <a:ea typeface="+mn-ea"/>
              <a:cs typeface="Arial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96EC174-C3B0-4867-8BD4-1FD9A1839FA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5234" y="2623493"/>
          <a:ext cx="11680609" cy="3623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3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5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59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GB" sz="1500" b="1" dirty="0"/>
                        <a:t>Approach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/>
                        <a:t>Cooperation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Cooperation &amp; M&amp;E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marR="0" lvl="0" indent="-180975" algn="l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Consolidation &amp; Cooperation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551132"/>
                  </a:ext>
                </a:extLst>
              </a:tr>
              <a:tr h="751866">
                <a:tc>
                  <a:txBody>
                    <a:bodyPr/>
                    <a:lstStyle/>
                    <a:p>
                      <a:pPr marL="342900" indent="-342900" algn="l" defTabSz="1125444" rtl="0" eaLnBrk="1" latinLnBrk="0" hangingPunct="1">
                        <a:buFont typeface="+mj-lt"/>
                        <a:buAutoNum type="arabicPeriod" startAt="2"/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Functional areas</a:t>
                      </a:r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Ad-hoc selection of activities, followed by CBA</a:t>
                      </a:r>
                      <a:endParaRPr lang="en-GB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Ad-hoc selection of activities and ROI recommendations, followed by CBA</a:t>
                      </a:r>
                      <a:endParaRPr lang="en-GB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marR="0" lvl="0" indent="-180975" algn="l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More directed </a:t>
                      </a:r>
                      <a:r>
                        <a:rPr lang="en-US" sz="1500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focus on potential high ROI areas; followed by CBA</a:t>
                      </a:r>
                      <a:endParaRPr lang="en-GB" sz="1500" kern="1200" dirty="0">
                        <a:solidFill>
                          <a:srgbClr val="0A6EB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3467">
                <a:tc>
                  <a:txBody>
                    <a:bodyPr/>
                    <a:lstStyle/>
                    <a:p>
                      <a:pPr marL="342900" indent="-342900" algn="l" defTabSz="1125444" rtl="0" eaLnBrk="1" latinLnBrk="0" hangingPunct="1">
                        <a:buFont typeface="+mj-lt"/>
                        <a:buAutoNum type="arabicPeriod" startAt="3"/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Enabler</a:t>
                      </a:r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BOS guidance and templates</a:t>
                      </a:r>
                      <a:endParaRPr lang="en-GB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treamlined</a:t>
                      </a: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guidelines &amp; digital processes</a:t>
                      </a:r>
                    </a:p>
                    <a:p>
                      <a:pPr marL="180975" marR="0" lvl="0" indent="-180975" algn="l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Mutual recognition </a:t>
                      </a:r>
                    </a:p>
                    <a:p>
                      <a:pPr marL="180975" marR="0" lvl="0" indent="-180975" algn="l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SG mandated target – All UNCTs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Mutual recognition </a:t>
                      </a:r>
                    </a:p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Costing &amp; Pricing</a:t>
                      </a:r>
                      <a:r>
                        <a:rPr lang="en-US" sz="1500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 principles</a:t>
                      </a:r>
                    </a:p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Client satisfaction </a:t>
                      </a:r>
                      <a:r>
                        <a:rPr lang="en-US" sz="1500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principles</a:t>
                      </a:r>
                      <a:endParaRPr lang="en-GB" sz="1500" kern="1200" dirty="0">
                        <a:solidFill>
                          <a:srgbClr val="0A6EB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267">
                <a:tc>
                  <a:txBody>
                    <a:bodyPr/>
                    <a:lstStyle/>
                    <a:p>
                      <a:pPr marL="355600" indent="0" algn="l" defTabSz="1125444" rtl="0" eaLnBrk="1" latinLnBrk="0" hangingPunct="1">
                        <a:buFont typeface="+mj-lt"/>
                        <a:buNone/>
                      </a:pPr>
                      <a:r>
                        <a:rPr lang="en-US" sz="1500" b="1" kern="1200" dirty="0"/>
                        <a:t>Operating framework</a:t>
                      </a:r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marR="0" lvl="0" indent="-180975" algn="l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marR="0" lvl="0" indent="-180975" algn="l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marR="0" lvl="0" indent="-180975" algn="l" defTabSz="1125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Service Level Agreement </a:t>
                      </a:r>
                      <a:r>
                        <a:rPr lang="en-US" sz="1500" b="0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(SLA)</a:t>
                      </a:r>
                      <a:endParaRPr lang="en-GB" sz="1500" b="0" kern="1200" dirty="0">
                        <a:solidFill>
                          <a:srgbClr val="0A6EB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101655"/>
                  </a:ext>
                </a:extLst>
              </a:tr>
              <a:tr h="530729">
                <a:tc>
                  <a:txBody>
                    <a:bodyPr/>
                    <a:lstStyle/>
                    <a:p>
                      <a:pPr marL="354013" indent="0" algn="l" defTabSz="1125444" rtl="0" eaLnBrk="1" latinLnBrk="0" hangingPunct="1">
                        <a:buFont typeface="+mj-lt"/>
                        <a:buNone/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Technology</a:t>
                      </a:r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Paper-based / Excel</a:t>
                      </a:r>
                      <a:endParaRPr lang="en-GB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Online BOS platform</a:t>
                      </a:r>
                      <a:endParaRPr lang="en-GB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Online BOS platform </a:t>
                      </a:r>
                    </a:p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CBO portal</a:t>
                      </a:r>
                      <a:endParaRPr lang="en-GB" sz="1500" b="1" kern="1200" dirty="0">
                        <a:solidFill>
                          <a:srgbClr val="0A6EB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735">
                <a:tc>
                  <a:txBody>
                    <a:bodyPr/>
                    <a:lstStyle/>
                    <a:p>
                      <a:pPr marL="354013" indent="0" algn="l" defTabSz="1125444" rtl="0" eaLnBrk="1" latinLnBrk="0" hangingPunct="1">
                        <a:buFont typeface="+mj-lt"/>
                        <a:buNone/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Governance</a:t>
                      </a:r>
                      <a:endParaRPr lang="en-GB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UNCT/OMT + Entity-led</a:t>
                      </a:r>
                      <a:endParaRPr lang="en-GB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UNCT/OMT + Entity-led</a:t>
                      </a:r>
                      <a:endParaRPr lang="en-GB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12544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Clear </a:t>
                      </a:r>
                      <a:r>
                        <a:rPr lang="en-US" sz="1500" b="1" kern="1200" dirty="0">
                          <a:solidFill>
                            <a:srgbClr val="0A6EB4"/>
                          </a:solidFill>
                          <a:latin typeface="+mn-lt"/>
                          <a:ea typeface="+mn-ea"/>
                          <a:cs typeface="+mn-cs"/>
                        </a:rPr>
                        <a:t>governance structure</a:t>
                      </a:r>
                      <a:endParaRPr lang="en-GB" sz="1500" b="1" kern="1200" dirty="0">
                        <a:solidFill>
                          <a:srgbClr val="0A6EB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310868"/>
                  </a:ext>
                </a:extLst>
              </a:tr>
            </a:tbl>
          </a:graphicData>
        </a:graphic>
      </p:graphicFrame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FB28E821-24D7-49C8-8FDC-58F60E37488F}"/>
              </a:ext>
            </a:extLst>
          </p:cNvPr>
          <p:cNvCxnSpPr>
            <a:cxnSpLocks/>
          </p:cNvCxnSpPr>
          <p:nvPr/>
        </p:nvCxnSpPr>
        <p:spPr bwMode="auto">
          <a:xfrm flipV="1">
            <a:off x="2450081" y="2196168"/>
            <a:ext cx="5742438" cy="38023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8ED9FBE-B340-4055-9AE7-FD45993B1B34}"/>
              </a:ext>
            </a:extLst>
          </p:cNvPr>
          <p:cNvCxnSpPr>
            <a:cxnSpLocks/>
          </p:cNvCxnSpPr>
          <p:nvPr/>
        </p:nvCxnSpPr>
        <p:spPr bwMode="auto">
          <a:xfrm>
            <a:off x="8570115" y="2249385"/>
            <a:ext cx="0" cy="4122536"/>
          </a:xfrm>
          <a:prstGeom prst="line">
            <a:avLst/>
          </a:prstGeom>
          <a:solidFill>
            <a:srgbClr val="5B9BD5"/>
          </a:solidFill>
          <a:ln w="63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F053FE4-73AB-4ABE-81E0-A6F709432E4A}"/>
              </a:ext>
            </a:extLst>
          </p:cNvPr>
          <p:cNvCxnSpPr>
            <a:cxnSpLocks/>
          </p:cNvCxnSpPr>
          <p:nvPr/>
        </p:nvCxnSpPr>
        <p:spPr bwMode="auto">
          <a:xfrm>
            <a:off x="2423086" y="2765833"/>
            <a:ext cx="0" cy="3606088"/>
          </a:xfrm>
          <a:prstGeom prst="line">
            <a:avLst/>
          </a:prstGeom>
          <a:solidFill>
            <a:srgbClr val="5B9BD5"/>
          </a:solidFill>
          <a:ln w="63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29C064B-58FF-4E4D-BEE6-E8F0FD28F038}"/>
              </a:ext>
            </a:extLst>
          </p:cNvPr>
          <p:cNvCxnSpPr>
            <a:cxnSpLocks/>
          </p:cNvCxnSpPr>
          <p:nvPr/>
        </p:nvCxnSpPr>
        <p:spPr bwMode="auto">
          <a:xfrm>
            <a:off x="5356721" y="2765833"/>
            <a:ext cx="0" cy="3606088"/>
          </a:xfrm>
          <a:prstGeom prst="line">
            <a:avLst/>
          </a:prstGeom>
          <a:solidFill>
            <a:srgbClr val="5B9BD5"/>
          </a:solidFill>
          <a:ln w="63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70866F1F-CE3E-463F-BB60-7D2DE0241435}"/>
              </a:ext>
            </a:extLst>
          </p:cNvPr>
          <p:cNvCxnSpPr>
            <a:cxnSpLocks/>
          </p:cNvCxnSpPr>
          <p:nvPr/>
        </p:nvCxnSpPr>
        <p:spPr bwMode="auto">
          <a:xfrm flipV="1">
            <a:off x="8170700" y="1802576"/>
            <a:ext cx="3454339" cy="393592"/>
          </a:xfrm>
          <a:prstGeom prst="bentConnector3">
            <a:avLst>
              <a:gd name="adj1" fmla="val 11997"/>
            </a:avLst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lg" len="lg"/>
            <a:tailEnd type="triangle"/>
          </a:ln>
          <a:effectLst/>
        </p:spPr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AD2DA7F2-DEED-4A2C-B686-BECFB795F2AD}"/>
              </a:ext>
            </a:extLst>
          </p:cNvPr>
          <p:cNvSpPr/>
          <p:nvPr/>
        </p:nvSpPr>
        <p:spPr bwMode="auto">
          <a:xfrm>
            <a:off x="253649" y="2623493"/>
            <a:ext cx="288000" cy="288000"/>
          </a:xfrm>
          <a:prstGeom prst="ellipse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wrap="none"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Open Sans" panose="020B0606030504020204" pitchFamily="34" charset="0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2B80164-CC06-4A08-B1AC-093A49979F51}"/>
              </a:ext>
            </a:extLst>
          </p:cNvPr>
          <p:cNvSpPr/>
          <p:nvPr/>
        </p:nvSpPr>
        <p:spPr bwMode="auto">
          <a:xfrm>
            <a:off x="253649" y="3038371"/>
            <a:ext cx="288000" cy="288000"/>
          </a:xfrm>
          <a:prstGeom prst="ellipse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wrap="none"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Open Sans" panose="020B0606030504020204" pitchFamily="34" charset="0"/>
              </a:rPr>
              <a:t>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AFAB041-2D77-4533-8144-A58F3AA140E9}"/>
              </a:ext>
            </a:extLst>
          </p:cNvPr>
          <p:cNvSpPr/>
          <p:nvPr/>
        </p:nvSpPr>
        <p:spPr bwMode="auto">
          <a:xfrm>
            <a:off x="253649" y="3729422"/>
            <a:ext cx="288000" cy="288000"/>
          </a:xfrm>
          <a:prstGeom prst="ellipse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wrap="none"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Open Sans" panose="020B0606030504020204" pitchFamily="34" charset="0"/>
              </a:rPr>
              <a:t>3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7E5AF41-3A30-425A-9E97-232624119139}"/>
              </a:ext>
            </a:extLst>
          </p:cNvPr>
          <p:cNvSpPr/>
          <p:nvPr/>
        </p:nvSpPr>
        <p:spPr bwMode="auto">
          <a:xfrm>
            <a:off x="267558" y="4793912"/>
            <a:ext cx="288000" cy="288000"/>
          </a:xfrm>
          <a:prstGeom prst="ellipse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wrap="none"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Open Sans" panose="020B0606030504020204" pitchFamily="34" charset="0"/>
              </a:rPr>
              <a:t>4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A26EC2A-39F7-4F79-8D8C-0AC679740F77}"/>
              </a:ext>
            </a:extLst>
          </p:cNvPr>
          <p:cNvSpPr/>
          <p:nvPr/>
        </p:nvSpPr>
        <p:spPr bwMode="auto">
          <a:xfrm>
            <a:off x="266149" y="5872082"/>
            <a:ext cx="288000" cy="288000"/>
          </a:xfrm>
          <a:prstGeom prst="ellipse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wrap="none"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Open Sans" panose="020B0606030504020204" pitchFamily="34" charset="0"/>
              </a:rPr>
              <a:t>6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17C787D-8D8A-423A-9FF8-1E306F9B4CF2}"/>
              </a:ext>
            </a:extLst>
          </p:cNvPr>
          <p:cNvSpPr/>
          <p:nvPr/>
        </p:nvSpPr>
        <p:spPr bwMode="auto">
          <a:xfrm>
            <a:off x="266149" y="5312621"/>
            <a:ext cx="288000" cy="288000"/>
          </a:xfrm>
          <a:prstGeom prst="ellipse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wrap="none"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Open Sans" panose="020B0606030504020204" pitchFamily="34" charset="0"/>
              </a:rPr>
              <a:t>5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1481C4A-A3D3-4D2D-8D8D-892C6D77E296}"/>
              </a:ext>
            </a:extLst>
          </p:cNvPr>
          <p:cNvCxnSpPr>
            <a:cxnSpLocks/>
          </p:cNvCxnSpPr>
          <p:nvPr/>
        </p:nvCxnSpPr>
        <p:spPr bwMode="auto">
          <a:xfrm>
            <a:off x="245234" y="2965885"/>
            <a:ext cx="11367009" cy="0"/>
          </a:xfrm>
          <a:prstGeom prst="line">
            <a:avLst/>
          </a:prstGeom>
          <a:solidFill>
            <a:srgbClr val="5B9BD5"/>
          </a:solidFill>
          <a:ln w="63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9DEF54E-3D4E-4222-B16D-37875FD7735F}"/>
              </a:ext>
            </a:extLst>
          </p:cNvPr>
          <p:cNvCxnSpPr>
            <a:cxnSpLocks/>
          </p:cNvCxnSpPr>
          <p:nvPr/>
        </p:nvCxnSpPr>
        <p:spPr bwMode="auto">
          <a:xfrm>
            <a:off x="266149" y="3668655"/>
            <a:ext cx="11367009" cy="0"/>
          </a:xfrm>
          <a:prstGeom prst="line">
            <a:avLst/>
          </a:prstGeom>
          <a:solidFill>
            <a:srgbClr val="5B9BD5"/>
          </a:solidFill>
          <a:ln w="63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0CEDB71-81D1-42FE-A85D-D5DF7AED4593}"/>
              </a:ext>
            </a:extLst>
          </p:cNvPr>
          <p:cNvCxnSpPr>
            <a:cxnSpLocks/>
          </p:cNvCxnSpPr>
          <p:nvPr/>
        </p:nvCxnSpPr>
        <p:spPr bwMode="auto">
          <a:xfrm>
            <a:off x="410149" y="4743627"/>
            <a:ext cx="11367009" cy="0"/>
          </a:xfrm>
          <a:prstGeom prst="line">
            <a:avLst/>
          </a:prstGeom>
          <a:solidFill>
            <a:srgbClr val="5B9BD5"/>
          </a:solidFill>
          <a:ln w="63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738F27E-BEBC-4993-9110-D4DEB6EBF64C}"/>
              </a:ext>
            </a:extLst>
          </p:cNvPr>
          <p:cNvCxnSpPr>
            <a:cxnSpLocks/>
          </p:cNvCxnSpPr>
          <p:nvPr/>
        </p:nvCxnSpPr>
        <p:spPr bwMode="auto">
          <a:xfrm>
            <a:off x="258030" y="5258548"/>
            <a:ext cx="11367009" cy="0"/>
          </a:xfrm>
          <a:prstGeom prst="line">
            <a:avLst/>
          </a:prstGeom>
          <a:solidFill>
            <a:srgbClr val="5B9BD5"/>
          </a:solidFill>
          <a:ln w="63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BCAA431-3C9C-4C52-854B-F1480C85C3DD}"/>
              </a:ext>
            </a:extLst>
          </p:cNvPr>
          <p:cNvCxnSpPr>
            <a:cxnSpLocks/>
          </p:cNvCxnSpPr>
          <p:nvPr/>
        </p:nvCxnSpPr>
        <p:spPr bwMode="auto">
          <a:xfrm>
            <a:off x="266149" y="5830075"/>
            <a:ext cx="11367009" cy="0"/>
          </a:xfrm>
          <a:prstGeom prst="line">
            <a:avLst/>
          </a:prstGeom>
          <a:solidFill>
            <a:srgbClr val="5B9BD5"/>
          </a:solidFill>
          <a:ln w="63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lg" len="lg"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325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CD8394-B625-44DB-AC8E-F38EF1B9DBB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50" y="515348"/>
            <a:ext cx="787400" cy="787400"/>
          </a:xfrm>
          <a:prstGeom prst="rect">
            <a:avLst/>
          </a:prstGeom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F1703E6F-536E-4D52-A2B6-B3BF2780DEE7}"/>
              </a:ext>
            </a:extLst>
          </p:cNvPr>
          <p:cNvSpPr txBox="1">
            <a:spLocks/>
          </p:cNvSpPr>
          <p:nvPr/>
        </p:nvSpPr>
        <p:spPr bwMode="auto">
          <a:xfrm>
            <a:off x="1407014" y="470898"/>
            <a:ext cx="10924804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562722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125444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250887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002060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Global Shared Service Centre (GSSC)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0" i="1" dirty="0">
                <a:solidFill>
                  <a:srgbClr val="002060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Explore consolidation of location-independent business operations into a network of shared service centres</a:t>
            </a:r>
            <a:endParaRPr lang="en-US" sz="1600" b="0" i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6C7839-A321-4E5D-BB8E-FD2A16806DB9}"/>
              </a:ext>
            </a:extLst>
          </p:cNvPr>
          <p:cNvSpPr/>
          <p:nvPr/>
        </p:nvSpPr>
        <p:spPr>
          <a:xfrm>
            <a:off x="8185533" y="1713484"/>
            <a:ext cx="3277461" cy="439204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92024" tIns="182880" rIns="182880" bIns="182880">
            <a:noAutofit/>
          </a:bodyPr>
          <a:lstStyle/>
          <a:p>
            <a:pPr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ea typeface="PMingLiU" panose="02020500000000000000" pitchFamily="18" charset="-120"/>
              </a:rPr>
              <a:t>What’s next?</a:t>
            </a:r>
          </a:p>
          <a:p>
            <a:pPr lv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  <a:sym typeface="Arial"/>
              </a:rPr>
              <a:t>Marketplace Survey Round Two: </a:t>
            </a:r>
            <a:r>
              <a:rPr lang="en-US" sz="1600" dirty="0">
                <a:solidFill>
                  <a:srgbClr val="000000"/>
                </a:solidFill>
                <a:sym typeface="Arial"/>
              </a:rPr>
              <a:t>Follow-up request will be issued in Q4 2019. The new survey will seek clarification on the </a:t>
            </a:r>
            <a:r>
              <a:rPr lang="en-US" sz="1600" b="1" dirty="0">
                <a:solidFill>
                  <a:srgbClr val="000000"/>
                </a:solidFill>
                <a:sym typeface="Arial"/>
              </a:rPr>
              <a:t>scope and scale </a:t>
            </a:r>
            <a:r>
              <a:rPr lang="en-US" sz="1600" dirty="0">
                <a:solidFill>
                  <a:srgbClr val="000000"/>
                </a:solidFill>
                <a:sym typeface="Arial"/>
              </a:rPr>
              <a:t>of services offered, as well as request inputs from the entities which did not respond to the Round One survey. </a:t>
            </a:r>
            <a:endParaRPr lang="en-GB" sz="1600" dirty="0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EA6295D1-F958-4D90-8C6D-007171D7641D}"/>
              </a:ext>
            </a:extLst>
          </p:cNvPr>
          <p:cNvSpPr/>
          <p:nvPr/>
        </p:nvSpPr>
        <p:spPr bwMode="auto">
          <a:xfrm rot="5400000">
            <a:off x="6334885" y="3833258"/>
            <a:ext cx="2833280" cy="312822"/>
          </a:xfrm>
          <a:prstGeom prst="triangle">
            <a:avLst>
              <a:gd name="adj" fmla="val 48786"/>
            </a:avLst>
          </a:prstGeom>
          <a:solidFill>
            <a:schemeClr val="bg1">
              <a:lumMod val="95000"/>
            </a:schemeClr>
          </a:solidFill>
        </p:spPr>
        <p:txBody>
          <a:bodyPr wrap="square" lIns="192024" tIns="182880" rIns="182880" bIns="182880"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endParaRPr lang="en-US" sz="2400" b="1" dirty="0" err="1">
              <a:solidFill>
                <a:srgbClr val="0070C0"/>
              </a:solidFill>
              <a:latin typeface="+mn-lt"/>
              <a:ea typeface="PMingLiU" panose="02020500000000000000" pitchFamily="18" charset="-12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13567C-9F85-4CCA-B206-152FFEBD1551}"/>
              </a:ext>
            </a:extLst>
          </p:cNvPr>
          <p:cNvSpPr/>
          <p:nvPr/>
        </p:nvSpPr>
        <p:spPr>
          <a:xfrm>
            <a:off x="1272748" y="1656923"/>
            <a:ext cx="6185671" cy="4187695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144000" rIns="144000" bIns="144000">
            <a:noAutofit/>
          </a:bodyPr>
          <a:lstStyle/>
          <a:p>
            <a:pPr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000000"/>
                </a:solidFill>
                <a:ea typeface="PMingLiU" panose="02020500000000000000" pitchFamily="18" charset="-120"/>
              </a:rPr>
              <a:t>Current progress: </a:t>
            </a:r>
          </a:p>
          <a:p>
            <a:pPr marL="285750" indent="-28575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solidFill>
                  <a:srgbClr val="0F75BC"/>
                </a:solidFill>
                <a:ea typeface="PMingLiU" panose="02020500000000000000" pitchFamily="18" charset="-120"/>
                <a:sym typeface="Arial"/>
              </a:rPr>
              <a:t>‘UN Services Marketplace’: </a:t>
            </a:r>
            <a:r>
              <a:rPr lang="en-US" sz="1600" kern="0" dirty="0">
                <a:solidFill>
                  <a:srgbClr val="000000"/>
                </a:solidFill>
                <a:ea typeface="PMingLiU" panose="02020500000000000000" pitchFamily="18" charset="-120"/>
                <a:sym typeface="Arial"/>
              </a:rPr>
              <a:t>network of shared service </a:t>
            </a:r>
            <a:r>
              <a:rPr lang="en-US" sz="1600" kern="0" dirty="0" err="1">
                <a:solidFill>
                  <a:srgbClr val="000000"/>
                </a:solidFill>
                <a:ea typeface="PMingLiU" panose="02020500000000000000" pitchFamily="18" charset="-120"/>
                <a:sym typeface="Arial"/>
              </a:rPr>
              <a:t>centres</a:t>
            </a:r>
            <a:r>
              <a:rPr lang="en-US" sz="1600" kern="0" dirty="0">
                <a:solidFill>
                  <a:srgbClr val="000000"/>
                </a:solidFill>
                <a:ea typeface="PMingLiU" panose="02020500000000000000" pitchFamily="18" charset="-120"/>
                <a:sym typeface="Arial"/>
              </a:rPr>
              <a:t> could be based on a ‘marketplace’ concept to support the exchange of services.</a:t>
            </a:r>
          </a:p>
          <a:p>
            <a:pPr marL="285750" indent="-28575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solidFill>
                  <a:srgbClr val="0F75BC"/>
                </a:solidFill>
                <a:ea typeface="PMingLiU" panose="02020500000000000000" pitchFamily="18" charset="-120"/>
                <a:sym typeface="Arial"/>
              </a:rPr>
              <a:t>Marketplace Survey launched in July 2019 through HLCM:</a:t>
            </a:r>
            <a:r>
              <a:rPr lang="en-US" sz="1600" kern="0" dirty="0">
                <a:solidFill>
                  <a:srgbClr val="0F75BC"/>
                </a:solidFill>
                <a:ea typeface="PMingLiU" panose="02020500000000000000" pitchFamily="18" charset="-120"/>
                <a:sym typeface="Arial"/>
              </a:rPr>
              <a:t> </a:t>
            </a:r>
            <a:r>
              <a:rPr lang="en-US" sz="1600" kern="0" dirty="0">
                <a:solidFill>
                  <a:srgbClr val="000000"/>
                </a:solidFill>
                <a:ea typeface="PMingLiU" panose="02020500000000000000" pitchFamily="18" charset="-120"/>
                <a:sym typeface="Arial"/>
              </a:rPr>
              <a:t>to collect information on services activities each agency is providing or would be </a:t>
            </a:r>
            <a:r>
              <a:rPr lang="en-US" sz="1600" kern="0" dirty="0">
                <a:solidFill>
                  <a:srgbClr val="0F75BC"/>
                </a:solidFill>
                <a:ea typeface="PMingLiU" panose="02020500000000000000" pitchFamily="18" charset="-120"/>
                <a:sym typeface="Arial"/>
              </a:rPr>
              <a:t>prepared to offer </a:t>
            </a:r>
            <a:r>
              <a:rPr lang="en-US" sz="1600" kern="0" dirty="0">
                <a:solidFill>
                  <a:srgbClr val="000000"/>
                </a:solidFill>
                <a:ea typeface="PMingLiU" panose="02020500000000000000" pitchFamily="18" charset="-120"/>
                <a:sym typeface="Arial"/>
              </a:rPr>
              <a:t>to other UN entities, and those service activities that it would </a:t>
            </a:r>
            <a:r>
              <a:rPr lang="en-US" sz="1600" kern="0" dirty="0">
                <a:solidFill>
                  <a:srgbClr val="0F75BC"/>
                </a:solidFill>
                <a:ea typeface="PMingLiU" panose="02020500000000000000" pitchFamily="18" charset="-120"/>
                <a:sym typeface="Arial"/>
              </a:rPr>
              <a:t>potentially like to receive.</a:t>
            </a:r>
            <a:r>
              <a:rPr lang="en-US" sz="1600" b="1" kern="0" dirty="0">
                <a:solidFill>
                  <a:srgbClr val="0F75BC"/>
                </a:solidFill>
                <a:ea typeface="PMingLiU" panose="02020500000000000000" pitchFamily="18" charset="-120"/>
                <a:sym typeface="Arial"/>
              </a:rPr>
              <a:t> </a:t>
            </a:r>
          </a:p>
          <a:p>
            <a:pPr marL="285750" indent="-28575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solidFill>
                  <a:srgbClr val="0F75BC"/>
                </a:solidFill>
                <a:ea typeface="PMingLiU" panose="02020500000000000000" pitchFamily="18" charset="-120"/>
                <a:sym typeface="Arial"/>
              </a:rPr>
              <a:t>Survey results </a:t>
            </a:r>
            <a:r>
              <a:rPr lang="en-US" sz="1600" b="1" kern="0" dirty="0">
                <a:solidFill>
                  <a:schemeClr val="tx1"/>
                </a:solidFill>
                <a:ea typeface="PMingLiU" panose="02020500000000000000" pitchFamily="18" charset="-120"/>
                <a:sym typeface="Arial"/>
              </a:rPr>
              <a:t>r</a:t>
            </a:r>
            <a:r>
              <a:rPr lang="en-US" sz="1600" kern="0" dirty="0">
                <a:solidFill>
                  <a:schemeClr val="tx1"/>
                </a:solidFill>
                <a:ea typeface="PMingLiU" panose="02020500000000000000" pitchFamily="18" charset="-120"/>
                <a:sym typeface="Arial"/>
              </a:rPr>
              <a:t>eceived from 21 entities, with </a:t>
            </a:r>
            <a:r>
              <a:rPr lang="en-GB" sz="1600" b="1" dirty="0">
                <a:solidFill>
                  <a:schemeClr val="tx1"/>
                </a:solidFill>
              </a:rPr>
              <a:t>summary report and individual entity reports </a:t>
            </a:r>
            <a:r>
              <a:rPr lang="en-GB" sz="1600" dirty="0">
                <a:solidFill>
                  <a:schemeClr val="tx1"/>
                </a:solidFill>
              </a:rPr>
              <a:t>p</a:t>
            </a:r>
            <a:r>
              <a:rPr lang="en-US" sz="1600" dirty="0" err="1">
                <a:solidFill>
                  <a:schemeClr val="tx1"/>
                </a:solidFill>
                <a:sym typeface="Arial"/>
              </a:rPr>
              <a:t>ublished</a:t>
            </a:r>
            <a:r>
              <a:rPr lang="en-US" sz="1600" dirty="0">
                <a:solidFill>
                  <a:schemeClr val="tx1"/>
                </a:solidFill>
                <a:sym typeface="Arial"/>
              </a:rPr>
              <a:t> in Oct 2019.</a:t>
            </a:r>
            <a:endParaRPr lang="en-US" sz="1600" b="1" dirty="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52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DC561EE-4CF9-4B5A-BED2-1F669371BA8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think-cell Slide" r:id="rId7" imgW="470" imgH="469" progId="TCLayout.ActiveDocument.1">
                  <p:embed/>
                </p:oleObj>
              </mc:Choice>
              <mc:Fallback>
                <p:oleObj name="think-cell Slide" r:id="rId7" imgW="470" imgH="46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2DC561EE-4CF9-4B5A-BED2-1F669371BA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B976E79F-D31F-4315-80CF-17F7E2FE2754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eaLnBrk="0" hangingPunct="0"/>
            <a:endParaRPr lang="en-US" sz="2800" b="1" dirty="0" err="1">
              <a:solidFill>
                <a:schemeClr val="bg1"/>
              </a:solidFill>
              <a:latin typeface="Open Sans" panose="020B0606030504020204"/>
              <a:ea typeface="+mj-ea"/>
              <a:cs typeface="Arial" panose="020B0604020202020204" pitchFamily="34" charset="0"/>
              <a:sym typeface="Open Sans" panose="020B0606030504020204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5A75F53-74B5-46C9-9A9F-AAD91C0400DE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87974" y="1299189"/>
            <a:ext cx="5575325" cy="4657728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tIns="112542" bIns="112542"/>
          <a:lstStyle/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F75BC"/>
                </a:solidFill>
                <a:latin typeface="+mn-lt"/>
                <a:ea typeface="+mj-ea"/>
                <a:cs typeface="+mj-cs"/>
              </a:rPr>
              <a:t>Overview of respondents</a:t>
            </a:r>
          </a:p>
          <a:p>
            <a:pPr marL="285750" indent="-285750" algn="l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Responses received from </a:t>
            </a:r>
            <a:r>
              <a:rPr lang="en-US" sz="1600" b="1" dirty="0">
                <a:latin typeface="+mn-lt"/>
              </a:rPr>
              <a:t>21 entities </a:t>
            </a:r>
            <a:r>
              <a:rPr lang="en-US" sz="1600" dirty="0">
                <a:latin typeface="+mn-lt"/>
              </a:rPr>
              <a:t>to date:</a:t>
            </a:r>
          </a:p>
          <a:p>
            <a:pPr marL="742950" lvl="1" indent="-285750" algn="l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+mn-lt"/>
              </a:rPr>
              <a:t>FAO, ILO, IOM, UNAIDS, UNDP, UNFPA, UNHCR, UNICEF, UNIDO, UNODC, UNOPS, UNRWA, UN Women, WFP, WHO, WIPO</a:t>
            </a:r>
          </a:p>
          <a:p>
            <a:pPr marL="742950" lvl="1" indent="-285750" algn="l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latin typeface="+mn-lt"/>
              </a:rPr>
              <a:t>Five UN regional commissions</a:t>
            </a:r>
            <a:r>
              <a:rPr lang="en-US" sz="1600" dirty="0">
                <a:latin typeface="+mn-lt"/>
              </a:rPr>
              <a:t>: ECA, ECE, ECLAC, ESCAP, ESCWA</a:t>
            </a:r>
          </a:p>
          <a:p>
            <a:pPr marL="285750" indent="-285750" algn="l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Awaiting response from 15 HLCM member entities</a:t>
            </a:r>
          </a:p>
          <a:p>
            <a:pPr marL="285750" indent="-285750" algn="l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Additional observations:</a:t>
            </a:r>
          </a:p>
          <a:p>
            <a:pPr marL="742950" lvl="1" indent="-285750" algn="l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+mn-lt"/>
              </a:rPr>
              <a:t>IOM – no activities requested or offered at this time</a:t>
            </a:r>
          </a:p>
          <a:p>
            <a:pPr marL="742950" lvl="1" indent="-285750" algn="l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+mn-lt"/>
              </a:rPr>
              <a:t>ECE – no activities offered, because fully served by UNOG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29711E-40F1-4D03-AF7B-8CDFD05E1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74" y="365125"/>
            <a:ext cx="9949839" cy="808067"/>
          </a:xfrm>
        </p:spPr>
        <p:txBody>
          <a:bodyPr/>
          <a:lstStyle/>
          <a:p>
            <a:r>
              <a:rPr lang="en-GB" dirty="0">
                <a:solidFill>
                  <a:srgbClr val="0F75BC"/>
                </a:solidFill>
              </a:rPr>
              <a:t>Marketplace survey: </a:t>
            </a:r>
            <a:r>
              <a:rPr lang="en-GB" dirty="0"/>
              <a:t>Response and </a:t>
            </a:r>
            <a:r>
              <a:rPr lang="en-US" dirty="0"/>
              <a:t>Results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5A75F53-74B5-46C9-9A9F-AAD91C0400DE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6277845" y="1299189"/>
            <a:ext cx="5575325" cy="4657728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tIns="112542" bIns="112542"/>
          <a:lstStyle/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F75BC"/>
                </a:solidFill>
                <a:latin typeface="+mn-lt"/>
                <a:ea typeface="+mj-ea"/>
                <a:cs typeface="+mj-cs"/>
              </a:rPr>
              <a:t>Summary of results</a:t>
            </a:r>
          </a:p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Results are </a:t>
            </a:r>
            <a:r>
              <a:rPr lang="en-US" sz="1600" b="1" dirty="0">
                <a:latin typeface="+mn-lt"/>
              </a:rPr>
              <a:t>very positive: </a:t>
            </a:r>
            <a:r>
              <a:rPr lang="en-US" sz="1600" dirty="0">
                <a:latin typeface="+mn-lt"/>
              </a:rPr>
              <a:t>most entities willing to embark in the marketplace whether to offer service, receive, or both</a:t>
            </a:r>
          </a:p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There are </a:t>
            </a:r>
            <a:r>
              <a:rPr lang="en-US" sz="1600" b="1" dirty="0">
                <a:latin typeface="+mn-lt"/>
              </a:rPr>
              <a:t>no services requested which are not offered </a:t>
            </a:r>
            <a:r>
              <a:rPr lang="en-US" sz="1600" dirty="0">
                <a:latin typeface="+mn-lt"/>
              </a:rPr>
              <a:t>by at least one entity</a:t>
            </a:r>
          </a:p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Aggregate number of </a:t>
            </a:r>
            <a:r>
              <a:rPr lang="en-US" sz="1600" b="1" dirty="0">
                <a:latin typeface="+mn-lt"/>
              </a:rPr>
              <a:t>activities offered now is 1,109</a:t>
            </a:r>
            <a:r>
              <a:rPr lang="en-US" sz="1600" dirty="0">
                <a:latin typeface="+mn-lt"/>
              </a:rPr>
              <a:t>, with a further </a:t>
            </a:r>
            <a:r>
              <a:rPr lang="en-US" sz="1600" b="1" dirty="0">
                <a:latin typeface="+mn-lt"/>
              </a:rPr>
              <a:t>120 proposed for the future</a:t>
            </a:r>
          </a:p>
          <a:p>
            <a:pPr marL="285750" indent="-2857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Aggregate number of </a:t>
            </a:r>
            <a:r>
              <a:rPr lang="en-US" sz="1600" b="1" dirty="0">
                <a:latin typeface="+mn-lt"/>
              </a:rPr>
              <a:t>activities requested is 1,041</a:t>
            </a:r>
          </a:p>
          <a:p>
            <a:pPr marL="285750" indent="-285750" algn="l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+mn-lt"/>
            </a:endParaRPr>
          </a:p>
          <a:p>
            <a:pPr marL="285750" indent="-285750" algn="l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+mn-lt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F2FE6FB-10BE-4875-86B7-61B1646A6B06}"/>
              </a:ext>
            </a:extLst>
          </p:cNvPr>
          <p:cNvCxnSpPr>
            <a:cxnSpLocks/>
          </p:cNvCxnSpPr>
          <p:nvPr/>
        </p:nvCxnSpPr>
        <p:spPr bwMode="auto">
          <a:xfrm>
            <a:off x="487974" y="1733001"/>
            <a:ext cx="5522057" cy="0"/>
          </a:xfrm>
          <a:prstGeom prst="line">
            <a:avLst/>
          </a:prstGeom>
          <a:ln w="19050">
            <a:solidFill>
              <a:srgbClr val="0F75BC"/>
            </a:solidFill>
            <a:headEnd type="none" w="lg" len="lg"/>
            <a:tailEnd type="non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B9CA39-D0FB-46DB-B82F-7E234DABAD8D}"/>
              </a:ext>
            </a:extLst>
          </p:cNvPr>
          <p:cNvCxnSpPr>
            <a:cxnSpLocks/>
          </p:cNvCxnSpPr>
          <p:nvPr/>
        </p:nvCxnSpPr>
        <p:spPr bwMode="auto">
          <a:xfrm>
            <a:off x="6331113" y="1741710"/>
            <a:ext cx="5522057" cy="0"/>
          </a:xfrm>
          <a:prstGeom prst="line">
            <a:avLst/>
          </a:prstGeom>
          <a:ln w="19050">
            <a:solidFill>
              <a:srgbClr val="0F75BC"/>
            </a:solidFill>
            <a:headEnd type="none" w="lg" len="lg"/>
            <a:tailEnd type="non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262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BFF98263-85FF-4A46-9494-C85C8C096498}"/>
              </a:ext>
            </a:extLst>
          </p:cNvPr>
          <p:cNvSpPr/>
          <p:nvPr/>
        </p:nvSpPr>
        <p:spPr bwMode="auto">
          <a:xfrm>
            <a:off x="8044800" y="1620249"/>
            <a:ext cx="2520000" cy="252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5. Disposal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strategy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Set up a global disposal scheme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62262"/>
              </a:solidFill>
              <a:effectLst/>
              <a:uLnTx/>
              <a:uFillTx/>
              <a:latin typeface="Open Sans"/>
              <a:ea typeface="+mn-ea"/>
              <a:cs typeface="Arial"/>
            </a:endParaRPr>
          </a:p>
          <a:p>
            <a:pPr marL="200025" marR="0" lvl="0" indent="-200025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Entities with a disposal strategy may realize $2000 - $6,000/ vehicle more than those without.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7583993-37C1-4E1A-8264-066E6DB25589}"/>
              </a:ext>
            </a:extLst>
          </p:cNvPr>
          <p:cNvSpPr/>
          <p:nvPr/>
        </p:nvSpPr>
        <p:spPr bwMode="auto">
          <a:xfrm>
            <a:off x="3191195" y="3142997"/>
            <a:ext cx="2887067" cy="2933527"/>
          </a:xfrm>
          <a:prstGeom prst="ellipse">
            <a:avLst/>
          </a:prstGeom>
          <a:solidFill>
            <a:srgbClr val="00206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2. Cost management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Deploy IT tool to improve fleet cost management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/>
              <a:ea typeface="+mn-ea"/>
              <a:cs typeface="Arial"/>
            </a:endParaRPr>
          </a:p>
          <a:p>
            <a:pPr marL="200025" marR="0" lvl="0" indent="-200025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Potential to reduce operating costs by $5-13 M annually</a:t>
            </a:r>
          </a:p>
        </p:txBody>
      </p:sp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72120B2-3618-4D7C-A364-F88B7800FE3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think-cell Slide" r:id="rId6" imgW="470" imgH="469" progId="TCLayout.ActiveDocument.1">
                  <p:embed/>
                </p:oleObj>
              </mc:Choice>
              <mc:Fallback>
                <p:oleObj name="think-cell Slide" r:id="rId6" imgW="470" imgH="46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72120B2-3618-4D7C-A364-F88B7800FE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5E74C3D6-DB2E-41A8-8873-2838372BB2F9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 panose="020B0606030504020204"/>
              <a:ea typeface="+mn-ea"/>
              <a:cs typeface="Arial" panose="020B0604020202020204" pitchFamily="34" charset="0"/>
              <a:sym typeface="Open Sans" panose="020B0606030504020204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661F1B8-3B84-408E-B490-B58B41A79339}"/>
              </a:ext>
            </a:extLst>
          </p:cNvPr>
          <p:cNvSpPr/>
          <p:nvPr/>
        </p:nvSpPr>
        <p:spPr bwMode="auto">
          <a:xfrm>
            <a:off x="9330473" y="3736460"/>
            <a:ext cx="2520000" cy="252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marL="84138" marR="0" lvl="0" indent="4763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Other opportunities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Insurance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Lifecycle Management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Armored Vehicle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Generators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Tracking systems (fuel, emissions, maintenance, repair, road safety, security)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21CAD7-DCCA-4BD2-BC2F-5AB031F18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New: Fleet Services workstream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1B2D0AD-5B50-4BA7-AFE3-EC72C9AEB002}"/>
              </a:ext>
            </a:extLst>
          </p:cNvPr>
          <p:cNvSpPr/>
          <p:nvPr/>
        </p:nvSpPr>
        <p:spPr bwMode="auto">
          <a:xfrm>
            <a:off x="354295" y="1710380"/>
            <a:ext cx="3312000" cy="3312000"/>
          </a:xfrm>
          <a:prstGeom prst="ellipse">
            <a:avLst/>
          </a:prstGeom>
          <a:solidFill>
            <a:srgbClr val="262262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1. Right Sizing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Centralized vehicle management and car pooling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Potential to reduce fleet size by ~20% 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Potential one-time acquisition cost avoidance of $140 - $200 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Open Sans"/>
              <a:ea typeface="+mn-ea"/>
              <a:cs typeface="Arial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7C8B67-87EB-4A84-AC8B-D2BBCFA9B920}"/>
              </a:ext>
            </a:extLst>
          </p:cNvPr>
          <p:cNvSpPr/>
          <p:nvPr/>
        </p:nvSpPr>
        <p:spPr bwMode="auto">
          <a:xfrm>
            <a:off x="6738292" y="3713473"/>
            <a:ext cx="2699773" cy="252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4. Acquisition strategy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Centralize procurement for economy of scale</a:t>
            </a:r>
          </a:p>
          <a:p>
            <a:pPr marL="200025" marR="0" lvl="0" indent="-200025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Potential to realize recurrent  savings of +/-$4 million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8D013B-E06F-402C-BF5C-BF3F2CCC5A94}"/>
              </a:ext>
            </a:extLst>
          </p:cNvPr>
          <p:cNvGrpSpPr/>
          <p:nvPr/>
        </p:nvGrpSpPr>
        <p:grpSpPr>
          <a:xfrm>
            <a:off x="444414" y="1174751"/>
            <a:ext cx="5953872" cy="369332"/>
            <a:chOff x="791839" y="1787484"/>
            <a:chExt cx="10430317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A35926-D6EB-4D1C-8E11-F1A69CD3FB12}"/>
                </a:ext>
              </a:extLst>
            </p:cNvPr>
            <p:cNvSpPr txBox="1"/>
            <p:nvPr/>
          </p:nvSpPr>
          <p:spPr>
            <a:xfrm>
              <a:off x="791839" y="1787484"/>
              <a:ext cx="10430317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Priority areas 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848D10A-AE9E-4E42-BEDE-764E6CB34F9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54619" y="2149119"/>
              <a:ext cx="10307182" cy="0"/>
            </a:xfrm>
            <a:prstGeom prst="line">
              <a:avLst/>
            </a:prstGeom>
            <a:noFill/>
            <a:ln w="19050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</p:spPr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D4C5A36-A538-45E5-A602-27323A2F8BA2}"/>
              </a:ext>
            </a:extLst>
          </p:cNvPr>
          <p:cNvGrpSpPr/>
          <p:nvPr/>
        </p:nvGrpSpPr>
        <p:grpSpPr>
          <a:xfrm>
            <a:off x="6529912" y="1174751"/>
            <a:ext cx="5279613" cy="369332"/>
            <a:chOff x="791839" y="1787484"/>
            <a:chExt cx="10430317" cy="36933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F254DB5-F28B-41B7-AC57-523DFC83792E}"/>
                </a:ext>
              </a:extLst>
            </p:cNvPr>
            <p:cNvSpPr txBox="1"/>
            <p:nvPr/>
          </p:nvSpPr>
          <p:spPr>
            <a:xfrm>
              <a:off x="791839" y="1787484"/>
              <a:ext cx="10430317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Secondary areas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9EEF554-A097-4F6D-92CE-7EE56BA6602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54619" y="2149119"/>
              <a:ext cx="10307182" cy="0"/>
            </a:xfrm>
            <a:prstGeom prst="line">
              <a:avLst/>
            </a:prstGeom>
            <a:noFill/>
            <a:ln w="19050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</p:spPr>
        </p:cxn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4706B476-2DAC-4C50-A62C-5628050F676B}"/>
              </a:ext>
            </a:extLst>
          </p:cNvPr>
          <p:cNvSpPr/>
          <p:nvPr/>
        </p:nvSpPr>
        <p:spPr bwMode="auto">
          <a:xfrm>
            <a:off x="5352224" y="1620249"/>
            <a:ext cx="2699773" cy="25876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rtlCol="0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262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3. Right Profiling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"/>
                <a:ea typeface="+mn-ea"/>
                <a:cs typeface="Arial"/>
              </a:rPr>
              <a:t>Avoid over</a:t>
            </a:r>
            <a:r>
              <a:rPr lang="en-US" i="1" noProof="0" dirty="0">
                <a:latin typeface="Open Sans"/>
                <a:cs typeface="Arial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"/>
                <a:ea typeface="+mn-ea"/>
                <a:cs typeface="Arial"/>
              </a:rPr>
              <a:t>specified vehicles</a:t>
            </a:r>
            <a:r>
              <a:rPr kumimoji="0" lang="en-US" b="0" i="1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Open Sans"/>
                <a:ea typeface="+mn-ea"/>
                <a:cs typeface="Arial"/>
              </a:rPr>
              <a:t>1</a:t>
            </a:r>
          </a:p>
          <a:p>
            <a:pPr marL="285750" marR="0" lvl="0" indent="-2857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Acquisition of vehicles with lower specifications will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"/>
                <a:ea typeface="+mn-ea"/>
                <a:cs typeface="Arial"/>
              </a:rPr>
              <a:t>reduce costs by $6-7 M recurrently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041B51-FA44-40DC-B682-EE40A2A635BF}"/>
              </a:ext>
            </a:extLst>
          </p:cNvPr>
          <p:cNvSpPr txBox="1"/>
          <p:nvPr/>
        </p:nvSpPr>
        <p:spPr>
          <a:xfrm>
            <a:off x="4715630" y="6313448"/>
            <a:ext cx="7038480" cy="507831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1. 10% target considered for all vehicle categories except 4X4 heavy duty “luxury” vehicles; All 4X4 heavy duty “luxury” vehicles should be converted to standard 4X4 heavy duty vehicles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Source: UN Fleet </a:t>
            </a:r>
            <a:r>
              <a:rPr lang="en-US" sz="900" dirty="0">
                <a:solidFill>
                  <a:srgbClr val="000000"/>
                </a:solidFill>
                <a:latin typeface="Open Sans"/>
                <a:cs typeface="Arial"/>
              </a:rPr>
              <a:t>Services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/>
              </a:rPr>
              <a:t> stream data template received from UN entities</a:t>
            </a:r>
          </a:p>
        </p:txBody>
      </p:sp>
    </p:spTree>
    <p:extLst>
      <p:ext uri="{BB962C8B-B14F-4D97-AF65-F5344CB8AC3E}">
        <p14:creationId xmlns:p14="http://schemas.microsoft.com/office/powerpoint/2010/main" val="1303328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phic 15" descr="Marker">
            <a:extLst>
              <a:ext uri="{FF2B5EF4-FFF2-40B4-BE49-F238E27FC236}">
                <a16:creationId xmlns:a16="http://schemas.microsoft.com/office/drawing/2014/main" id="{99F69121-CBE2-4EE6-98B1-99ECF58A4A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973" y="793970"/>
            <a:ext cx="565681" cy="56568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2F84B52-AF5F-4DCE-95D4-05544D8868F3}"/>
              </a:ext>
            </a:extLst>
          </p:cNvPr>
          <p:cNvSpPr txBox="1"/>
          <p:nvPr/>
        </p:nvSpPr>
        <p:spPr>
          <a:xfrm>
            <a:off x="1053654" y="1546110"/>
            <a:ext cx="3174402" cy="47628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Challenges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Highly fragmented fleet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Inappropriate vehicles for the need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Lack of comms and IT systems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Informal/ad hoc management of fleet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Inconsistent maintenance standards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Poor cost control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</p:txBody>
      </p:sp>
      <p:sp>
        <p:nvSpPr>
          <p:cNvPr id="5" name="Arrow: Striped Right 4">
            <a:extLst>
              <a:ext uri="{FF2B5EF4-FFF2-40B4-BE49-F238E27FC236}">
                <a16:creationId xmlns:a16="http://schemas.microsoft.com/office/drawing/2014/main" id="{B15CF832-5C70-46AD-AB56-A5383DE5B2CB}"/>
              </a:ext>
            </a:extLst>
          </p:cNvPr>
          <p:cNvSpPr/>
          <p:nvPr/>
        </p:nvSpPr>
        <p:spPr bwMode="auto">
          <a:xfrm>
            <a:off x="4086654" y="2663064"/>
            <a:ext cx="1088661" cy="1324140"/>
          </a:xfrm>
          <a:prstGeom prst="stripedRightArrow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A2E8E6F-A281-46C9-84B7-306B26171B17}"/>
              </a:ext>
            </a:extLst>
          </p:cNvPr>
          <p:cNvSpPr txBox="1"/>
          <p:nvPr/>
        </p:nvSpPr>
        <p:spPr>
          <a:xfrm>
            <a:off x="5429839" y="1560523"/>
            <a:ext cx="6466885" cy="52911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Future state</a:t>
            </a:r>
          </a:p>
          <a:p>
            <a:pPr marL="342900" marR="0" lvl="0" indent="-2571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Joint light vehicle fleet as a common pool and service: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Centrally managed at the country level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Tasked centrally via a shared platform 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Common maintenance and driver pool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  <a:p>
            <a:pPr marL="342900" marR="0" lvl="0" indent="-2571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Standardisation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of requirements and policies: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Vehicles and ancillaries 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Communications tools and IT for vehicle management, tracking, operational tasking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Common mobility policies and standards </a:t>
            </a:r>
          </a:p>
          <a:p>
            <a:pPr marL="342900" marR="0" lvl="0" indent="-2571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Improved cost management: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Common costing model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Fully self-financed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  <a:p>
            <a:pPr marL="342900" marR="0" lvl="0" indent="-2571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Professionalisation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: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Customer Service and Technical needs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Increased use of commercial solutions where appropriate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6107D5D0-BF38-4D35-B20E-AB2BA082B996}"/>
              </a:ext>
            </a:extLst>
          </p:cNvPr>
          <p:cNvSpPr txBox="1">
            <a:spLocks/>
          </p:cNvSpPr>
          <p:nvPr/>
        </p:nvSpPr>
        <p:spPr>
          <a:xfrm>
            <a:off x="1053656" y="365125"/>
            <a:ext cx="9871520" cy="80806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562722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125444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250887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j-ea"/>
                <a:cs typeface="Arial"/>
              </a:rPr>
              <a:t>Fleet services: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j-ea"/>
                <a:cs typeface="Arial"/>
              </a:rPr>
              <a:t>Country-level desired end-state</a:t>
            </a:r>
          </a:p>
        </p:txBody>
      </p:sp>
    </p:spTree>
    <p:extLst>
      <p:ext uri="{BB962C8B-B14F-4D97-AF65-F5344CB8AC3E}">
        <p14:creationId xmlns:p14="http://schemas.microsoft.com/office/powerpoint/2010/main" val="4011396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02F84B52-AF5F-4DCE-95D4-05544D8868F3}"/>
              </a:ext>
            </a:extLst>
          </p:cNvPr>
          <p:cNvSpPr txBox="1"/>
          <p:nvPr/>
        </p:nvSpPr>
        <p:spPr>
          <a:xfrm>
            <a:off x="1053654" y="1327592"/>
            <a:ext cx="3174402" cy="4393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Challenges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Highly duplicative: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Not leveraging economy of scale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Poor operational cost control 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Lack of professionalism in organizational structure</a:t>
            </a:r>
          </a:p>
          <a:p>
            <a:pPr marL="342900" marR="0" lvl="0" indent="-257175" algn="l" defTabSz="914400" rtl="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Fragmented approach to IT and communications system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</p:txBody>
      </p:sp>
      <p:sp>
        <p:nvSpPr>
          <p:cNvPr id="5" name="Arrow: Striped Right 4">
            <a:extLst>
              <a:ext uri="{FF2B5EF4-FFF2-40B4-BE49-F238E27FC236}">
                <a16:creationId xmlns:a16="http://schemas.microsoft.com/office/drawing/2014/main" id="{B15CF832-5C70-46AD-AB56-A5383DE5B2CB}"/>
              </a:ext>
            </a:extLst>
          </p:cNvPr>
          <p:cNvSpPr/>
          <p:nvPr/>
        </p:nvSpPr>
        <p:spPr bwMode="auto">
          <a:xfrm>
            <a:off x="4086654" y="2663064"/>
            <a:ext cx="1088661" cy="1324140"/>
          </a:xfrm>
          <a:prstGeom prst="stripedRightArrow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A2E8E6F-A281-46C9-84B7-306B26171B17}"/>
              </a:ext>
            </a:extLst>
          </p:cNvPr>
          <p:cNvSpPr txBox="1"/>
          <p:nvPr/>
        </p:nvSpPr>
        <p:spPr>
          <a:xfrm>
            <a:off x="5175315" y="1327592"/>
            <a:ext cx="6721409" cy="50064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Future state - A Global Shared Service Centre:</a:t>
            </a:r>
          </a:p>
          <a:p>
            <a:pPr marL="342900" marR="0" lvl="0" indent="-2571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Governance: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Governance structure in place, with close relationship to both HQ and country-level for dynamic responses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Common set of policies and SOPS in place, including requirements planning (right sizing/right profile)</a:t>
            </a:r>
          </a:p>
          <a:p>
            <a:pPr marL="342900" marR="0" lvl="0" indent="-2571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Single Supply Chain: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Shared procurement and contract management;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Shared light vehicle supply chain, e.g., shipping, insurance, stocks, spares, ancillary/comms, maintenance, disposal</a:t>
            </a:r>
          </a:p>
          <a:p>
            <a:pPr marL="342900" marR="0" lvl="0" indent="-2571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Financing: 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Fully self-funded, self sustaining business model 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Dedicated resources for operations </a:t>
            </a:r>
          </a:p>
          <a:p>
            <a:pPr marL="342900" marR="0" lvl="0" indent="-2571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Shared units: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Training and Country Office Support Unit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Common Data Systems and Management Unit</a:t>
            </a:r>
          </a:p>
          <a:p>
            <a:pPr marL="828675" marR="0" lvl="1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Road Safety and Security Unit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6107D5D0-BF38-4D35-B20E-AB2BA082B996}"/>
              </a:ext>
            </a:extLst>
          </p:cNvPr>
          <p:cNvSpPr txBox="1">
            <a:spLocks/>
          </p:cNvSpPr>
          <p:nvPr/>
        </p:nvSpPr>
        <p:spPr>
          <a:xfrm>
            <a:off x="1053656" y="365125"/>
            <a:ext cx="9871520" cy="80806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562722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125444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250887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kern="0" dirty="0">
                <a:solidFill>
                  <a:srgbClr val="000000"/>
                </a:solidFill>
              </a:rPr>
              <a:t>Fleet services: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j-ea"/>
                <a:cs typeface="Arial"/>
              </a:rPr>
              <a:t>Global-level desired end-state</a:t>
            </a:r>
          </a:p>
        </p:txBody>
      </p:sp>
      <p:pic>
        <p:nvPicPr>
          <p:cNvPr id="8" name="Graphic 7" descr="World">
            <a:extLst>
              <a:ext uri="{FF2B5EF4-FFF2-40B4-BE49-F238E27FC236}">
                <a16:creationId xmlns:a16="http://schemas.microsoft.com/office/drawing/2014/main" id="{F9D75976-FCF6-4415-81DA-7271804774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7975" y="761911"/>
            <a:ext cx="565681" cy="56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64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9DAF-187A-42A0-9B3C-790E85DBE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A6EB4"/>
                </a:solidFill>
              </a:rPr>
              <a:t>Project team 2020 workplan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5390746-50CA-4AC4-8437-3630D49A4492}"/>
              </a:ext>
            </a:extLst>
          </p:cNvPr>
          <p:cNvCxnSpPr>
            <a:cxnSpLocks/>
          </p:cNvCxnSpPr>
          <p:nvPr/>
        </p:nvCxnSpPr>
        <p:spPr bwMode="auto">
          <a:xfrm>
            <a:off x="1601046" y="3192232"/>
            <a:ext cx="1037271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5BA0DCA0-87E6-46AD-938A-921248D3E78F}"/>
              </a:ext>
            </a:extLst>
          </p:cNvPr>
          <p:cNvCxnSpPr>
            <a:cxnSpLocks/>
          </p:cNvCxnSpPr>
          <p:nvPr/>
        </p:nvCxnSpPr>
        <p:spPr>
          <a:xfrm flipV="1">
            <a:off x="3597685" y="1904238"/>
            <a:ext cx="0" cy="3785009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2519B33-9689-4B17-A10C-04A15F2A34A0}"/>
              </a:ext>
            </a:extLst>
          </p:cNvPr>
          <p:cNvCxnSpPr>
            <a:cxnSpLocks/>
          </p:cNvCxnSpPr>
          <p:nvPr/>
        </p:nvCxnSpPr>
        <p:spPr>
          <a:xfrm flipV="1">
            <a:off x="7805816" y="1904238"/>
            <a:ext cx="0" cy="3785009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</p:cxnSp>
      <p:sp>
        <p:nvSpPr>
          <p:cNvPr id="25" name="Arrow: Pentagon 24">
            <a:extLst>
              <a:ext uri="{FF2B5EF4-FFF2-40B4-BE49-F238E27FC236}">
                <a16:creationId xmlns:a16="http://schemas.microsoft.com/office/drawing/2014/main" id="{DC0BB34E-5B88-4FDE-B643-B8B0D65C0207}"/>
              </a:ext>
            </a:extLst>
          </p:cNvPr>
          <p:cNvSpPr/>
          <p:nvPr/>
        </p:nvSpPr>
        <p:spPr bwMode="auto">
          <a:xfrm>
            <a:off x="1601206" y="1307892"/>
            <a:ext cx="2088000" cy="365760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A4869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Q4 ‘19</a:t>
            </a:r>
          </a:p>
        </p:txBody>
      </p:sp>
      <p:sp>
        <p:nvSpPr>
          <p:cNvPr id="26" name="Arrow: Chevron 25">
            <a:extLst>
              <a:ext uri="{FF2B5EF4-FFF2-40B4-BE49-F238E27FC236}">
                <a16:creationId xmlns:a16="http://schemas.microsoft.com/office/drawing/2014/main" id="{3BD57709-B36E-46F4-9970-FE5C7C226D23}"/>
              </a:ext>
            </a:extLst>
          </p:cNvPr>
          <p:cNvSpPr/>
          <p:nvPr/>
        </p:nvSpPr>
        <p:spPr bwMode="auto">
          <a:xfrm>
            <a:off x="3702642" y="1307892"/>
            <a:ext cx="2088000" cy="365760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A4869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Q1 ‘20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684A535-4310-4C63-9C9D-E79A33832CB0}"/>
              </a:ext>
            </a:extLst>
          </p:cNvPr>
          <p:cNvSpPr/>
          <p:nvPr/>
        </p:nvSpPr>
        <p:spPr>
          <a:xfrm flipH="1">
            <a:off x="679968" y="1950969"/>
            <a:ext cx="1107612" cy="288000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BOS </a:t>
            </a:r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E3CDFDDD-08B6-4DB2-B385-1101E33EFC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73" y="1950969"/>
            <a:ext cx="360000" cy="360000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11F311D4-57D3-4D2F-9761-06153E0B23A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73" y="2517739"/>
            <a:ext cx="360000" cy="358620"/>
          </a:xfrm>
          <a:prstGeom prst="rect">
            <a:avLst/>
          </a:prstGeom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D4522981-91F2-45F7-825C-8910E16B3033}"/>
              </a:ext>
            </a:extLst>
          </p:cNvPr>
          <p:cNvSpPr/>
          <p:nvPr/>
        </p:nvSpPr>
        <p:spPr>
          <a:xfrm flipH="1">
            <a:off x="679969" y="2521882"/>
            <a:ext cx="848256" cy="333361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Common Premises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51000C4-E66C-476F-B6E8-146048CD44CB}"/>
              </a:ext>
            </a:extLst>
          </p:cNvPr>
          <p:cNvSpPr txBox="1"/>
          <p:nvPr/>
        </p:nvSpPr>
        <p:spPr>
          <a:xfrm>
            <a:off x="3814668" y="3124585"/>
            <a:ext cx="4090846" cy="19920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lIns="7200" tIns="7200" rIns="7200" bIns="720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B9444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Support database development as required, led by DCO/TTCO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2770D18D-FBF8-48C8-A4FF-7BF0EB0ED058}"/>
              </a:ext>
            </a:extLst>
          </p:cNvPr>
          <p:cNvSpPr/>
          <p:nvPr/>
        </p:nvSpPr>
        <p:spPr>
          <a:xfrm flipH="1">
            <a:off x="663673" y="3566005"/>
            <a:ext cx="1123909" cy="1022410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CBO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GSSC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>
              <a:solidFill>
                <a:srgbClr val="000000"/>
              </a:solidFill>
              <a:latin typeface="Open San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130" name="Picture 129">
            <a:extLst>
              <a:ext uri="{FF2B5EF4-FFF2-40B4-BE49-F238E27FC236}">
                <a16:creationId xmlns:a16="http://schemas.microsoft.com/office/drawing/2014/main" id="{EF07A50E-47A4-4F70-83E7-9F51BB0088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73" y="3518989"/>
            <a:ext cx="360000" cy="358620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A6221915-DE8C-4139-8BA0-6A7A293CDB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73" y="3967837"/>
            <a:ext cx="360000" cy="358621"/>
          </a:xfrm>
          <a:prstGeom prst="rect">
            <a:avLst/>
          </a:prstGeom>
        </p:spPr>
      </p:pic>
      <p:sp>
        <p:nvSpPr>
          <p:cNvPr id="165" name="Extract 170">
            <a:extLst>
              <a:ext uri="{FF2B5EF4-FFF2-40B4-BE49-F238E27FC236}">
                <a16:creationId xmlns:a16="http://schemas.microsoft.com/office/drawing/2014/main" id="{48596148-8647-4064-8369-169BD9322F50}"/>
              </a:ext>
            </a:extLst>
          </p:cNvPr>
          <p:cNvSpPr/>
          <p:nvPr/>
        </p:nvSpPr>
        <p:spPr>
          <a:xfrm>
            <a:off x="7449533" y="3019037"/>
            <a:ext cx="185957" cy="103833"/>
          </a:xfrm>
          <a:prstGeom prst="flowChartExtra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7200" tIns="7200" rIns="7200" bIns="72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Arial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D2EE2517-0BAB-49D4-9CE8-83D45365D7C8}"/>
              </a:ext>
            </a:extLst>
          </p:cNvPr>
          <p:cNvCxnSpPr>
            <a:cxnSpLocks/>
          </p:cNvCxnSpPr>
          <p:nvPr/>
        </p:nvCxnSpPr>
        <p:spPr bwMode="auto">
          <a:xfrm>
            <a:off x="1601046" y="2672248"/>
            <a:ext cx="399447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943D7B1E-9924-4BCE-A184-A0F589BDD3FF}"/>
              </a:ext>
            </a:extLst>
          </p:cNvPr>
          <p:cNvSpPr txBox="1"/>
          <p:nvPr/>
        </p:nvSpPr>
        <p:spPr>
          <a:xfrm>
            <a:off x="1839066" y="2559237"/>
            <a:ext cx="1878043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>
            <a:defPPr>
              <a:defRPr lang="en-GB"/>
            </a:defPPr>
            <a:lvl1pPr marL="103188" lvl="0" indent="-103188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  <a:defRPr kern="0">
                <a:latin typeface="+mj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975" algn="l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Continue pilots and testing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F996C93-A01B-4ED7-B2B7-2871F31A4E58}"/>
              </a:ext>
            </a:extLst>
          </p:cNvPr>
          <p:cNvCxnSpPr>
            <a:cxnSpLocks/>
          </p:cNvCxnSpPr>
          <p:nvPr/>
        </p:nvCxnSpPr>
        <p:spPr bwMode="auto">
          <a:xfrm>
            <a:off x="1601046" y="3628107"/>
            <a:ext cx="193178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DA4A6816-4823-4C12-86D9-7A4536D740FF}"/>
              </a:ext>
            </a:extLst>
          </p:cNvPr>
          <p:cNvCxnSpPr>
            <a:cxnSpLocks/>
          </p:cNvCxnSpPr>
          <p:nvPr/>
        </p:nvCxnSpPr>
        <p:spPr bwMode="auto">
          <a:xfrm>
            <a:off x="1601046" y="4104920"/>
            <a:ext cx="174854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46D8EEFA-C132-4100-8248-2D6B943DCC65}"/>
              </a:ext>
            </a:extLst>
          </p:cNvPr>
          <p:cNvSpPr txBox="1"/>
          <p:nvPr/>
        </p:nvSpPr>
        <p:spPr>
          <a:xfrm>
            <a:off x="1856773" y="3537097"/>
            <a:ext cx="1523930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Agree on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CBO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model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DAF2D10F-B586-42F6-A6DA-B11FB3633BDB}"/>
              </a:ext>
            </a:extLst>
          </p:cNvPr>
          <p:cNvSpPr txBox="1"/>
          <p:nvPr/>
        </p:nvSpPr>
        <p:spPr>
          <a:xfrm>
            <a:off x="1860270" y="3896131"/>
            <a:ext cx="1392694" cy="383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Share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Marketplace 1st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summary report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36D68414-24AF-4A2F-8D66-04A8C120A88D}"/>
              </a:ext>
            </a:extLst>
          </p:cNvPr>
          <p:cNvCxnSpPr>
            <a:cxnSpLocks/>
          </p:cNvCxnSpPr>
          <p:nvPr/>
        </p:nvCxnSpPr>
        <p:spPr bwMode="auto">
          <a:xfrm>
            <a:off x="3702642" y="3628107"/>
            <a:ext cx="489989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7" name="TextBox 176">
            <a:extLst>
              <a:ext uri="{FF2B5EF4-FFF2-40B4-BE49-F238E27FC236}">
                <a16:creationId xmlns:a16="http://schemas.microsoft.com/office/drawing/2014/main" id="{EF9ADF6D-FDCC-4CF0-B1BA-7E35DDFBCBE2}"/>
              </a:ext>
            </a:extLst>
          </p:cNvPr>
          <p:cNvSpPr txBox="1"/>
          <p:nvPr/>
        </p:nvSpPr>
        <p:spPr>
          <a:xfrm>
            <a:off x="4366217" y="3533701"/>
            <a:ext cx="3004369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>
            <a:defPPr>
              <a:defRPr lang="en-GB"/>
            </a:defPPr>
            <a:lvl1pPr marL="103188" lvl="0" indent="-103188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  <a:defRPr kern="0">
                <a:latin typeface="+mj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975" algn="l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Develop &amp; conduct pilots, SLAs and portal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B6BCB2B3-81FC-4F74-8B56-0910FECCB90E}"/>
              </a:ext>
            </a:extLst>
          </p:cNvPr>
          <p:cNvCxnSpPr>
            <a:cxnSpLocks/>
          </p:cNvCxnSpPr>
          <p:nvPr/>
        </p:nvCxnSpPr>
        <p:spPr bwMode="auto">
          <a:xfrm>
            <a:off x="7059025" y="3884195"/>
            <a:ext cx="344894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B40BA513-0FFE-4662-B05A-250E02B278C9}"/>
              </a:ext>
            </a:extLst>
          </p:cNvPr>
          <p:cNvSpPr txBox="1"/>
          <p:nvPr/>
        </p:nvSpPr>
        <p:spPr>
          <a:xfrm>
            <a:off x="7731562" y="3768630"/>
            <a:ext cx="2452272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>
            <a:defPPr>
              <a:defRPr lang="en-GB"/>
            </a:defPPr>
            <a:lvl1pPr marL="103188" lvl="0" indent="-103188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  <a:defRPr kern="0">
                <a:latin typeface="+mj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975" algn="l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Develop CBO tools and guidelines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CD08D8FA-0D6F-47E3-B307-4E5E822DC352}"/>
              </a:ext>
            </a:extLst>
          </p:cNvPr>
          <p:cNvCxnSpPr>
            <a:cxnSpLocks/>
          </p:cNvCxnSpPr>
          <p:nvPr/>
        </p:nvCxnSpPr>
        <p:spPr bwMode="auto">
          <a:xfrm flipV="1">
            <a:off x="1601206" y="2035226"/>
            <a:ext cx="1931621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C39AAA60-7E65-4F9C-98ED-6D612CCE95B0}"/>
              </a:ext>
            </a:extLst>
          </p:cNvPr>
          <p:cNvSpPr txBox="1"/>
          <p:nvPr/>
        </p:nvSpPr>
        <p:spPr>
          <a:xfrm>
            <a:off x="1839067" y="1950359"/>
            <a:ext cx="1328473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975" algn="l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Complete platform</a:t>
            </a: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887D6767-AC13-4EE2-9593-136346307B6B}"/>
              </a:ext>
            </a:extLst>
          </p:cNvPr>
          <p:cNvCxnSpPr>
            <a:cxnSpLocks/>
          </p:cNvCxnSpPr>
          <p:nvPr/>
        </p:nvCxnSpPr>
        <p:spPr bwMode="auto">
          <a:xfrm>
            <a:off x="2723532" y="2255671"/>
            <a:ext cx="92599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292FFE7A-28DE-408D-AFB2-6CC7D45A5777}"/>
              </a:ext>
            </a:extLst>
          </p:cNvPr>
          <p:cNvCxnSpPr>
            <a:cxnSpLocks/>
          </p:cNvCxnSpPr>
          <p:nvPr/>
        </p:nvCxnSpPr>
        <p:spPr bwMode="auto">
          <a:xfrm>
            <a:off x="5648315" y="2930228"/>
            <a:ext cx="633513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id="{250ADF8D-F6AE-41FB-AF1F-112AF249E546}"/>
              </a:ext>
            </a:extLst>
          </p:cNvPr>
          <p:cNvSpPr txBox="1"/>
          <p:nvPr/>
        </p:nvSpPr>
        <p:spPr>
          <a:xfrm>
            <a:off x="6236973" y="2801057"/>
            <a:ext cx="1371392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>
            <a:defPPr>
              <a:defRPr lang="en-GB"/>
            </a:defPPr>
            <a:lvl1pPr marL="103188" lvl="0" indent="-103188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  <a:defRPr kern="0">
                <a:latin typeface="+mj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975" algn="l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</a:t>
            </a:r>
            <a:r>
              <a:rPr lang="en-US" sz="1200" i="1" dirty="0">
                <a:solidFill>
                  <a:srgbClr val="0B9444"/>
                </a:solidFill>
                <a:latin typeface="Open Sans"/>
              </a:rPr>
              <a:t>La</a:t>
            </a:r>
            <a:r>
              <a:rPr kumimoji="0" lang="en-US" sz="1200" b="0" i="1" u="none" strike="noStrike" kern="0" cap="none" spc="0" normalizeH="0" baseline="0" noProof="0" dirty="0" err="1">
                <a:ln>
                  <a:noFill/>
                </a:ln>
                <a:solidFill>
                  <a:srgbClr val="0B9444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unch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B9444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led by DCO</a:t>
            </a:r>
          </a:p>
        </p:txBody>
      </p:sp>
      <p:sp>
        <p:nvSpPr>
          <p:cNvPr id="70" name="Arrow: Chevron 69">
            <a:extLst>
              <a:ext uri="{FF2B5EF4-FFF2-40B4-BE49-F238E27FC236}">
                <a16:creationId xmlns:a16="http://schemas.microsoft.com/office/drawing/2014/main" id="{37471AEC-B129-40EA-B1A5-F538867B7BDD}"/>
              </a:ext>
            </a:extLst>
          </p:cNvPr>
          <p:cNvSpPr/>
          <p:nvPr/>
        </p:nvSpPr>
        <p:spPr bwMode="auto">
          <a:xfrm>
            <a:off x="5804078" y="1307892"/>
            <a:ext cx="2088000" cy="365760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A4869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Q2 ‘20</a:t>
            </a:r>
          </a:p>
        </p:txBody>
      </p:sp>
      <p:sp>
        <p:nvSpPr>
          <p:cNvPr id="71" name="Arrow: Chevron 70">
            <a:extLst>
              <a:ext uri="{FF2B5EF4-FFF2-40B4-BE49-F238E27FC236}">
                <a16:creationId xmlns:a16="http://schemas.microsoft.com/office/drawing/2014/main" id="{E1ABF914-A30C-4F88-AD9A-11F32426AC38}"/>
              </a:ext>
            </a:extLst>
          </p:cNvPr>
          <p:cNvSpPr/>
          <p:nvPr/>
        </p:nvSpPr>
        <p:spPr bwMode="auto">
          <a:xfrm>
            <a:off x="7905514" y="1307892"/>
            <a:ext cx="2088000" cy="365760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A4869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Q3 ‘20</a:t>
            </a:r>
          </a:p>
        </p:txBody>
      </p:sp>
      <p:sp>
        <p:nvSpPr>
          <p:cNvPr id="72" name="Arrow: Chevron 71">
            <a:extLst>
              <a:ext uri="{FF2B5EF4-FFF2-40B4-BE49-F238E27FC236}">
                <a16:creationId xmlns:a16="http://schemas.microsoft.com/office/drawing/2014/main" id="{E3130DFA-82CF-4E06-897A-54CD5F46DF95}"/>
              </a:ext>
            </a:extLst>
          </p:cNvPr>
          <p:cNvSpPr/>
          <p:nvPr/>
        </p:nvSpPr>
        <p:spPr bwMode="auto">
          <a:xfrm>
            <a:off x="10006950" y="1307892"/>
            <a:ext cx="2088000" cy="365760"/>
          </a:xfrm>
          <a:prstGeom prst="chevron">
            <a:avLst/>
          </a:prstGeom>
          <a:solidFill>
            <a:schemeClr val="bg1">
              <a:lumMod val="95000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A4869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Q4 ‘20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D183493-8297-44CE-B04F-98EB36108A9A}"/>
              </a:ext>
            </a:extLst>
          </p:cNvPr>
          <p:cNvCxnSpPr>
            <a:cxnSpLocks/>
          </p:cNvCxnSpPr>
          <p:nvPr/>
        </p:nvCxnSpPr>
        <p:spPr>
          <a:xfrm flipV="1">
            <a:off x="5695412" y="1904238"/>
            <a:ext cx="0" cy="3785009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1B52352-2775-49FE-A382-69FE7F490693}"/>
              </a:ext>
            </a:extLst>
          </p:cNvPr>
          <p:cNvCxnSpPr>
            <a:cxnSpLocks/>
          </p:cNvCxnSpPr>
          <p:nvPr/>
        </p:nvCxnSpPr>
        <p:spPr>
          <a:xfrm flipV="1">
            <a:off x="9876887" y="1904238"/>
            <a:ext cx="0" cy="3785009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A2C33256-F24F-4BFC-8365-CE69EA534799}"/>
              </a:ext>
            </a:extLst>
          </p:cNvPr>
          <p:cNvSpPr txBox="1"/>
          <p:nvPr/>
        </p:nvSpPr>
        <p:spPr>
          <a:xfrm>
            <a:off x="3717110" y="2135750"/>
            <a:ext cx="2961346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>
            <a:defPPr>
              <a:defRPr lang="en-GB"/>
            </a:defPPr>
            <a:lvl1pPr marL="103188" lvl="0" indent="-103188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  <a:defRPr kern="0">
                <a:latin typeface="+mj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975" algn="l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B9444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Launch activities and trainings</a:t>
            </a:r>
            <a:r>
              <a:rPr lang="en-US" sz="1200" i="1" dirty="0">
                <a:solidFill>
                  <a:srgbClr val="0B9444"/>
                </a:solidFill>
                <a:latin typeface="Open Sans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B9444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led by DCO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BB215D6-3604-4F9D-B56A-746BA70FD001}"/>
              </a:ext>
            </a:extLst>
          </p:cNvPr>
          <p:cNvCxnSpPr>
            <a:cxnSpLocks/>
          </p:cNvCxnSpPr>
          <p:nvPr/>
        </p:nvCxnSpPr>
        <p:spPr bwMode="auto">
          <a:xfrm>
            <a:off x="1601046" y="2929064"/>
            <a:ext cx="400105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21782D02-F94A-4587-85DA-E0E0F174E264}"/>
              </a:ext>
            </a:extLst>
          </p:cNvPr>
          <p:cNvSpPr txBox="1"/>
          <p:nvPr/>
        </p:nvSpPr>
        <p:spPr>
          <a:xfrm>
            <a:off x="1843366" y="2847706"/>
            <a:ext cx="3572798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>
            <a:defPPr>
              <a:defRPr lang="en-GB"/>
            </a:defPPr>
            <a:lvl1pPr marL="103188" lvl="0" indent="-103188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  <a:defRPr kern="0">
                <a:latin typeface="+mj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975" algn="l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Finalize consolidation planning tools and guidelines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F82765C-D04A-432F-9591-B2510F0B8F49}"/>
              </a:ext>
            </a:extLst>
          </p:cNvPr>
          <p:cNvCxnSpPr>
            <a:cxnSpLocks/>
          </p:cNvCxnSpPr>
          <p:nvPr/>
        </p:nvCxnSpPr>
        <p:spPr bwMode="auto">
          <a:xfrm>
            <a:off x="2319099" y="4478256"/>
            <a:ext cx="20471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11BD7A2F-9D85-4733-B438-F96AF056A5A2}"/>
              </a:ext>
            </a:extLst>
          </p:cNvPr>
          <p:cNvCxnSpPr>
            <a:cxnSpLocks/>
          </p:cNvCxnSpPr>
          <p:nvPr/>
        </p:nvCxnSpPr>
        <p:spPr bwMode="auto">
          <a:xfrm>
            <a:off x="4394184" y="4478256"/>
            <a:ext cx="20471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2974C39B-2C64-4FFE-8CFA-65CC5E6554E5}"/>
              </a:ext>
            </a:extLst>
          </p:cNvPr>
          <p:cNvSpPr txBox="1"/>
          <p:nvPr/>
        </p:nvSpPr>
        <p:spPr>
          <a:xfrm>
            <a:off x="2543895" y="4286320"/>
            <a:ext cx="1617993" cy="383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000000"/>
                </a:solidFill>
                <a:latin typeface="Open Sans"/>
              </a:rPr>
              <a:t>Develop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Marketplace </a:t>
            </a:r>
            <a:r>
              <a:rPr lang="en-US" sz="1200" b="1" kern="0" dirty="0">
                <a:solidFill>
                  <a:srgbClr val="000000"/>
                </a:solidFill>
                <a:latin typeface="Open Sans"/>
              </a:rPr>
              <a:t>2nd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survey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D00CA86-9D33-41E8-A392-4AEA954E847D}"/>
              </a:ext>
            </a:extLst>
          </p:cNvPr>
          <p:cNvSpPr txBox="1"/>
          <p:nvPr/>
        </p:nvSpPr>
        <p:spPr>
          <a:xfrm>
            <a:off x="4618980" y="4286320"/>
            <a:ext cx="1617993" cy="383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Conduct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Marketplace </a:t>
            </a:r>
            <a:r>
              <a:rPr lang="en-US" sz="1200" b="1" kern="0" dirty="0">
                <a:solidFill>
                  <a:srgbClr val="000000"/>
                </a:solidFill>
                <a:latin typeface="Open Sans"/>
              </a:rPr>
              <a:t>2nd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survey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607DBC8D-FE9A-4A3E-8399-71B2A959A1AD}"/>
              </a:ext>
            </a:extLst>
          </p:cNvPr>
          <p:cNvCxnSpPr>
            <a:cxnSpLocks/>
          </p:cNvCxnSpPr>
          <p:nvPr/>
        </p:nvCxnSpPr>
        <p:spPr bwMode="auto">
          <a:xfrm>
            <a:off x="5582431" y="4780351"/>
            <a:ext cx="26376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C8111DF7-D938-432C-808E-0BD9129D21B1}"/>
              </a:ext>
            </a:extLst>
          </p:cNvPr>
          <p:cNvSpPr txBox="1"/>
          <p:nvPr/>
        </p:nvSpPr>
        <p:spPr>
          <a:xfrm>
            <a:off x="5986451" y="4588415"/>
            <a:ext cx="1745111" cy="383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Set up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governance 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and on-going mechanism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FC067ACE-BF03-48DC-B481-4E63957D774E}"/>
              </a:ext>
            </a:extLst>
          </p:cNvPr>
          <p:cNvCxnSpPr>
            <a:cxnSpLocks/>
          </p:cNvCxnSpPr>
          <p:nvPr/>
        </p:nvCxnSpPr>
        <p:spPr bwMode="auto">
          <a:xfrm flipV="1">
            <a:off x="9916220" y="4005009"/>
            <a:ext cx="2052815" cy="30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25401E15-3899-4E7D-A962-F1A5BDD384B5}"/>
              </a:ext>
            </a:extLst>
          </p:cNvPr>
          <p:cNvSpPr txBox="1"/>
          <p:nvPr/>
        </p:nvSpPr>
        <p:spPr>
          <a:xfrm>
            <a:off x="10312118" y="3935881"/>
            <a:ext cx="1371392" cy="199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>
            <a:defPPr>
              <a:defRPr lang="en-GB"/>
            </a:defPPr>
            <a:lvl1pPr marL="103188" lvl="0" indent="-103188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  <a:defRPr kern="0">
                <a:latin typeface="+mj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975" algn="l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</a:t>
            </a:r>
            <a:r>
              <a:rPr lang="en-US" sz="1200" i="1" dirty="0">
                <a:solidFill>
                  <a:srgbClr val="0B9444"/>
                </a:solidFill>
                <a:latin typeface="Open Sans"/>
              </a:rPr>
              <a:t>La</a:t>
            </a:r>
            <a:r>
              <a:rPr kumimoji="0" lang="en-US" sz="1200" b="0" i="1" u="none" strike="noStrike" kern="0" cap="none" spc="0" normalizeH="0" baseline="0" noProof="0" dirty="0" err="1">
                <a:ln>
                  <a:noFill/>
                </a:ln>
                <a:solidFill>
                  <a:srgbClr val="0B9444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unch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B9444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 led by DCO</a:t>
            </a:r>
          </a:p>
        </p:txBody>
      </p:sp>
      <p:sp>
        <p:nvSpPr>
          <p:cNvPr id="73" name="Freeform 69">
            <a:extLst>
              <a:ext uri="{FF2B5EF4-FFF2-40B4-BE49-F238E27FC236}">
                <a16:creationId xmlns:a16="http://schemas.microsoft.com/office/drawing/2014/main" id="{81852FEB-70E7-4952-9A07-4392C9BB97A0}"/>
              </a:ext>
            </a:extLst>
          </p:cNvPr>
          <p:cNvSpPr>
            <a:spLocks/>
          </p:cNvSpPr>
          <p:nvPr/>
        </p:nvSpPr>
        <p:spPr bwMode="auto">
          <a:xfrm>
            <a:off x="10139209" y="720123"/>
            <a:ext cx="255479" cy="272521"/>
          </a:xfrm>
          <a:custGeom>
            <a:avLst/>
            <a:gdLst>
              <a:gd name="T0" fmla="*/ 128239 w 2969"/>
              <a:gd name="T1" fmla="*/ 210070 h 2904"/>
              <a:gd name="T2" fmla="*/ 180173 w 2969"/>
              <a:gd name="T3" fmla="*/ 121292 h 2904"/>
              <a:gd name="T4" fmla="*/ 222995 w 2969"/>
              <a:gd name="T5" fmla="*/ 61478 h 2904"/>
              <a:gd name="T6" fmla="*/ 247140 w 2969"/>
              <a:gd name="T7" fmla="*/ 34401 h 2904"/>
              <a:gd name="T8" fmla="*/ 261945 w 2969"/>
              <a:gd name="T9" fmla="*/ 18088 h 2904"/>
              <a:gd name="T10" fmla="*/ 276865 w 2969"/>
              <a:gd name="T11" fmla="*/ 7213 h 2904"/>
              <a:gd name="T12" fmla="*/ 286204 w 2969"/>
              <a:gd name="T13" fmla="*/ 5438 h 2904"/>
              <a:gd name="T14" fmla="*/ 304767 w 2969"/>
              <a:gd name="T15" fmla="*/ 1776 h 2904"/>
              <a:gd name="T16" fmla="*/ 332556 w 2969"/>
              <a:gd name="T17" fmla="*/ 0 h 2904"/>
              <a:gd name="T18" fmla="*/ 338137 w 2969"/>
              <a:gd name="T19" fmla="*/ 3551 h 2904"/>
              <a:gd name="T20" fmla="*/ 336315 w 2969"/>
              <a:gd name="T21" fmla="*/ 7213 h 2904"/>
              <a:gd name="T22" fmla="*/ 325154 w 2969"/>
              <a:gd name="T23" fmla="*/ 16202 h 2904"/>
              <a:gd name="T24" fmla="*/ 280623 w 2969"/>
              <a:gd name="T25" fmla="*/ 63365 h 2904"/>
              <a:gd name="T26" fmla="*/ 232220 w 2969"/>
              <a:gd name="T27" fmla="*/ 126730 h 2904"/>
              <a:gd name="T28" fmla="*/ 185753 w 2969"/>
              <a:gd name="T29" fmla="*/ 199194 h 2904"/>
              <a:gd name="T30" fmla="*/ 146803 w 2969"/>
              <a:gd name="T31" fmla="*/ 276986 h 2904"/>
              <a:gd name="T32" fmla="*/ 135642 w 2969"/>
              <a:gd name="T33" fmla="*/ 302398 h 2904"/>
              <a:gd name="T34" fmla="*/ 128239 w 2969"/>
              <a:gd name="T35" fmla="*/ 315049 h 2904"/>
              <a:gd name="T36" fmla="*/ 118900 w 2969"/>
              <a:gd name="T37" fmla="*/ 320486 h 2904"/>
              <a:gd name="T38" fmla="*/ 96578 w 2969"/>
              <a:gd name="T39" fmla="*/ 322262 h 2904"/>
              <a:gd name="T40" fmla="*/ 79836 w 2969"/>
              <a:gd name="T41" fmla="*/ 320486 h 2904"/>
              <a:gd name="T42" fmla="*/ 72434 w 2969"/>
              <a:gd name="T43" fmla="*/ 318711 h 2904"/>
              <a:gd name="T44" fmla="*/ 63095 w 2969"/>
              <a:gd name="T45" fmla="*/ 306060 h 2904"/>
              <a:gd name="T46" fmla="*/ 37128 w 2969"/>
              <a:gd name="T47" fmla="*/ 271548 h 2904"/>
              <a:gd name="T48" fmla="*/ 7403 w 2969"/>
              <a:gd name="T49" fmla="*/ 239033 h 2904"/>
              <a:gd name="T50" fmla="*/ 0 w 2969"/>
              <a:gd name="T51" fmla="*/ 226271 h 2904"/>
              <a:gd name="T52" fmla="*/ 3644 w 2969"/>
              <a:gd name="T53" fmla="*/ 217283 h 2904"/>
              <a:gd name="T54" fmla="*/ 25967 w 2969"/>
              <a:gd name="T55" fmla="*/ 200970 h 2904"/>
              <a:gd name="T56" fmla="*/ 50111 w 2969"/>
              <a:gd name="T57" fmla="*/ 202745 h 2904"/>
              <a:gd name="T58" fmla="*/ 65031 w 2969"/>
              <a:gd name="T59" fmla="*/ 211845 h 2904"/>
              <a:gd name="T60" fmla="*/ 83595 w 2969"/>
              <a:gd name="T61" fmla="*/ 228158 h 2904"/>
              <a:gd name="T62" fmla="*/ 103981 w 2969"/>
              <a:gd name="T63" fmla="*/ 257122 h 290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969"/>
              <a:gd name="T97" fmla="*/ 0 h 2904"/>
              <a:gd name="T98" fmla="*/ 2969 w 2969"/>
              <a:gd name="T99" fmla="*/ 2904 h 290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969" h="2904">
                <a:moveTo>
                  <a:pt x="913" y="2317"/>
                </a:moveTo>
                <a:lnTo>
                  <a:pt x="1126" y="1893"/>
                </a:lnTo>
                <a:lnTo>
                  <a:pt x="1338" y="1485"/>
                </a:lnTo>
                <a:lnTo>
                  <a:pt x="1582" y="1093"/>
                </a:lnTo>
                <a:lnTo>
                  <a:pt x="1843" y="718"/>
                </a:lnTo>
                <a:lnTo>
                  <a:pt x="1958" y="554"/>
                </a:lnTo>
                <a:lnTo>
                  <a:pt x="2072" y="424"/>
                </a:lnTo>
                <a:lnTo>
                  <a:pt x="2170" y="310"/>
                </a:lnTo>
                <a:lnTo>
                  <a:pt x="2235" y="228"/>
                </a:lnTo>
                <a:lnTo>
                  <a:pt x="2300" y="163"/>
                </a:lnTo>
                <a:lnTo>
                  <a:pt x="2366" y="114"/>
                </a:lnTo>
                <a:lnTo>
                  <a:pt x="2431" y="65"/>
                </a:lnTo>
                <a:lnTo>
                  <a:pt x="2464" y="65"/>
                </a:lnTo>
                <a:lnTo>
                  <a:pt x="2513" y="49"/>
                </a:lnTo>
                <a:lnTo>
                  <a:pt x="2594" y="32"/>
                </a:lnTo>
                <a:lnTo>
                  <a:pt x="2676" y="16"/>
                </a:lnTo>
                <a:lnTo>
                  <a:pt x="2823" y="0"/>
                </a:lnTo>
                <a:lnTo>
                  <a:pt x="2920" y="0"/>
                </a:lnTo>
                <a:lnTo>
                  <a:pt x="2953" y="16"/>
                </a:lnTo>
                <a:lnTo>
                  <a:pt x="2969" y="32"/>
                </a:lnTo>
                <a:lnTo>
                  <a:pt x="2969" y="49"/>
                </a:lnTo>
                <a:lnTo>
                  <a:pt x="2953" y="65"/>
                </a:lnTo>
                <a:lnTo>
                  <a:pt x="2920" y="98"/>
                </a:lnTo>
                <a:lnTo>
                  <a:pt x="2855" y="146"/>
                </a:lnTo>
                <a:lnTo>
                  <a:pt x="2659" y="342"/>
                </a:lnTo>
                <a:lnTo>
                  <a:pt x="2464" y="571"/>
                </a:lnTo>
                <a:lnTo>
                  <a:pt x="2251" y="832"/>
                </a:lnTo>
                <a:lnTo>
                  <a:pt x="2039" y="1142"/>
                </a:lnTo>
                <a:lnTo>
                  <a:pt x="1827" y="1468"/>
                </a:lnTo>
                <a:lnTo>
                  <a:pt x="1631" y="1795"/>
                </a:lnTo>
                <a:lnTo>
                  <a:pt x="1452" y="2137"/>
                </a:lnTo>
                <a:lnTo>
                  <a:pt x="1289" y="2496"/>
                </a:lnTo>
                <a:lnTo>
                  <a:pt x="1240" y="2627"/>
                </a:lnTo>
                <a:lnTo>
                  <a:pt x="1191" y="2725"/>
                </a:lnTo>
                <a:lnTo>
                  <a:pt x="1158" y="2806"/>
                </a:lnTo>
                <a:lnTo>
                  <a:pt x="1126" y="2839"/>
                </a:lnTo>
                <a:lnTo>
                  <a:pt x="1093" y="2872"/>
                </a:lnTo>
                <a:lnTo>
                  <a:pt x="1044" y="2888"/>
                </a:lnTo>
                <a:lnTo>
                  <a:pt x="962" y="2904"/>
                </a:lnTo>
                <a:lnTo>
                  <a:pt x="848" y="2904"/>
                </a:lnTo>
                <a:lnTo>
                  <a:pt x="767" y="2904"/>
                </a:lnTo>
                <a:lnTo>
                  <a:pt x="701" y="2888"/>
                </a:lnTo>
                <a:lnTo>
                  <a:pt x="669" y="2888"/>
                </a:lnTo>
                <a:lnTo>
                  <a:pt x="636" y="2872"/>
                </a:lnTo>
                <a:lnTo>
                  <a:pt x="587" y="2806"/>
                </a:lnTo>
                <a:lnTo>
                  <a:pt x="554" y="2758"/>
                </a:lnTo>
                <a:lnTo>
                  <a:pt x="505" y="2692"/>
                </a:lnTo>
                <a:lnTo>
                  <a:pt x="326" y="2447"/>
                </a:lnTo>
                <a:lnTo>
                  <a:pt x="114" y="2203"/>
                </a:lnTo>
                <a:lnTo>
                  <a:pt x="65" y="2154"/>
                </a:lnTo>
                <a:lnTo>
                  <a:pt x="32" y="2105"/>
                </a:lnTo>
                <a:lnTo>
                  <a:pt x="0" y="2039"/>
                </a:lnTo>
                <a:lnTo>
                  <a:pt x="16" y="2007"/>
                </a:lnTo>
                <a:lnTo>
                  <a:pt x="32" y="1958"/>
                </a:lnTo>
                <a:lnTo>
                  <a:pt x="114" y="1876"/>
                </a:lnTo>
                <a:lnTo>
                  <a:pt x="228" y="1811"/>
                </a:lnTo>
                <a:lnTo>
                  <a:pt x="326" y="1795"/>
                </a:lnTo>
                <a:lnTo>
                  <a:pt x="440" y="1827"/>
                </a:lnTo>
                <a:lnTo>
                  <a:pt x="505" y="1860"/>
                </a:lnTo>
                <a:lnTo>
                  <a:pt x="571" y="1909"/>
                </a:lnTo>
                <a:lnTo>
                  <a:pt x="652" y="1974"/>
                </a:lnTo>
                <a:lnTo>
                  <a:pt x="734" y="2056"/>
                </a:lnTo>
                <a:lnTo>
                  <a:pt x="815" y="2170"/>
                </a:lnTo>
                <a:lnTo>
                  <a:pt x="913" y="2317"/>
                </a:lnTo>
                <a:close/>
              </a:path>
            </a:pathLst>
          </a:custGeom>
          <a:solidFill>
            <a:srgbClr val="C00000"/>
          </a:solidFill>
          <a:ln w="63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EBD0BA92-6159-4079-9F0B-226CF646646F}"/>
              </a:ext>
            </a:extLst>
          </p:cNvPr>
          <p:cNvSpPr/>
          <p:nvPr/>
        </p:nvSpPr>
        <p:spPr bwMode="auto">
          <a:xfrm>
            <a:off x="10394688" y="713934"/>
            <a:ext cx="1560400" cy="255550"/>
          </a:xfrm>
          <a:prstGeom prst="round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90000" tIns="90000" bIns="90000" rtlCol="0" anchor="ctr"/>
          <a:lstStyle/>
          <a:p>
            <a:pPr algn="l" eaLnBrk="0" hangingPunct="0"/>
            <a:r>
              <a:rPr lang="en-GB" sz="8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Completed / completion in the very near term</a:t>
            </a:r>
            <a:endParaRPr lang="en-US" sz="800" dirty="0" err="1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5" name="Freeform 69">
            <a:extLst>
              <a:ext uri="{FF2B5EF4-FFF2-40B4-BE49-F238E27FC236}">
                <a16:creationId xmlns:a16="http://schemas.microsoft.com/office/drawing/2014/main" id="{C434A2F7-9040-4457-B5EF-22DB39335368}"/>
              </a:ext>
            </a:extLst>
          </p:cNvPr>
          <p:cNvSpPr>
            <a:spLocks/>
          </p:cNvSpPr>
          <p:nvPr/>
        </p:nvSpPr>
        <p:spPr bwMode="auto">
          <a:xfrm>
            <a:off x="3526777" y="1828807"/>
            <a:ext cx="255479" cy="272521"/>
          </a:xfrm>
          <a:custGeom>
            <a:avLst/>
            <a:gdLst>
              <a:gd name="T0" fmla="*/ 128239 w 2969"/>
              <a:gd name="T1" fmla="*/ 210070 h 2904"/>
              <a:gd name="T2" fmla="*/ 180173 w 2969"/>
              <a:gd name="T3" fmla="*/ 121292 h 2904"/>
              <a:gd name="T4" fmla="*/ 222995 w 2969"/>
              <a:gd name="T5" fmla="*/ 61478 h 2904"/>
              <a:gd name="T6" fmla="*/ 247140 w 2969"/>
              <a:gd name="T7" fmla="*/ 34401 h 2904"/>
              <a:gd name="T8" fmla="*/ 261945 w 2969"/>
              <a:gd name="T9" fmla="*/ 18088 h 2904"/>
              <a:gd name="T10" fmla="*/ 276865 w 2969"/>
              <a:gd name="T11" fmla="*/ 7213 h 2904"/>
              <a:gd name="T12" fmla="*/ 286204 w 2969"/>
              <a:gd name="T13" fmla="*/ 5438 h 2904"/>
              <a:gd name="T14" fmla="*/ 304767 w 2969"/>
              <a:gd name="T15" fmla="*/ 1776 h 2904"/>
              <a:gd name="T16" fmla="*/ 332556 w 2969"/>
              <a:gd name="T17" fmla="*/ 0 h 2904"/>
              <a:gd name="T18" fmla="*/ 338137 w 2969"/>
              <a:gd name="T19" fmla="*/ 3551 h 2904"/>
              <a:gd name="T20" fmla="*/ 336315 w 2969"/>
              <a:gd name="T21" fmla="*/ 7213 h 2904"/>
              <a:gd name="T22" fmla="*/ 325154 w 2969"/>
              <a:gd name="T23" fmla="*/ 16202 h 2904"/>
              <a:gd name="T24" fmla="*/ 280623 w 2969"/>
              <a:gd name="T25" fmla="*/ 63365 h 2904"/>
              <a:gd name="T26" fmla="*/ 232220 w 2969"/>
              <a:gd name="T27" fmla="*/ 126730 h 2904"/>
              <a:gd name="T28" fmla="*/ 185753 w 2969"/>
              <a:gd name="T29" fmla="*/ 199194 h 2904"/>
              <a:gd name="T30" fmla="*/ 146803 w 2969"/>
              <a:gd name="T31" fmla="*/ 276986 h 2904"/>
              <a:gd name="T32" fmla="*/ 135642 w 2969"/>
              <a:gd name="T33" fmla="*/ 302398 h 2904"/>
              <a:gd name="T34" fmla="*/ 128239 w 2969"/>
              <a:gd name="T35" fmla="*/ 315049 h 2904"/>
              <a:gd name="T36" fmla="*/ 118900 w 2969"/>
              <a:gd name="T37" fmla="*/ 320486 h 2904"/>
              <a:gd name="T38" fmla="*/ 96578 w 2969"/>
              <a:gd name="T39" fmla="*/ 322262 h 2904"/>
              <a:gd name="T40" fmla="*/ 79836 w 2969"/>
              <a:gd name="T41" fmla="*/ 320486 h 2904"/>
              <a:gd name="T42" fmla="*/ 72434 w 2969"/>
              <a:gd name="T43" fmla="*/ 318711 h 2904"/>
              <a:gd name="T44" fmla="*/ 63095 w 2969"/>
              <a:gd name="T45" fmla="*/ 306060 h 2904"/>
              <a:gd name="T46" fmla="*/ 37128 w 2969"/>
              <a:gd name="T47" fmla="*/ 271548 h 2904"/>
              <a:gd name="T48" fmla="*/ 7403 w 2969"/>
              <a:gd name="T49" fmla="*/ 239033 h 2904"/>
              <a:gd name="T50" fmla="*/ 0 w 2969"/>
              <a:gd name="T51" fmla="*/ 226271 h 2904"/>
              <a:gd name="T52" fmla="*/ 3644 w 2969"/>
              <a:gd name="T53" fmla="*/ 217283 h 2904"/>
              <a:gd name="T54" fmla="*/ 25967 w 2969"/>
              <a:gd name="T55" fmla="*/ 200970 h 2904"/>
              <a:gd name="T56" fmla="*/ 50111 w 2969"/>
              <a:gd name="T57" fmla="*/ 202745 h 2904"/>
              <a:gd name="T58" fmla="*/ 65031 w 2969"/>
              <a:gd name="T59" fmla="*/ 211845 h 2904"/>
              <a:gd name="T60" fmla="*/ 83595 w 2969"/>
              <a:gd name="T61" fmla="*/ 228158 h 2904"/>
              <a:gd name="T62" fmla="*/ 103981 w 2969"/>
              <a:gd name="T63" fmla="*/ 257122 h 290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969"/>
              <a:gd name="T97" fmla="*/ 0 h 2904"/>
              <a:gd name="T98" fmla="*/ 2969 w 2969"/>
              <a:gd name="T99" fmla="*/ 2904 h 290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969" h="2904">
                <a:moveTo>
                  <a:pt x="913" y="2317"/>
                </a:moveTo>
                <a:lnTo>
                  <a:pt x="1126" y="1893"/>
                </a:lnTo>
                <a:lnTo>
                  <a:pt x="1338" y="1485"/>
                </a:lnTo>
                <a:lnTo>
                  <a:pt x="1582" y="1093"/>
                </a:lnTo>
                <a:lnTo>
                  <a:pt x="1843" y="718"/>
                </a:lnTo>
                <a:lnTo>
                  <a:pt x="1958" y="554"/>
                </a:lnTo>
                <a:lnTo>
                  <a:pt x="2072" y="424"/>
                </a:lnTo>
                <a:lnTo>
                  <a:pt x="2170" y="310"/>
                </a:lnTo>
                <a:lnTo>
                  <a:pt x="2235" y="228"/>
                </a:lnTo>
                <a:lnTo>
                  <a:pt x="2300" y="163"/>
                </a:lnTo>
                <a:lnTo>
                  <a:pt x="2366" y="114"/>
                </a:lnTo>
                <a:lnTo>
                  <a:pt x="2431" y="65"/>
                </a:lnTo>
                <a:lnTo>
                  <a:pt x="2464" y="65"/>
                </a:lnTo>
                <a:lnTo>
                  <a:pt x="2513" y="49"/>
                </a:lnTo>
                <a:lnTo>
                  <a:pt x="2594" y="32"/>
                </a:lnTo>
                <a:lnTo>
                  <a:pt x="2676" y="16"/>
                </a:lnTo>
                <a:lnTo>
                  <a:pt x="2823" y="0"/>
                </a:lnTo>
                <a:lnTo>
                  <a:pt x="2920" y="0"/>
                </a:lnTo>
                <a:lnTo>
                  <a:pt x="2953" y="16"/>
                </a:lnTo>
                <a:lnTo>
                  <a:pt x="2969" y="32"/>
                </a:lnTo>
                <a:lnTo>
                  <a:pt x="2969" y="49"/>
                </a:lnTo>
                <a:lnTo>
                  <a:pt x="2953" y="65"/>
                </a:lnTo>
                <a:lnTo>
                  <a:pt x="2920" y="98"/>
                </a:lnTo>
                <a:lnTo>
                  <a:pt x="2855" y="146"/>
                </a:lnTo>
                <a:lnTo>
                  <a:pt x="2659" y="342"/>
                </a:lnTo>
                <a:lnTo>
                  <a:pt x="2464" y="571"/>
                </a:lnTo>
                <a:lnTo>
                  <a:pt x="2251" y="832"/>
                </a:lnTo>
                <a:lnTo>
                  <a:pt x="2039" y="1142"/>
                </a:lnTo>
                <a:lnTo>
                  <a:pt x="1827" y="1468"/>
                </a:lnTo>
                <a:lnTo>
                  <a:pt x="1631" y="1795"/>
                </a:lnTo>
                <a:lnTo>
                  <a:pt x="1452" y="2137"/>
                </a:lnTo>
                <a:lnTo>
                  <a:pt x="1289" y="2496"/>
                </a:lnTo>
                <a:lnTo>
                  <a:pt x="1240" y="2627"/>
                </a:lnTo>
                <a:lnTo>
                  <a:pt x="1191" y="2725"/>
                </a:lnTo>
                <a:lnTo>
                  <a:pt x="1158" y="2806"/>
                </a:lnTo>
                <a:lnTo>
                  <a:pt x="1126" y="2839"/>
                </a:lnTo>
                <a:lnTo>
                  <a:pt x="1093" y="2872"/>
                </a:lnTo>
                <a:lnTo>
                  <a:pt x="1044" y="2888"/>
                </a:lnTo>
                <a:lnTo>
                  <a:pt x="962" y="2904"/>
                </a:lnTo>
                <a:lnTo>
                  <a:pt x="848" y="2904"/>
                </a:lnTo>
                <a:lnTo>
                  <a:pt x="767" y="2904"/>
                </a:lnTo>
                <a:lnTo>
                  <a:pt x="701" y="2888"/>
                </a:lnTo>
                <a:lnTo>
                  <a:pt x="669" y="2888"/>
                </a:lnTo>
                <a:lnTo>
                  <a:pt x="636" y="2872"/>
                </a:lnTo>
                <a:lnTo>
                  <a:pt x="587" y="2806"/>
                </a:lnTo>
                <a:lnTo>
                  <a:pt x="554" y="2758"/>
                </a:lnTo>
                <a:lnTo>
                  <a:pt x="505" y="2692"/>
                </a:lnTo>
                <a:lnTo>
                  <a:pt x="326" y="2447"/>
                </a:lnTo>
                <a:lnTo>
                  <a:pt x="114" y="2203"/>
                </a:lnTo>
                <a:lnTo>
                  <a:pt x="65" y="2154"/>
                </a:lnTo>
                <a:lnTo>
                  <a:pt x="32" y="2105"/>
                </a:lnTo>
                <a:lnTo>
                  <a:pt x="0" y="2039"/>
                </a:lnTo>
                <a:lnTo>
                  <a:pt x="16" y="2007"/>
                </a:lnTo>
                <a:lnTo>
                  <a:pt x="32" y="1958"/>
                </a:lnTo>
                <a:lnTo>
                  <a:pt x="114" y="1876"/>
                </a:lnTo>
                <a:lnTo>
                  <a:pt x="228" y="1811"/>
                </a:lnTo>
                <a:lnTo>
                  <a:pt x="326" y="1795"/>
                </a:lnTo>
                <a:lnTo>
                  <a:pt x="440" y="1827"/>
                </a:lnTo>
                <a:lnTo>
                  <a:pt x="505" y="1860"/>
                </a:lnTo>
                <a:lnTo>
                  <a:pt x="571" y="1909"/>
                </a:lnTo>
                <a:lnTo>
                  <a:pt x="652" y="1974"/>
                </a:lnTo>
                <a:lnTo>
                  <a:pt x="734" y="2056"/>
                </a:lnTo>
                <a:lnTo>
                  <a:pt x="815" y="2170"/>
                </a:lnTo>
                <a:lnTo>
                  <a:pt x="913" y="2317"/>
                </a:lnTo>
                <a:close/>
              </a:path>
            </a:pathLst>
          </a:custGeom>
          <a:solidFill>
            <a:srgbClr val="C00000"/>
          </a:solidFill>
          <a:ln w="63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0000"/>
              </a:solidFill>
              <a:highlight>
                <a:srgbClr val="FF0000"/>
              </a:highlight>
              <a:latin typeface="+mn-lt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974DECB-C1BE-44D0-AF2D-A6E8A9F4CFEC}"/>
              </a:ext>
            </a:extLst>
          </p:cNvPr>
          <p:cNvSpPr/>
          <p:nvPr/>
        </p:nvSpPr>
        <p:spPr>
          <a:xfrm>
            <a:off x="287519" y="5025895"/>
            <a:ext cx="1967225" cy="239828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91440" tIns="0" rIns="91440" bIns="0" rtlCol="0" anchor="t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Enablers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Arial"/>
            </a:endParaRPr>
          </a:p>
        </p:txBody>
      </p:sp>
      <p:pic>
        <p:nvPicPr>
          <p:cNvPr id="150" name="Picture 149">
            <a:extLst>
              <a:ext uri="{FF2B5EF4-FFF2-40B4-BE49-F238E27FC236}">
                <a16:creationId xmlns:a16="http://schemas.microsoft.com/office/drawing/2014/main" id="{1D5694DA-8BC2-4BB4-887F-E2D79CD97E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36" y="5233739"/>
            <a:ext cx="360000" cy="358620"/>
          </a:xfrm>
          <a:prstGeom prst="rect">
            <a:avLst/>
          </a:prstGeom>
        </p:spPr>
      </p:pic>
      <p:pic>
        <p:nvPicPr>
          <p:cNvPr id="151" name="Picture 150">
            <a:extLst>
              <a:ext uri="{FF2B5EF4-FFF2-40B4-BE49-F238E27FC236}">
                <a16:creationId xmlns:a16="http://schemas.microsoft.com/office/drawing/2014/main" id="{B27F02C7-8EE7-4B53-A47C-87BB59A0F1A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15" y="5233739"/>
            <a:ext cx="360000" cy="358620"/>
          </a:xfrm>
          <a:prstGeom prst="rect">
            <a:avLst/>
          </a:prstGeom>
        </p:spPr>
      </p:pic>
      <p:pic>
        <p:nvPicPr>
          <p:cNvPr id="152" name="Picture 151">
            <a:extLst>
              <a:ext uri="{FF2B5EF4-FFF2-40B4-BE49-F238E27FC236}">
                <a16:creationId xmlns:a16="http://schemas.microsoft.com/office/drawing/2014/main" id="{7B18E7EF-E6E7-4F33-8C0F-73FFC940758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750" y="5233739"/>
            <a:ext cx="360000" cy="360000"/>
          </a:xfrm>
          <a:prstGeom prst="rect">
            <a:avLst/>
          </a:prstGeom>
        </p:spPr>
      </p:pic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DECC5778-D1CA-4581-A841-FE848166169F}"/>
              </a:ext>
            </a:extLst>
          </p:cNvPr>
          <p:cNvCxnSpPr>
            <a:cxnSpLocks/>
          </p:cNvCxnSpPr>
          <p:nvPr/>
        </p:nvCxnSpPr>
        <p:spPr bwMode="auto">
          <a:xfrm>
            <a:off x="2084139" y="5343600"/>
            <a:ext cx="99089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61" name="TextBox 260">
            <a:extLst>
              <a:ext uri="{FF2B5EF4-FFF2-40B4-BE49-F238E27FC236}">
                <a16:creationId xmlns:a16="http://schemas.microsoft.com/office/drawing/2014/main" id="{42E26D41-AF27-4A66-900B-4FD15A9815C5}"/>
              </a:ext>
            </a:extLst>
          </p:cNvPr>
          <p:cNvSpPr txBox="1"/>
          <p:nvPr/>
        </p:nvSpPr>
        <p:spPr>
          <a:xfrm>
            <a:off x="4328455" y="5156136"/>
            <a:ext cx="5037386" cy="383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7200" tIns="7200" rIns="7200" bIns="7200" rtlCol="0" anchor="t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Operationalize through CBO and GSSC designs &amp;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Support entity to operationalize through facilitated discussions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BFA4D34C-194E-4F1B-BF1B-53AD63979281}"/>
              </a:ext>
            </a:extLst>
          </p:cNvPr>
          <p:cNvCxnSpPr>
            <a:cxnSpLocks/>
          </p:cNvCxnSpPr>
          <p:nvPr/>
        </p:nvCxnSpPr>
        <p:spPr>
          <a:xfrm>
            <a:off x="303672" y="2402555"/>
            <a:ext cx="11767715" cy="0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29F17D35-69BC-440D-919E-FF90CED71947}"/>
              </a:ext>
            </a:extLst>
          </p:cNvPr>
          <p:cNvCxnSpPr>
            <a:cxnSpLocks/>
          </p:cNvCxnSpPr>
          <p:nvPr/>
        </p:nvCxnSpPr>
        <p:spPr>
          <a:xfrm>
            <a:off x="303672" y="3485538"/>
            <a:ext cx="11767715" cy="0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F1DD664F-63D0-4EC6-A84A-15C20192B1D4}"/>
              </a:ext>
            </a:extLst>
          </p:cNvPr>
          <p:cNvCxnSpPr>
            <a:cxnSpLocks/>
          </p:cNvCxnSpPr>
          <p:nvPr/>
        </p:nvCxnSpPr>
        <p:spPr>
          <a:xfrm>
            <a:off x="327234" y="4970883"/>
            <a:ext cx="11767715" cy="0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sp>
        <p:nvSpPr>
          <p:cNvPr id="79" name="Freeform 69">
            <a:extLst>
              <a:ext uri="{FF2B5EF4-FFF2-40B4-BE49-F238E27FC236}">
                <a16:creationId xmlns:a16="http://schemas.microsoft.com/office/drawing/2014/main" id="{74B1928C-FDAD-434B-A847-53B8D6A3F0F7}"/>
              </a:ext>
            </a:extLst>
          </p:cNvPr>
          <p:cNvSpPr>
            <a:spLocks/>
          </p:cNvSpPr>
          <p:nvPr/>
        </p:nvSpPr>
        <p:spPr bwMode="auto">
          <a:xfrm>
            <a:off x="1701076" y="5212092"/>
            <a:ext cx="255479" cy="272521"/>
          </a:xfrm>
          <a:custGeom>
            <a:avLst/>
            <a:gdLst>
              <a:gd name="T0" fmla="*/ 128239 w 2969"/>
              <a:gd name="T1" fmla="*/ 210070 h 2904"/>
              <a:gd name="T2" fmla="*/ 180173 w 2969"/>
              <a:gd name="T3" fmla="*/ 121292 h 2904"/>
              <a:gd name="T4" fmla="*/ 222995 w 2969"/>
              <a:gd name="T5" fmla="*/ 61478 h 2904"/>
              <a:gd name="T6" fmla="*/ 247140 w 2969"/>
              <a:gd name="T7" fmla="*/ 34401 h 2904"/>
              <a:gd name="T8" fmla="*/ 261945 w 2969"/>
              <a:gd name="T9" fmla="*/ 18088 h 2904"/>
              <a:gd name="T10" fmla="*/ 276865 w 2969"/>
              <a:gd name="T11" fmla="*/ 7213 h 2904"/>
              <a:gd name="T12" fmla="*/ 286204 w 2969"/>
              <a:gd name="T13" fmla="*/ 5438 h 2904"/>
              <a:gd name="T14" fmla="*/ 304767 w 2969"/>
              <a:gd name="T15" fmla="*/ 1776 h 2904"/>
              <a:gd name="T16" fmla="*/ 332556 w 2969"/>
              <a:gd name="T17" fmla="*/ 0 h 2904"/>
              <a:gd name="T18" fmla="*/ 338137 w 2969"/>
              <a:gd name="T19" fmla="*/ 3551 h 2904"/>
              <a:gd name="T20" fmla="*/ 336315 w 2969"/>
              <a:gd name="T21" fmla="*/ 7213 h 2904"/>
              <a:gd name="T22" fmla="*/ 325154 w 2969"/>
              <a:gd name="T23" fmla="*/ 16202 h 2904"/>
              <a:gd name="T24" fmla="*/ 280623 w 2969"/>
              <a:gd name="T25" fmla="*/ 63365 h 2904"/>
              <a:gd name="T26" fmla="*/ 232220 w 2969"/>
              <a:gd name="T27" fmla="*/ 126730 h 2904"/>
              <a:gd name="T28" fmla="*/ 185753 w 2969"/>
              <a:gd name="T29" fmla="*/ 199194 h 2904"/>
              <a:gd name="T30" fmla="*/ 146803 w 2969"/>
              <a:gd name="T31" fmla="*/ 276986 h 2904"/>
              <a:gd name="T32" fmla="*/ 135642 w 2969"/>
              <a:gd name="T33" fmla="*/ 302398 h 2904"/>
              <a:gd name="T34" fmla="*/ 128239 w 2969"/>
              <a:gd name="T35" fmla="*/ 315049 h 2904"/>
              <a:gd name="T36" fmla="*/ 118900 w 2969"/>
              <a:gd name="T37" fmla="*/ 320486 h 2904"/>
              <a:gd name="T38" fmla="*/ 96578 w 2969"/>
              <a:gd name="T39" fmla="*/ 322262 h 2904"/>
              <a:gd name="T40" fmla="*/ 79836 w 2969"/>
              <a:gd name="T41" fmla="*/ 320486 h 2904"/>
              <a:gd name="T42" fmla="*/ 72434 w 2969"/>
              <a:gd name="T43" fmla="*/ 318711 h 2904"/>
              <a:gd name="T44" fmla="*/ 63095 w 2969"/>
              <a:gd name="T45" fmla="*/ 306060 h 2904"/>
              <a:gd name="T46" fmla="*/ 37128 w 2969"/>
              <a:gd name="T47" fmla="*/ 271548 h 2904"/>
              <a:gd name="T48" fmla="*/ 7403 w 2969"/>
              <a:gd name="T49" fmla="*/ 239033 h 2904"/>
              <a:gd name="T50" fmla="*/ 0 w 2969"/>
              <a:gd name="T51" fmla="*/ 226271 h 2904"/>
              <a:gd name="T52" fmla="*/ 3644 w 2969"/>
              <a:gd name="T53" fmla="*/ 217283 h 2904"/>
              <a:gd name="T54" fmla="*/ 25967 w 2969"/>
              <a:gd name="T55" fmla="*/ 200970 h 2904"/>
              <a:gd name="T56" fmla="*/ 50111 w 2969"/>
              <a:gd name="T57" fmla="*/ 202745 h 2904"/>
              <a:gd name="T58" fmla="*/ 65031 w 2969"/>
              <a:gd name="T59" fmla="*/ 211845 h 2904"/>
              <a:gd name="T60" fmla="*/ 83595 w 2969"/>
              <a:gd name="T61" fmla="*/ 228158 h 2904"/>
              <a:gd name="T62" fmla="*/ 103981 w 2969"/>
              <a:gd name="T63" fmla="*/ 257122 h 290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969"/>
              <a:gd name="T97" fmla="*/ 0 h 2904"/>
              <a:gd name="T98" fmla="*/ 2969 w 2969"/>
              <a:gd name="T99" fmla="*/ 2904 h 290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969" h="2904">
                <a:moveTo>
                  <a:pt x="913" y="2317"/>
                </a:moveTo>
                <a:lnTo>
                  <a:pt x="1126" y="1893"/>
                </a:lnTo>
                <a:lnTo>
                  <a:pt x="1338" y="1485"/>
                </a:lnTo>
                <a:lnTo>
                  <a:pt x="1582" y="1093"/>
                </a:lnTo>
                <a:lnTo>
                  <a:pt x="1843" y="718"/>
                </a:lnTo>
                <a:lnTo>
                  <a:pt x="1958" y="554"/>
                </a:lnTo>
                <a:lnTo>
                  <a:pt x="2072" y="424"/>
                </a:lnTo>
                <a:lnTo>
                  <a:pt x="2170" y="310"/>
                </a:lnTo>
                <a:lnTo>
                  <a:pt x="2235" y="228"/>
                </a:lnTo>
                <a:lnTo>
                  <a:pt x="2300" y="163"/>
                </a:lnTo>
                <a:lnTo>
                  <a:pt x="2366" y="114"/>
                </a:lnTo>
                <a:lnTo>
                  <a:pt x="2431" y="65"/>
                </a:lnTo>
                <a:lnTo>
                  <a:pt x="2464" y="65"/>
                </a:lnTo>
                <a:lnTo>
                  <a:pt x="2513" y="49"/>
                </a:lnTo>
                <a:lnTo>
                  <a:pt x="2594" y="32"/>
                </a:lnTo>
                <a:lnTo>
                  <a:pt x="2676" y="16"/>
                </a:lnTo>
                <a:lnTo>
                  <a:pt x="2823" y="0"/>
                </a:lnTo>
                <a:lnTo>
                  <a:pt x="2920" y="0"/>
                </a:lnTo>
                <a:lnTo>
                  <a:pt x="2953" y="16"/>
                </a:lnTo>
                <a:lnTo>
                  <a:pt x="2969" y="32"/>
                </a:lnTo>
                <a:lnTo>
                  <a:pt x="2969" y="49"/>
                </a:lnTo>
                <a:lnTo>
                  <a:pt x="2953" y="65"/>
                </a:lnTo>
                <a:lnTo>
                  <a:pt x="2920" y="98"/>
                </a:lnTo>
                <a:lnTo>
                  <a:pt x="2855" y="146"/>
                </a:lnTo>
                <a:lnTo>
                  <a:pt x="2659" y="342"/>
                </a:lnTo>
                <a:lnTo>
                  <a:pt x="2464" y="571"/>
                </a:lnTo>
                <a:lnTo>
                  <a:pt x="2251" y="832"/>
                </a:lnTo>
                <a:lnTo>
                  <a:pt x="2039" y="1142"/>
                </a:lnTo>
                <a:lnTo>
                  <a:pt x="1827" y="1468"/>
                </a:lnTo>
                <a:lnTo>
                  <a:pt x="1631" y="1795"/>
                </a:lnTo>
                <a:lnTo>
                  <a:pt x="1452" y="2137"/>
                </a:lnTo>
                <a:lnTo>
                  <a:pt x="1289" y="2496"/>
                </a:lnTo>
                <a:lnTo>
                  <a:pt x="1240" y="2627"/>
                </a:lnTo>
                <a:lnTo>
                  <a:pt x="1191" y="2725"/>
                </a:lnTo>
                <a:lnTo>
                  <a:pt x="1158" y="2806"/>
                </a:lnTo>
                <a:lnTo>
                  <a:pt x="1126" y="2839"/>
                </a:lnTo>
                <a:lnTo>
                  <a:pt x="1093" y="2872"/>
                </a:lnTo>
                <a:lnTo>
                  <a:pt x="1044" y="2888"/>
                </a:lnTo>
                <a:lnTo>
                  <a:pt x="962" y="2904"/>
                </a:lnTo>
                <a:lnTo>
                  <a:pt x="848" y="2904"/>
                </a:lnTo>
                <a:lnTo>
                  <a:pt x="767" y="2904"/>
                </a:lnTo>
                <a:lnTo>
                  <a:pt x="701" y="2888"/>
                </a:lnTo>
                <a:lnTo>
                  <a:pt x="669" y="2888"/>
                </a:lnTo>
                <a:lnTo>
                  <a:pt x="636" y="2872"/>
                </a:lnTo>
                <a:lnTo>
                  <a:pt x="587" y="2806"/>
                </a:lnTo>
                <a:lnTo>
                  <a:pt x="554" y="2758"/>
                </a:lnTo>
                <a:lnTo>
                  <a:pt x="505" y="2692"/>
                </a:lnTo>
                <a:lnTo>
                  <a:pt x="326" y="2447"/>
                </a:lnTo>
                <a:lnTo>
                  <a:pt x="114" y="2203"/>
                </a:lnTo>
                <a:lnTo>
                  <a:pt x="65" y="2154"/>
                </a:lnTo>
                <a:lnTo>
                  <a:pt x="32" y="2105"/>
                </a:lnTo>
                <a:lnTo>
                  <a:pt x="0" y="2039"/>
                </a:lnTo>
                <a:lnTo>
                  <a:pt x="16" y="2007"/>
                </a:lnTo>
                <a:lnTo>
                  <a:pt x="32" y="1958"/>
                </a:lnTo>
                <a:lnTo>
                  <a:pt x="114" y="1876"/>
                </a:lnTo>
                <a:lnTo>
                  <a:pt x="228" y="1811"/>
                </a:lnTo>
                <a:lnTo>
                  <a:pt x="326" y="1795"/>
                </a:lnTo>
                <a:lnTo>
                  <a:pt x="440" y="1827"/>
                </a:lnTo>
                <a:lnTo>
                  <a:pt x="505" y="1860"/>
                </a:lnTo>
                <a:lnTo>
                  <a:pt x="571" y="1909"/>
                </a:lnTo>
                <a:lnTo>
                  <a:pt x="652" y="1974"/>
                </a:lnTo>
                <a:lnTo>
                  <a:pt x="734" y="2056"/>
                </a:lnTo>
                <a:lnTo>
                  <a:pt x="815" y="2170"/>
                </a:lnTo>
                <a:lnTo>
                  <a:pt x="913" y="2317"/>
                </a:lnTo>
                <a:close/>
              </a:path>
            </a:pathLst>
          </a:custGeom>
          <a:solidFill>
            <a:srgbClr val="C00000"/>
          </a:solidFill>
          <a:ln w="63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0000"/>
              </a:solidFill>
              <a:highlight>
                <a:srgbClr val="FF0000"/>
              </a:highlight>
              <a:latin typeface="+mn-lt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D05BF1-85F9-4AA8-9C58-8653F4D6BD59}"/>
              </a:ext>
            </a:extLst>
          </p:cNvPr>
          <p:cNvGrpSpPr/>
          <p:nvPr/>
        </p:nvGrpSpPr>
        <p:grpSpPr>
          <a:xfrm>
            <a:off x="1525473" y="5789150"/>
            <a:ext cx="10304411" cy="461135"/>
            <a:chOff x="1525473" y="4940855"/>
            <a:chExt cx="10304411" cy="461135"/>
          </a:xfrm>
        </p:grpSpPr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4CA49AA2-0152-40B0-9913-DAC3A85A7A7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25473" y="5053072"/>
              <a:ext cx="299725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77E5138B-F27A-4C4D-A258-D877968DEEF2}"/>
                </a:ext>
              </a:extLst>
            </p:cNvPr>
            <p:cNvSpPr txBox="1"/>
            <p:nvPr/>
          </p:nvSpPr>
          <p:spPr>
            <a:xfrm>
              <a:off x="1808930" y="4962889"/>
              <a:ext cx="2593711" cy="199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7200" tIns="7200" rIns="7200" bIns="7200" rtlCol="0" anchor="t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Develop Gov, Finance, IT proposal</a:t>
              </a: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2B358032-D77D-476B-9DFE-5A9ABDD8A14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78530" y="5053071"/>
              <a:ext cx="209464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7A6BDE16-476D-4821-9D5A-3976FE3C8BEE}"/>
                </a:ext>
              </a:extLst>
            </p:cNvPr>
            <p:cNvSpPr txBox="1"/>
            <p:nvPr/>
          </p:nvSpPr>
          <p:spPr>
            <a:xfrm>
              <a:off x="4861988" y="4940855"/>
              <a:ext cx="1483064" cy="3838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7200" tIns="7200" rIns="7200" bIns="7200" rtlCol="0" anchor="t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kern="0" dirty="0">
                  <a:solidFill>
                    <a:srgbClr val="000000"/>
                  </a:solidFill>
                  <a:latin typeface="Open Sans"/>
                </a:rPr>
                <a:t>A</a:t>
              </a:r>
              <a:r>
                <a:rPr lang="en-US" sz="1200" kern="0" dirty="0" err="1">
                  <a:solidFill>
                    <a:srgbClr val="000000"/>
                  </a:solidFill>
                  <a:latin typeface="Open Sans"/>
                </a:rPr>
                <a:t>gree</a:t>
              </a:r>
              <a:r>
                <a:rPr lang="en-US" sz="1200" kern="0" dirty="0">
                  <a:solidFill>
                    <a:srgbClr val="000000"/>
                  </a:solidFill>
                  <a:latin typeface="Open Sans"/>
                </a:rPr>
                <a:t> on model and pilot proposals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4357724F-8C03-4C55-A341-F32E5800C56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99198" y="5053072"/>
              <a:ext cx="338838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E4B0BDE-4EDC-4BBC-9E92-818023B05494}"/>
                </a:ext>
              </a:extLst>
            </p:cNvPr>
            <p:cNvSpPr txBox="1"/>
            <p:nvPr/>
          </p:nvSpPr>
          <p:spPr>
            <a:xfrm>
              <a:off x="7601306" y="4958664"/>
              <a:ext cx="2091994" cy="199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7200" tIns="7200" rIns="7200" bIns="7200" rtlCol="0" anchor="t">
              <a:spAutoFit/>
            </a:bodyPr>
            <a:lstStyle>
              <a:defPPr>
                <a:defRPr lang="en-GB"/>
              </a:defPPr>
              <a:lvl1pPr marL="103188" lvl="0" indent="-103188" algn="l" defTabSz="45720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180975" algn="l"/>
                </a:tabLst>
                <a:defRPr kern="0">
                  <a:latin typeface="+mj-lt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80975" algn="l"/>
                </a:tabLst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Develop &amp; conduct pilots</a:t>
              </a:r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00B545F7-88EB-4978-A950-0BAE5B4D57B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735438" y="5287915"/>
              <a:ext cx="309444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AC2CA070-F07D-45E9-8A4F-7CA9DB26DE16}"/>
                </a:ext>
              </a:extLst>
            </p:cNvPr>
            <p:cNvSpPr txBox="1"/>
            <p:nvPr/>
          </p:nvSpPr>
          <p:spPr>
            <a:xfrm>
              <a:off x="9460268" y="5202783"/>
              <a:ext cx="2091994" cy="199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7200" tIns="7200" rIns="7200" bIns="7200" rtlCol="0" anchor="t">
              <a:spAutoFit/>
            </a:bodyPr>
            <a:lstStyle>
              <a:defPPr>
                <a:defRPr lang="en-GB"/>
              </a:defPPr>
              <a:lvl1pPr marL="103188" lvl="0" indent="-103188" algn="l" defTabSz="45720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180975" algn="l"/>
                </a:tabLst>
                <a:defRPr kern="0">
                  <a:latin typeface="+mj-lt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80975" algn="l"/>
                </a:tabLst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Develop final proposal</a:t>
              </a:r>
            </a:p>
          </p:txBody>
        </p:sp>
      </p:grpSp>
      <p:sp>
        <p:nvSpPr>
          <p:cNvPr id="96" name="Freeform 69">
            <a:extLst>
              <a:ext uri="{FF2B5EF4-FFF2-40B4-BE49-F238E27FC236}">
                <a16:creationId xmlns:a16="http://schemas.microsoft.com/office/drawing/2014/main" id="{5D99CEA0-0482-48FE-8763-3D668EE870F8}"/>
              </a:ext>
            </a:extLst>
          </p:cNvPr>
          <p:cNvSpPr>
            <a:spLocks/>
          </p:cNvSpPr>
          <p:nvPr/>
        </p:nvSpPr>
        <p:spPr bwMode="auto">
          <a:xfrm>
            <a:off x="3277348" y="3889182"/>
            <a:ext cx="255479" cy="272521"/>
          </a:xfrm>
          <a:custGeom>
            <a:avLst/>
            <a:gdLst>
              <a:gd name="T0" fmla="*/ 128239 w 2969"/>
              <a:gd name="T1" fmla="*/ 210070 h 2904"/>
              <a:gd name="T2" fmla="*/ 180173 w 2969"/>
              <a:gd name="T3" fmla="*/ 121292 h 2904"/>
              <a:gd name="T4" fmla="*/ 222995 w 2969"/>
              <a:gd name="T5" fmla="*/ 61478 h 2904"/>
              <a:gd name="T6" fmla="*/ 247140 w 2969"/>
              <a:gd name="T7" fmla="*/ 34401 h 2904"/>
              <a:gd name="T8" fmla="*/ 261945 w 2969"/>
              <a:gd name="T9" fmla="*/ 18088 h 2904"/>
              <a:gd name="T10" fmla="*/ 276865 w 2969"/>
              <a:gd name="T11" fmla="*/ 7213 h 2904"/>
              <a:gd name="T12" fmla="*/ 286204 w 2969"/>
              <a:gd name="T13" fmla="*/ 5438 h 2904"/>
              <a:gd name="T14" fmla="*/ 304767 w 2969"/>
              <a:gd name="T15" fmla="*/ 1776 h 2904"/>
              <a:gd name="T16" fmla="*/ 332556 w 2969"/>
              <a:gd name="T17" fmla="*/ 0 h 2904"/>
              <a:gd name="T18" fmla="*/ 338137 w 2969"/>
              <a:gd name="T19" fmla="*/ 3551 h 2904"/>
              <a:gd name="T20" fmla="*/ 336315 w 2969"/>
              <a:gd name="T21" fmla="*/ 7213 h 2904"/>
              <a:gd name="T22" fmla="*/ 325154 w 2969"/>
              <a:gd name="T23" fmla="*/ 16202 h 2904"/>
              <a:gd name="T24" fmla="*/ 280623 w 2969"/>
              <a:gd name="T25" fmla="*/ 63365 h 2904"/>
              <a:gd name="T26" fmla="*/ 232220 w 2969"/>
              <a:gd name="T27" fmla="*/ 126730 h 2904"/>
              <a:gd name="T28" fmla="*/ 185753 w 2969"/>
              <a:gd name="T29" fmla="*/ 199194 h 2904"/>
              <a:gd name="T30" fmla="*/ 146803 w 2969"/>
              <a:gd name="T31" fmla="*/ 276986 h 2904"/>
              <a:gd name="T32" fmla="*/ 135642 w 2969"/>
              <a:gd name="T33" fmla="*/ 302398 h 2904"/>
              <a:gd name="T34" fmla="*/ 128239 w 2969"/>
              <a:gd name="T35" fmla="*/ 315049 h 2904"/>
              <a:gd name="T36" fmla="*/ 118900 w 2969"/>
              <a:gd name="T37" fmla="*/ 320486 h 2904"/>
              <a:gd name="T38" fmla="*/ 96578 w 2969"/>
              <a:gd name="T39" fmla="*/ 322262 h 2904"/>
              <a:gd name="T40" fmla="*/ 79836 w 2969"/>
              <a:gd name="T41" fmla="*/ 320486 h 2904"/>
              <a:gd name="T42" fmla="*/ 72434 w 2969"/>
              <a:gd name="T43" fmla="*/ 318711 h 2904"/>
              <a:gd name="T44" fmla="*/ 63095 w 2969"/>
              <a:gd name="T45" fmla="*/ 306060 h 2904"/>
              <a:gd name="T46" fmla="*/ 37128 w 2969"/>
              <a:gd name="T47" fmla="*/ 271548 h 2904"/>
              <a:gd name="T48" fmla="*/ 7403 w 2969"/>
              <a:gd name="T49" fmla="*/ 239033 h 2904"/>
              <a:gd name="T50" fmla="*/ 0 w 2969"/>
              <a:gd name="T51" fmla="*/ 226271 h 2904"/>
              <a:gd name="T52" fmla="*/ 3644 w 2969"/>
              <a:gd name="T53" fmla="*/ 217283 h 2904"/>
              <a:gd name="T54" fmla="*/ 25967 w 2969"/>
              <a:gd name="T55" fmla="*/ 200970 h 2904"/>
              <a:gd name="T56" fmla="*/ 50111 w 2969"/>
              <a:gd name="T57" fmla="*/ 202745 h 2904"/>
              <a:gd name="T58" fmla="*/ 65031 w 2969"/>
              <a:gd name="T59" fmla="*/ 211845 h 2904"/>
              <a:gd name="T60" fmla="*/ 83595 w 2969"/>
              <a:gd name="T61" fmla="*/ 228158 h 2904"/>
              <a:gd name="T62" fmla="*/ 103981 w 2969"/>
              <a:gd name="T63" fmla="*/ 257122 h 290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969"/>
              <a:gd name="T97" fmla="*/ 0 h 2904"/>
              <a:gd name="T98" fmla="*/ 2969 w 2969"/>
              <a:gd name="T99" fmla="*/ 2904 h 290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969" h="2904">
                <a:moveTo>
                  <a:pt x="913" y="2317"/>
                </a:moveTo>
                <a:lnTo>
                  <a:pt x="1126" y="1893"/>
                </a:lnTo>
                <a:lnTo>
                  <a:pt x="1338" y="1485"/>
                </a:lnTo>
                <a:lnTo>
                  <a:pt x="1582" y="1093"/>
                </a:lnTo>
                <a:lnTo>
                  <a:pt x="1843" y="718"/>
                </a:lnTo>
                <a:lnTo>
                  <a:pt x="1958" y="554"/>
                </a:lnTo>
                <a:lnTo>
                  <a:pt x="2072" y="424"/>
                </a:lnTo>
                <a:lnTo>
                  <a:pt x="2170" y="310"/>
                </a:lnTo>
                <a:lnTo>
                  <a:pt x="2235" y="228"/>
                </a:lnTo>
                <a:lnTo>
                  <a:pt x="2300" y="163"/>
                </a:lnTo>
                <a:lnTo>
                  <a:pt x="2366" y="114"/>
                </a:lnTo>
                <a:lnTo>
                  <a:pt x="2431" y="65"/>
                </a:lnTo>
                <a:lnTo>
                  <a:pt x="2464" y="65"/>
                </a:lnTo>
                <a:lnTo>
                  <a:pt x="2513" y="49"/>
                </a:lnTo>
                <a:lnTo>
                  <a:pt x="2594" y="32"/>
                </a:lnTo>
                <a:lnTo>
                  <a:pt x="2676" y="16"/>
                </a:lnTo>
                <a:lnTo>
                  <a:pt x="2823" y="0"/>
                </a:lnTo>
                <a:lnTo>
                  <a:pt x="2920" y="0"/>
                </a:lnTo>
                <a:lnTo>
                  <a:pt x="2953" y="16"/>
                </a:lnTo>
                <a:lnTo>
                  <a:pt x="2969" y="32"/>
                </a:lnTo>
                <a:lnTo>
                  <a:pt x="2969" y="49"/>
                </a:lnTo>
                <a:lnTo>
                  <a:pt x="2953" y="65"/>
                </a:lnTo>
                <a:lnTo>
                  <a:pt x="2920" y="98"/>
                </a:lnTo>
                <a:lnTo>
                  <a:pt x="2855" y="146"/>
                </a:lnTo>
                <a:lnTo>
                  <a:pt x="2659" y="342"/>
                </a:lnTo>
                <a:lnTo>
                  <a:pt x="2464" y="571"/>
                </a:lnTo>
                <a:lnTo>
                  <a:pt x="2251" y="832"/>
                </a:lnTo>
                <a:lnTo>
                  <a:pt x="2039" y="1142"/>
                </a:lnTo>
                <a:lnTo>
                  <a:pt x="1827" y="1468"/>
                </a:lnTo>
                <a:lnTo>
                  <a:pt x="1631" y="1795"/>
                </a:lnTo>
                <a:lnTo>
                  <a:pt x="1452" y="2137"/>
                </a:lnTo>
                <a:lnTo>
                  <a:pt x="1289" y="2496"/>
                </a:lnTo>
                <a:lnTo>
                  <a:pt x="1240" y="2627"/>
                </a:lnTo>
                <a:lnTo>
                  <a:pt x="1191" y="2725"/>
                </a:lnTo>
                <a:lnTo>
                  <a:pt x="1158" y="2806"/>
                </a:lnTo>
                <a:lnTo>
                  <a:pt x="1126" y="2839"/>
                </a:lnTo>
                <a:lnTo>
                  <a:pt x="1093" y="2872"/>
                </a:lnTo>
                <a:lnTo>
                  <a:pt x="1044" y="2888"/>
                </a:lnTo>
                <a:lnTo>
                  <a:pt x="962" y="2904"/>
                </a:lnTo>
                <a:lnTo>
                  <a:pt x="848" y="2904"/>
                </a:lnTo>
                <a:lnTo>
                  <a:pt x="767" y="2904"/>
                </a:lnTo>
                <a:lnTo>
                  <a:pt x="701" y="2888"/>
                </a:lnTo>
                <a:lnTo>
                  <a:pt x="669" y="2888"/>
                </a:lnTo>
                <a:lnTo>
                  <a:pt x="636" y="2872"/>
                </a:lnTo>
                <a:lnTo>
                  <a:pt x="587" y="2806"/>
                </a:lnTo>
                <a:lnTo>
                  <a:pt x="554" y="2758"/>
                </a:lnTo>
                <a:lnTo>
                  <a:pt x="505" y="2692"/>
                </a:lnTo>
                <a:lnTo>
                  <a:pt x="326" y="2447"/>
                </a:lnTo>
                <a:lnTo>
                  <a:pt x="114" y="2203"/>
                </a:lnTo>
                <a:lnTo>
                  <a:pt x="65" y="2154"/>
                </a:lnTo>
                <a:lnTo>
                  <a:pt x="32" y="2105"/>
                </a:lnTo>
                <a:lnTo>
                  <a:pt x="0" y="2039"/>
                </a:lnTo>
                <a:lnTo>
                  <a:pt x="16" y="2007"/>
                </a:lnTo>
                <a:lnTo>
                  <a:pt x="32" y="1958"/>
                </a:lnTo>
                <a:lnTo>
                  <a:pt x="114" y="1876"/>
                </a:lnTo>
                <a:lnTo>
                  <a:pt x="228" y="1811"/>
                </a:lnTo>
                <a:lnTo>
                  <a:pt x="326" y="1795"/>
                </a:lnTo>
                <a:lnTo>
                  <a:pt x="440" y="1827"/>
                </a:lnTo>
                <a:lnTo>
                  <a:pt x="505" y="1860"/>
                </a:lnTo>
                <a:lnTo>
                  <a:pt x="571" y="1909"/>
                </a:lnTo>
                <a:lnTo>
                  <a:pt x="652" y="1974"/>
                </a:lnTo>
                <a:lnTo>
                  <a:pt x="734" y="2056"/>
                </a:lnTo>
                <a:lnTo>
                  <a:pt x="815" y="2170"/>
                </a:lnTo>
                <a:lnTo>
                  <a:pt x="913" y="2317"/>
                </a:lnTo>
                <a:close/>
              </a:path>
            </a:pathLst>
          </a:custGeom>
          <a:solidFill>
            <a:srgbClr val="C00000"/>
          </a:solidFill>
          <a:ln w="63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0000"/>
              </a:solidFill>
              <a:highlight>
                <a:srgbClr val="FF0000"/>
              </a:highlight>
              <a:latin typeface="+mn-lt"/>
            </a:endParaRP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8191791A-F68B-4FBE-8124-06DFA4F6A89D}"/>
              </a:ext>
            </a:extLst>
          </p:cNvPr>
          <p:cNvCxnSpPr>
            <a:cxnSpLocks/>
          </p:cNvCxnSpPr>
          <p:nvPr/>
        </p:nvCxnSpPr>
        <p:spPr>
          <a:xfrm>
            <a:off x="327234" y="5701454"/>
            <a:ext cx="11767715" cy="0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1117B78-DA84-4F3C-8307-E42C3F3BA2DA}"/>
              </a:ext>
            </a:extLst>
          </p:cNvPr>
          <p:cNvSpPr/>
          <p:nvPr/>
        </p:nvSpPr>
        <p:spPr>
          <a:xfrm flipH="1">
            <a:off x="331519" y="5789150"/>
            <a:ext cx="1123909" cy="1022410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New: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Arial" pitchFamily="34" charset="0"/>
              </a:rPr>
              <a:t>Fleet Services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9" name="Freeform 69">
            <a:extLst>
              <a:ext uri="{FF2B5EF4-FFF2-40B4-BE49-F238E27FC236}">
                <a16:creationId xmlns:a16="http://schemas.microsoft.com/office/drawing/2014/main" id="{99B1DFE0-579A-4ECE-AA7E-94EEF5387AA9}"/>
              </a:ext>
            </a:extLst>
          </p:cNvPr>
          <p:cNvSpPr>
            <a:spLocks/>
          </p:cNvSpPr>
          <p:nvPr/>
        </p:nvSpPr>
        <p:spPr bwMode="auto">
          <a:xfrm>
            <a:off x="3435279" y="3529500"/>
            <a:ext cx="255479" cy="272521"/>
          </a:xfrm>
          <a:custGeom>
            <a:avLst/>
            <a:gdLst>
              <a:gd name="T0" fmla="*/ 128239 w 2969"/>
              <a:gd name="T1" fmla="*/ 210070 h 2904"/>
              <a:gd name="T2" fmla="*/ 180173 w 2969"/>
              <a:gd name="T3" fmla="*/ 121292 h 2904"/>
              <a:gd name="T4" fmla="*/ 222995 w 2969"/>
              <a:gd name="T5" fmla="*/ 61478 h 2904"/>
              <a:gd name="T6" fmla="*/ 247140 w 2969"/>
              <a:gd name="T7" fmla="*/ 34401 h 2904"/>
              <a:gd name="T8" fmla="*/ 261945 w 2969"/>
              <a:gd name="T9" fmla="*/ 18088 h 2904"/>
              <a:gd name="T10" fmla="*/ 276865 w 2969"/>
              <a:gd name="T11" fmla="*/ 7213 h 2904"/>
              <a:gd name="T12" fmla="*/ 286204 w 2969"/>
              <a:gd name="T13" fmla="*/ 5438 h 2904"/>
              <a:gd name="T14" fmla="*/ 304767 w 2969"/>
              <a:gd name="T15" fmla="*/ 1776 h 2904"/>
              <a:gd name="T16" fmla="*/ 332556 w 2969"/>
              <a:gd name="T17" fmla="*/ 0 h 2904"/>
              <a:gd name="T18" fmla="*/ 338137 w 2969"/>
              <a:gd name="T19" fmla="*/ 3551 h 2904"/>
              <a:gd name="T20" fmla="*/ 336315 w 2969"/>
              <a:gd name="T21" fmla="*/ 7213 h 2904"/>
              <a:gd name="T22" fmla="*/ 325154 w 2969"/>
              <a:gd name="T23" fmla="*/ 16202 h 2904"/>
              <a:gd name="T24" fmla="*/ 280623 w 2969"/>
              <a:gd name="T25" fmla="*/ 63365 h 2904"/>
              <a:gd name="T26" fmla="*/ 232220 w 2969"/>
              <a:gd name="T27" fmla="*/ 126730 h 2904"/>
              <a:gd name="T28" fmla="*/ 185753 w 2969"/>
              <a:gd name="T29" fmla="*/ 199194 h 2904"/>
              <a:gd name="T30" fmla="*/ 146803 w 2969"/>
              <a:gd name="T31" fmla="*/ 276986 h 2904"/>
              <a:gd name="T32" fmla="*/ 135642 w 2969"/>
              <a:gd name="T33" fmla="*/ 302398 h 2904"/>
              <a:gd name="T34" fmla="*/ 128239 w 2969"/>
              <a:gd name="T35" fmla="*/ 315049 h 2904"/>
              <a:gd name="T36" fmla="*/ 118900 w 2969"/>
              <a:gd name="T37" fmla="*/ 320486 h 2904"/>
              <a:gd name="T38" fmla="*/ 96578 w 2969"/>
              <a:gd name="T39" fmla="*/ 322262 h 2904"/>
              <a:gd name="T40" fmla="*/ 79836 w 2969"/>
              <a:gd name="T41" fmla="*/ 320486 h 2904"/>
              <a:gd name="T42" fmla="*/ 72434 w 2969"/>
              <a:gd name="T43" fmla="*/ 318711 h 2904"/>
              <a:gd name="T44" fmla="*/ 63095 w 2969"/>
              <a:gd name="T45" fmla="*/ 306060 h 2904"/>
              <a:gd name="T46" fmla="*/ 37128 w 2969"/>
              <a:gd name="T47" fmla="*/ 271548 h 2904"/>
              <a:gd name="T48" fmla="*/ 7403 w 2969"/>
              <a:gd name="T49" fmla="*/ 239033 h 2904"/>
              <a:gd name="T50" fmla="*/ 0 w 2969"/>
              <a:gd name="T51" fmla="*/ 226271 h 2904"/>
              <a:gd name="T52" fmla="*/ 3644 w 2969"/>
              <a:gd name="T53" fmla="*/ 217283 h 2904"/>
              <a:gd name="T54" fmla="*/ 25967 w 2969"/>
              <a:gd name="T55" fmla="*/ 200970 h 2904"/>
              <a:gd name="T56" fmla="*/ 50111 w 2969"/>
              <a:gd name="T57" fmla="*/ 202745 h 2904"/>
              <a:gd name="T58" fmla="*/ 65031 w 2969"/>
              <a:gd name="T59" fmla="*/ 211845 h 2904"/>
              <a:gd name="T60" fmla="*/ 83595 w 2969"/>
              <a:gd name="T61" fmla="*/ 228158 h 2904"/>
              <a:gd name="T62" fmla="*/ 103981 w 2969"/>
              <a:gd name="T63" fmla="*/ 257122 h 290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969"/>
              <a:gd name="T97" fmla="*/ 0 h 2904"/>
              <a:gd name="T98" fmla="*/ 2969 w 2969"/>
              <a:gd name="T99" fmla="*/ 2904 h 290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969" h="2904">
                <a:moveTo>
                  <a:pt x="913" y="2317"/>
                </a:moveTo>
                <a:lnTo>
                  <a:pt x="1126" y="1893"/>
                </a:lnTo>
                <a:lnTo>
                  <a:pt x="1338" y="1485"/>
                </a:lnTo>
                <a:lnTo>
                  <a:pt x="1582" y="1093"/>
                </a:lnTo>
                <a:lnTo>
                  <a:pt x="1843" y="718"/>
                </a:lnTo>
                <a:lnTo>
                  <a:pt x="1958" y="554"/>
                </a:lnTo>
                <a:lnTo>
                  <a:pt x="2072" y="424"/>
                </a:lnTo>
                <a:lnTo>
                  <a:pt x="2170" y="310"/>
                </a:lnTo>
                <a:lnTo>
                  <a:pt x="2235" y="228"/>
                </a:lnTo>
                <a:lnTo>
                  <a:pt x="2300" y="163"/>
                </a:lnTo>
                <a:lnTo>
                  <a:pt x="2366" y="114"/>
                </a:lnTo>
                <a:lnTo>
                  <a:pt x="2431" y="65"/>
                </a:lnTo>
                <a:lnTo>
                  <a:pt x="2464" y="65"/>
                </a:lnTo>
                <a:lnTo>
                  <a:pt x="2513" y="49"/>
                </a:lnTo>
                <a:lnTo>
                  <a:pt x="2594" y="32"/>
                </a:lnTo>
                <a:lnTo>
                  <a:pt x="2676" y="16"/>
                </a:lnTo>
                <a:lnTo>
                  <a:pt x="2823" y="0"/>
                </a:lnTo>
                <a:lnTo>
                  <a:pt x="2920" y="0"/>
                </a:lnTo>
                <a:lnTo>
                  <a:pt x="2953" y="16"/>
                </a:lnTo>
                <a:lnTo>
                  <a:pt x="2969" y="32"/>
                </a:lnTo>
                <a:lnTo>
                  <a:pt x="2969" y="49"/>
                </a:lnTo>
                <a:lnTo>
                  <a:pt x="2953" y="65"/>
                </a:lnTo>
                <a:lnTo>
                  <a:pt x="2920" y="98"/>
                </a:lnTo>
                <a:lnTo>
                  <a:pt x="2855" y="146"/>
                </a:lnTo>
                <a:lnTo>
                  <a:pt x="2659" y="342"/>
                </a:lnTo>
                <a:lnTo>
                  <a:pt x="2464" y="571"/>
                </a:lnTo>
                <a:lnTo>
                  <a:pt x="2251" y="832"/>
                </a:lnTo>
                <a:lnTo>
                  <a:pt x="2039" y="1142"/>
                </a:lnTo>
                <a:lnTo>
                  <a:pt x="1827" y="1468"/>
                </a:lnTo>
                <a:lnTo>
                  <a:pt x="1631" y="1795"/>
                </a:lnTo>
                <a:lnTo>
                  <a:pt x="1452" y="2137"/>
                </a:lnTo>
                <a:lnTo>
                  <a:pt x="1289" y="2496"/>
                </a:lnTo>
                <a:lnTo>
                  <a:pt x="1240" y="2627"/>
                </a:lnTo>
                <a:lnTo>
                  <a:pt x="1191" y="2725"/>
                </a:lnTo>
                <a:lnTo>
                  <a:pt x="1158" y="2806"/>
                </a:lnTo>
                <a:lnTo>
                  <a:pt x="1126" y="2839"/>
                </a:lnTo>
                <a:lnTo>
                  <a:pt x="1093" y="2872"/>
                </a:lnTo>
                <a:lnTo>
                  <a:pt x="1044" y="2888"/>
                </a:lnTo>
                <a:lnTo>
                  <a:pt x="962" y="2904"/>
                </a:lnTo>
                <a:lnTo>
                  <a:pt x="848" y="2904"/>
                </a:lnTo>
                <a:lnTo>
                  <a:pt x="767" y="2904"/>
                </a:lnTo>
                <a:lnTo>
                  <a:pt x="701" y="2888"/>
                </a:lnTo>
                <a:lnTo>
                  <a:pt x="669" y="2888"/>
                </a:lnTo>
                <a:lnTo>
                  <a:pt x="636" y="2872"/>
                </a:lnTo>
                <a:lnTo>
                  <a:pt x="587" y="2806"/>
                </a:lnTo>
                <a:lnTo>
                  <a:pt x="554" y="2758"/>
                </a:lnTo>
                <a:lnTo>
                  <a:pt x="505" y="2692"/>
                </a:lnTo>
                <a:lnTo>
                  <a:pt x="326" y="2447"/>
                </a:lnTo>
                <a:lnTo>
                  <a:pt x="114" y="2203"/>
                </a:lnTo>
                <a:lnTo>
                  <a:pt x="65" y="2154"/>
                </a:lnTo>
                <a:lnTo>
                  <a:pt x="32" y="2105"/>
                </a:lnTo>
                <a:lnTo>
                  <a:pt x="0" y="2039"/>
                </a:lnTo>
                <a:lnTo>
                  <a:pt x="16" y="2007"/>
                </a:lnTo>
                <a:lnTo>
                  <a:pt x="32" y="1958"/>
                </a:lnTo>
                <a:lnTo>
                  <a:pt x="114" y="1876"/>
                </a:lnTo>
                <a:lnTo>
                  <a:pt x="228" y="1811"/>
                </a:lnTo>
                <a:lnTo>
                  <a:pt x="326" y="1795"/>
                </a:lnTo>
                <a:lnTo>
                  <a:pt x="440" y="1827"/>
                </a:lnTo>
                <a:lnTo>
                  <a:pt x="505" y="1860"/>
                </a:lnTo>
                <a:lnTo>
                  <a:pt x="571" y="1909"/>
                </a:lnTo>
                <a:lnTo>
                  <a:pt x="652" y="1974"/>
                </a:lnTo>
                <a:lnTo>
                  <a:pt x="734" y="2056"/>
                </a:lnTo>
                <a:lnTo>
                  <a:pt x="815" y="2170"/>
                </a:lnTo>
                <a:lnTo>
                  <a:pt x="913" y="2317"/>
                </a:lnTo>
                <a:close/>
              </a:path>
            </a:pathLst>
          </a:custGeom>
          <a:solidFill>
            <a:srgbClr val="C00000"/>
          </a:solidFill>
          <a:ln w="63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0000"/>
              </a:solidFill>
              <a:highlight>
                <a:srgbClr val="FF0000"/>
              </a:highligh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9131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95680F59-9A9F-410A-9D65-755ADC02EDF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35415" y="824991"/>
            <a:ext cx="7541170" cy="1195416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en-GB" sz="2200" b="0" i="1" dirty="0">
                <a:solidFill>
                  <a:schemeClr val="accent1">
                    <a:lumMod val="50000"/>
                  </a:schemeClr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Repositioning the United Nations development system also reinforces the impact of concurrent reforms of internal management and the peace and security architecture. </a:t>
            </a:r>
            <a:br>
              <a:rPr lang="en-GB" sz="2400" b="0" dirty="0">
                <a:solidFill>
                  <a:schemeClr val="accent1">
                    <a:lumMod val="50000"/>
                  </a:schemeClr>
                </a:solidFill>
              </a:rPr>
            </a:br>
            <a:endParaRPr lang="en-GB" sz="2400" b="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br>
              <a:rPr lang="en-GB" sz="2400" b="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1600" b="0" dirty="0">
                <a:solidFill>
                  <a:schemeClr val="accent1">
                    <a:lumMod val="50000"/>
                  </a:schemeClr>
                </a:solidFill>
              </a:rPr>
              <a:t>United Nations Secretary-General</a:t>
            </a:r>
            <a:endParaRPr lang="en-US" sz="1600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BCE4C518-01CC-489C-BA0A-27FC45A0A07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415" y="3565268"/>
            <a:ext cx="7361170" cy="2005712"/>
          </a:xfrm>
          <a:prstGeom prst="rect">
            <a:avLst/>
          </a:prstGeom>
        </p:spPr>
      </p:pic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231ED5F-840B-4E3B-A831-813F48D88E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585" y="1575921"/>
            <a:ext cx="360000" cy="360000"/>
          </a:xfrm>
          <a:prstGeom prst="rect">
            <a:avLst/>
          </a:prstGeom>
        </p:spPr>
      </p:pic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2CC1189-345D-4D3A-9954-37FB5CA571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75415" y="824991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127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>
            <a:extLst>
              <a:ext uri="{FF2B5EF4-FFF2-40B4-BE49-F238E27FC236}">
                <a16:creationId xmlns:a16="http://schemas.microsoft.com/office/drawing/2014/main" id="{8C810B86-D2A5-4D7E-885F-44FBED8EF374}"/>
              </a:ext>
            </a:extLst>
          </p:cNvPr>
          <p:cNvSpPr txBox="1">
            <a:spLocks/>
          </p:cNvSpPr>
          <p:nvPr/>
        </p:nvSpPr>
        <p:spPr>
          <a:xfrm>
            <a:off x="490903" y="869051"/>
            <a:ext cx="4336108" cy="401686"/>
          </a:xfrm>
          <a:prstGeom prst="rect">
            <a:avLst/>
          </a:prstGeom>
        </p:spPr>
        <p:txBody>
          <a:bodyPr lIns="0" tIns="36000" rIns="0" bIns="0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562722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125444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250887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ts val="2300"/>
              </a:lnSpc>
            </a:pPr>
            <a:r>
              <a:rPr lang="en-US" sz="1600" b="0" i="1" kern="0" dirty="0">
                <a:solidFill>
                  <a:srgbClr val="448AC9"/>
                </a:solidFill>
              </a:rPr>
              <a:t>Advancing Common Business Operations</a:t>
            </a:r>
            <a:endParaRPr lang="en-GB" sz="1600" b="0" i="1" kern="0" dirty="0">
              <a:solidFill>
                <a:srgbClr val="448AC9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4432BAE-B9B9-465A-BACD-DC7F8436B0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1"/>
          <a:stretch/>
        </p:blipFill>
        <p:spPr>
          <a:xfrm>
            <a:off x="399390" y="446439"/>
            <a:ext cx="5459682" cy="401686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2967BE9-BFEC-417B-8D93-5718B528F0D5}"/>
              </a:ext>
            </a:extLst>
          </p:cNvPr>
          <p:cNvGrpSpPr/>
          <p:nvPr/>
        </p:nvGrpSpPr>
        <p:grpSpPr>
          <a:xfrm>
            <a:off x="789635" y="1964661"/>
            <a:ext cx="10138873" cy="3318753"/>
            <a:chOff x="484447" y="1837661"/>
            <a:chExt cx="10138873" cy="331875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CCABC08-1FCA-42C7-AD27-5DAFE6BFB3D1}"/>
                </a:ext>
              </a:extLst>
            </p:cNvPr>
            <p:cNvSpPr txBox="1"/>
            <p:nvPr/>
          </p:nvSpPr>
          <p:spPr>
            <a:xfrm>
              <a:off x="2660158" y="1837661"/>
              <a:ext cx="12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448AC9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TARGETS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644B5CC-D2ED-4500-926E-62E9B22A1CA5}"/>
                </a:ext>
              </a:extLst>
            </p:cNvPr>
            <p:cNvSpPr txBox="1"/>
            <p:nvPr/>
          </p:nvSpPr>
          <p:spPr>
            <a:xfrm>
              <a:off x="7674110" y="1837661"/>
              <a:ext cx="14425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448AC9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ENABLERS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EAB1A3F-FEBE-46CC-9BB1-B0D25DF46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447" y="2666451"/>
              <a:ext cx="1260000" cy="12600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F9A8C6E-6AC9-4267-80C4-B5E92BC31F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0017" y="2666451"/>
              <a:ext cx="1264847" cy="126000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2BB9996-04D7-4BBA-AC84-0DF88A2C88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0434" y="2666451"/>
              <a:ext cx="1264846" cy="12600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A3FE7E6-3DE3-41C6-B2DC-1CFC2B9332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0850" y="2666451"/>
              <a:ext cx="1264847" cy="1260000"/>
            </a:xfrm>
            <a:prstGeom prst="rect">
              <a:avLst/>
            </a:prstGeom>
          </p:spPr>
        </p:pic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2D4D713-200A-447B-81C6-754DCA1A123A}"/>
                </a:ext>
              </a:extLst>
            </p:cNvPr>
            <p:cNvGrpSpPr/>
            <p:nvPr/>
          </p:nvGrpSpPr>
          <p:grpSpPr>
            <a:xfrm>
              <a:off x="6299714" y="2666451"/>
              <a:ext cx="4148411" cy="1260000"/>
              <a:chOff x="6571010" y="2666451"/>
              <a:chExt cx="4148411" cy="1260000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9EE420F0-FABE-4D3F-AB74-03412E47D6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1010" y="2666451"/>
                <a:ext cx="1264846" cy="1260000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660CD549-B0EF-4575-901E-A895710E5F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15215" y="2666451"/>
                <a:ext cx="1264847" cy="1260000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395A9A54-77ED-4AB2-96CB-A1036F0778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59421" y="2666451"/>
                <a:ext cx="1260000" cy="1260000"/>
              </a:xfrm>
              <a:prstGeom prst="rect">
                <a:avLst/>
              </a:prstGeom>
            </p:spPr>
          </p:pic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6FB2F69-43AE-4E65-A657-97763C57B1D8}"/>
                </a:ext>
              </a:extLst>
            </p:cNvPr>
            <p:cNvSpPr txBox="1"/>
            <p:nvPr/>
          </p:nvSpPr>
          <p:spPr>
            <a:xfrm>
              <a:off x="484448" y="4148253"/>
              <a:ext cx="1260000" cy="1008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ED217C"/>
                  </a:solidFill>
                  <a:latin typeface="+mn-lt"/>
                </a:rPr>
                <a:t>1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ED217C"/>
                  </a:solidFill>
                  <a:latin typeface="+mn-lt"/>
                </a:rPr>
                <a:t>Business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ED217C"/>
                  </a:solidFill>
                  <a:latin typeface="+mn-lt"/>
                </a:rPr>
                <a:t>Operations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ED217C"/>
                  </a:solidFill>
                  <a:latin typeface="+mn-lt"/>
                </a:rPr>
                <a:t>Strategy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B5C1001-6AC9-4AE8-B525-9492A911199E}"/>
                </a:ext>
              </a:extLst>
            </p:cNvPr>
            <p:cNvSpPr txBox="1"/>
            <p:nvPr/>
          </p:nvSpPr>
          <p:spPr>
            <a:xfrm>
              <a:off x="1927293" y="4148253"/>
              <a:ext cx="1257524" cy="751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92278F"/>
                  </a:solidFill>
                  <a:latin typeface="+mn-lt"/>
                </a:rPr>
                <a:t>2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92278F"/>
                  </a:solidFill>
                  <a:latin typeface="+mn-lt"/>
                </a:rPr>
                <a:t>Common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92278F"/>
                  </a:solidFill>
                  <a:latin typeface="+mn-lt"/>
                </a:rPr>
                <a:t>Back Offices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DDDB8A8-A083-48E7-8BE5-08D20C84D69A}"/>
                </a:ext>
              </a:extLst>
            </p:cNvPr>
            <p:cNvSpPr txBox="1"/>
            <p:nvPr/>
          </p:nvSpPr>
          <p:spPr>
            <a:xfrm>
              <a:off x="3385615" y="4148253"/>
              <a:ext cx="1264847" cy="1008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262262"/>
                  </a:solidFill>
                  <a:latin typeface="+mn-lt"/>
                </a:rPr>
                <a:t>3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262262"/>
                  </a:solidFill>
                  <a:latin typeface="+mn-lt"/>
                </a:rPr>
                <a:t>Global</a:t>
              </a:r>
            </a:p>
            <a:p>
              <a:pPr algn="l">
                <a:lnSpc>
                  <a:spcPts val="2000"/>
                </a:lnSpc>
              </a:pPr>
              <a:r>
                <a:rPr lang="en-GB" b="1" spc="-40" dirty="0">
                  <a:solidFill>
                    <a:srgbClr val="262262"/>
                  </a:solidFill>
                  <a:latin typeface="+mn-lt"/>
                </a:rPr>
                <a:t>Shared Service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 err="1">
                  <a:solidFill>
                    <a:srgbClr val="262262"/>
                  </a:solidFill>
                  <a:latin typeface="+mn-lt"/>
                </a:rPr>
                <a:t>Centers</a:t>
              </a:r>
              <a:endParaRPr lang="en-GB" b="1" dirty="0">
                <a:solidFill>
                  <a:srgbClr val="262262"/>
                </a:solidFill>
                <a:latin typeface="+mn-lt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F169396-C920-449F-96CC-E08E2951C260}"/>
                </a:ext>
              </a:extLst>
            </p:cNvPr>
            <p:cNvSpPr txBox="1"/>
            <p:nvPr/>
          </p:nvSpPr>
          <p:spPr>
            <a:xfrm>
              <a:off x="4830850" y="4148253"/>
              <a:ext cx="1264847" cy="751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F75BC"/>
                  </a:solidFill>
                  <a:latin typeface="+mn-lt"/>
                </a:rPr>
                <a:t>4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F75BC"/>
                  </a:solidFill>
                  <a:latin typeface="+mn-lt"/>
                </a:rPr>
                <a:t>Common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F75BC"/>
                  </a:solidFill>
                  <a:latin typeface="+mn-lt"/>
                </a:rPr>
                <a:t>Premises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A3DB6F5-7F35-4D77-85D0-380A12B20EC8}"/>
                </a:ext>
              </a:extLst>
            </p:cNvPr>
            <p:cNvSpPr txBox="1"/>
            <p:nvPr/>
          </p:nvSpPr>
          <p:spPr>
            <a:xfrm>
              <a:off x="6283993" y="4148253"/>
              <a:ext cx="1425147" cy="751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13A89E"/>
                  </a:solidFill>
                  <a:latin typeface="+mn-lt"/>
                </a:rPr>
                <a:t>5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13A89E"/>
                  </a:solidFill>
                  <a:latin typeface="+mn-lt"/>
                </a:rPr>
                <a:t>Mutual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13A89E"/>
                  </a:solidFill>
                  <a:latin typeface="+mn-lt"/>
                </a:rPr>
                <a:t>Recognition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BCE048-6CE1-4244-B6C3-8FD9A3F0F8F8}"/>
                </a:ext>
              </a:extLst>
            </p:cNvPr>
            <p:cNvSpPr txBox="1"/>
            <p:nvPr/>
          </p:nvSpPr>
          <p:spPr>
            <a:xfrm>
              <a:off x="7745051" y="4148253"/>
              <a:ext cx="1263716" cy="1008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B9444"/>
                  </a:solidFill>
                  <a:latin typeface="+mn-lt"/>
                </a:rPr>
                <a:t>6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B9444"/>
                  </a:solidFill>
                  <a:latin typeface="+mn-lt"/>
                </a:rPr>
                <a:t>Client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B9444"/>
                  </a:solidFill>
                  <a:latin typeface="+mn-lt"/>
                </a:rPr>
                <a:t>Satisfaction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B9444"/>
                  </a:solidFill>
                  <a:latin typeface="+mn-lt"/>
                </a:rPr>
                <a:t>Principles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93BBFE2-70C4-4C22-8C49-FA13BADCBF9F}"/>
                </a:ext>
              </a:extLst>
            </p:cNvPr>
            <p:cNvSpPr txBox="1"/>
            <p:nvPr/>
          </p:nvSpPr>
          <p:spPr>
            <a:xfrm>
              <a:off x="9198173" y="4148253"/>
              <a:ext cx="1425147" cy="1008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8CC63F"/>
                  </a:solidFill>
                  <a:latin typeface="+mn-lt"/>
                </a:rPr>
                <a:t>7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8CC63F"/>
                  </a:solidFill>
                  <a:latin typeface="+mn-lt"/>
                </a:rPr>
                <a:t>Costing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8CC63F"/>
                  </a:solidFill>
                  <a:latin typeface="+mn-lt"/>
                </a:rPr>
                <a:t>&amp; Pricing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8CC63F"/>
                  </a:solidFill>
                  <a:latin typeface="+mn-lt"/>
                </a:rPr>
                <a:t>Principles</a:t>
              </a: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BDC88094-6911-4831-AF05-7A1A4B028F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1972" y="2252130"/>
              <a:ext cx="3286125" cy="285750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1308278E-B0E3-4644-80C5-BA19DD45F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166" y="2252130"/>
              <a:ext cx="4333875" cy="2857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818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D69AF6-0761-41B3-B498-CF9CEB114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630" y="462807"/>
            <a:ext cx="10672886" cy="831850"/>
          </a:xfrm>
          <a:prstGeom prst="rect">
            <a:avLst/>
          </a:prstGeom>
        </p:spPr>
        <p:txBody>
          <a:bodyPr/>
          <a:lstStyle/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rgbClr val="DD1367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Business Operations Strategy (BOS) </a:t>
            </a:r>
            <a:br>
              <a:rPr lang="en-GB" dirty="0">
                <a:solidFill>
                  <a:srgbClr val="DD1367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0" i="1" dirty="0">
                <a:solidFill>
                  <a:srgbClr val="DD1367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Adopt improved Business Operations Strategy by all UN country teams by 2021</a:t>
            </a:r>
            <a:endParaRPr lang="en-US" sz="1800" b="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FB7D1E-CD79-45C3-A970-680D7F59D6D3}"/>
              </a:ext>
            </a:extLst>
          </p:cNvPr>
          <p:cNvSpPr/>
          <p:nvPr/>
        </p:nvSpPr>
        <p:spPr>
          <a:xfrm>
            <a:off x="1424630" y="1648485"/>
            <a:ext cx="4035845" cy="4361808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144000" rIns="144000" bIns="144000">
            <a:no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1" u="sng" kern="0" dirty="0">
                <a:solidFill>
                  <a:srgbClr val="000000"/>
                </a:solidFill>
                <a:ea typeface="PMingLiU" panose="02020500000000000000" pitchFamily="18" charset="-120"/>
              </a:rPr>
              <a:t>Current progress: </a:t>
            </a:r>
            <a:endParaRPr lang="en-US" sz="1600" u="sng" dirty="0">
              <a:solidFill>
                <a:schemeClr val="tx1"/>
              </a:solidFill>
            </a:endParaRPr>
          </a:p>
          <a:p>
            <a:pPr marL="285750" lvl="0" indent="-28575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ea typeface="PMingLiU" panose="02020500000000000000" pitchFamily="18" charset="-120"/>
              </a:rPr>
              <a:t>BOS 2.0 guidance launched </a:t>
            </a: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in October. </a:t>
            </a:r>
          </a:p>
          <a:p>
            <a:pPr marL="285750" indent="-28575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ea typeface="PMingLiU" panose="02020500000000000000" pitchFamily="18" charset="-120"/>
              </a:rPr>
              <a:t>BOS online tool</a:t>
            </a: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 user acceptance test conducted.</a:t>
            </a:r>
          </a:p>
          <a:p>
            <a:pPr marL="285750" lvl="0" indent="-28575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ea typeface="Calibri" panose="020F0502020204030204" pitchFamily="34" charset="0"/>
              </a:rPr>
              <a:t>Next steps for the rollout plan defined, including country prioritization, capacity development and support structure.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6C7839-A321-4E5D-BB8E-FD2A16806DB9}"/>
              </a:ext>
            </a:extLst>
          </p:cNvPr>
          <p:cNvSpPr/>
          <p:nvPr/>
        </p:nvSpPr>
        <p:spPr>
          <a:xfrm>
            <a:off x="6008025" y="1648485"/>
            <a:ext cx="5107993" cy="436180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144000" rIns="144000" bIns="144000">
            <a:no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600" b="1" u="sng" dirty="0">
                <a:solidFill>
                  <a:schemeClr val="tx1"/>
                </a:solidFill>
                <a:ea typeface="PMingLiU" panose="02020500000000000000" pitchFamily="18" charset="-120"/>
              </a:rPr>
              <a:t>What’s next?</a:t>
            </a:r>
            <a:endParaRPr lang="en-GB" sz="1600" b="1" u="sng" dirty="0">
              <a:solidFill>
                <a:schemeClr val="tx1"/>
              </a:solidFill>
              <a:ea typeface="PMingLiU" panose="02020500000000000000" pitchFamily="18" charset="-120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</a:rPr>
              <a:t>Finalize online platform.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GB" sz="1600" b="1" dirty="0">
                <a:solidFill>
                  <a:schemeClr val="tx1"/>
                </a:solidFill>
              </a:rPr>
              <a:t>Global rollout activities led by Development Coordination Office (DCO):</a:t>
            </a:r>
            <a:endParaRPr lang="en-GB" sz="1600" dirty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Tx/>
              <a:buChar char="-"/>
            </a:pPr>
            <a:r>
              <a:rPr lang="en-US" sz="1600" b="1" dirty="0">
                <a:solidFill>
                  <a:schemeClr val="tx1"/>
                </a:solidFill>
              </a:rPr>
              <a:t>Training of Trainers </a:t>
            </a:r>
            <a:r>
              <a:rPr lang="en-US" sz="1600" dirty="0">
                <a:solidFill>
                  <a:schemeClr val="tx1"/>
                </a:solidFill>
              </a:rPr>
              <a:t>in region workshops </a:t>
            </a:r>
            <a:r>
              <a:rPr lang="en-GB" sz="1600" dirty="0"/>
              <a:t>to create core capacity with BOS experts, starting in Nov 2019;</a:t>
            </a:r>
          </a:p>
          <a:p>
            <a:pPr marL="742950" lvl="1" indent="-285750"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Tx/>
              <a:buChar char="-"/>
            </a:pPr>
            <a:r>
              <a:rPr lang="en-GB" sz="1600" b="1" dirty="0">
                <a:solidFill>
                  <a:schemeClr val="tx1"/>
                </a:solidFill>
              </a:rPr>
              <a:t>Practitioner training </a:t>
            </a:r>
            <a:r>
              <a:rPr lang="en-GB" sz="1600" dirty="0">
                <a:solidFill>
                  <a:schemeClr val="tx1"/>
                </a:solidFill>
              </a:rPr>
              <a:t>for </a:t>
            </a:r>
            <a:r>
              <a:rPr lang="en-GB" sz="1600" dirty="0">
                <a:ea typeface="Times New Roman" panose="02020603050405020304" pitchFamily="18" charset="0"/>
              </a:rPr>
              <a:t>general group of staff in 2020;</a:t>
            </a:r>
            <a:endParaRPr lang="en-GB" sz="16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742950" lvl="1" indent="-285750"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Tx/>
              <a:buChar char="-"/>
            </a:pPr>
            <a:r>
              <a:rPr lang="en-GB" sz="1600" b="1" dirty="0">
                <a:solidFill>
                  <a:schemeClr val="tx1"/>
                </a:solidFill>
              </a:rPr>
              <a:t>Webinars </a:t>
            </a:r>
            <a:r>
              <a:rPr lang="en-GB" sz="1600" dirty="0">
                <a:solidFill>
                  <a:schemeClr val="tx1"/>
                </a:solidFill>
              </a:rPr>
              <a:t>and </a:t>
            </a:r>
            <a:r>
              <a:rPr lang="en-GB" sz="1600" b="1" dirty="0">
                <a:solidFill>
                  <a:schemeClr val="tx1"/>
                </a:solidFill>
              </a:rPr>
              <a:t>video tutorials. </a:t>
            </a:r>
            <a:endParaRPr lang="en-US" sz="16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endParaRPr lang="en-US" sz="16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D85AF2-0B76-4126-989D-087CEFE79DE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07" y="482722"/>
            <a:ext cx="787400" cy="787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15C2F0C-2280-4773-8AB5-BFAC0F85C4F9}"/>
              </a:ext>
            </a:extLst>
          </p:cNvPr>
          <p:cNvCxnSpPr>
            <a:cxnSpLocks/>
          </p:cNvCxnSpPr>
          <p:nvPr/>
        </p:nvCxnSpPr>
        <p:spPr bwMode="auto">
          <a:xfrm>
            <a:off x="5588891" y="1648485"/>
            <a:ext cx="0" cy="43618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B82A7A8-F7D8-4C18-8250-94A399C92CFC}"/>
              </a:ext>
            </a:extLst>
          </p:cNvPr>
          <p:cNvGrpSpPr/>
          <p:nvPr/>
        </p:nvGrpSpPr>
        <p:grpSpPr>
          <a:xfrm>
            <a:off x="5345623" y="3355687"/>
            <a:ext cx="547550" cy="584775"/>
            <a:chOff x="6268278" y="2878598"/>
            <a:chExt cx="547550" cy="58477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AEFA716-FA13-4BC1-8B86-A5EF13CF89E8}"/>
                </a:ext>
              </a:extLst>
            </p:cNvPr>
            <p:cNvSpPr/>
            <p:nvPr/>
          </p:nvSpPr>
          <p:spPr bwMode="auto">
            <a:xfrm>
              <a:off x="6268278" y="2928938"/>
              <a:ext cx="530352" cy="530352"/>
            </a:xfrm>
            <a:prstGeom prst="ellipse">
              <a:avLst/>
            </a:prstGeom>
            <a:solidFill>
              <a:srgbClr val="0A6EB4"/>
            </a:solid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004C6A1-CAA6-4013-B7C4-3C9296347B93}"/>
                </a:ext>
              </a:extLst>
            </p:cNvPr>
            <p:cNvSpPr txBox="1"/>
            <p:nvPr/>
          </p:nvSpPr>
          <p:spPr>
            <a:xfrm>
              <a:off x="6281530" y="2878598"/>
              <a:ext cx="5342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/>
                  <a:ea typeface="+mn-ea"/>
                  <a:cs typeface="Arial"/>
                </a:rPr>
                <a:t>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37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47E392B-5845-4A3E-BCC7-D30D965304C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84" y="511891"/>
            <a:ext cx="787400" cy="787400"/>
          </a:xfrm>
          <a:prstGeom prst="rect">
            <a:avLst/>
          </a:prstGeom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F1703E6F-536E-4D52-A2B6-B3BF2780DEE7}"/>
              </a:ext>
            </a:extLst>
          </p:cNvPr>
          <p:cNvSpPr txBox="1">
            <a:spLocks/>
          </p:cNvSpPr>
          <p:nvPr/>
        </p:nvSpPr>
        <p:spPr bwMode="auto">
          <a:xfrm>
            <a:off x="1410482" y="467441"/>
            <a:ext cx="10924804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562722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125444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250887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3A8DDE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4. Common Premises </a:t>
            </a:r>
            <a:br>
              <a:rPr lang="en-GB" sz="2400" dirty="0">
                <a:solidFill>
                  <a:srgbClr val="3A8DDE"/>
                </a:solidFill>
                <a:latin typeface="Open Sans" panose="020B0606030504020204" pitchFamily="34" charset="0"/>
                <a:ea typeface="Calibri" panose="020F0502020204030204" pitchFamily="34" charset="0"/>
              </a:rPr>
            </a:br>
            <a:r>
              <a:rPr lang="en-GB" sz="1800" b="0" i="1" dirty="0">
                <a:solidFill>
                  <a:srgbClr val="3A8DDE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Increase the proportion of UN common premises to 50 per cent by 2021</a:t>
            </a:r>
            <a:endParaRPr lang="en-US" sz="1800" b="0" i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A72435-0632-47FA-A78B-74C8C9A61311}"/>
              </a:ext>
            </a:extLst>
          </p:cNvPr>
          <p:cNvSpPr/>
          <p:nvPr/>
        </p:nvSpPr>
        <p:spPr>
          <a:xfrm>
            <a:off x="5708495" y="6482805"/>
            <a:ext cx="57405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800" dirty="0">
                <a:latin typeface="+mj-lt"/>
              </a:rPr>
              <a:t>1. Kosovo1, Bolivia, Burundi, Colombia, Pakistan and Sri Lanka. References to Kosovo on this website shall be understood to be in the context of Security Council Resolution 1244 (1999).</a:t>
            </a:r>
            <a:endParaRPr lang="en-US" sz="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CA79C5-FF51-4772-AEFC-2AF7714E3276}"/>
              </a:ext>
            </a:extLst>
          </p:cNvPr>
          <p:cNvSpPr/>
          <p:nvPr/>
        </p:nvSpPr>
        <p:spPr>
          <a:xfrm>
            <a:off x="1274785" y="1391538"/>
            <a:ext cx="6105638" cy="2856586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144000" rIns="144000" bIns="144000">
            <a:noAutofit/>
          </a:bodyPr>
          <a:lstStyle/>
          <a:p>
            <a:pPr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600" b="1" u="sng" kern="0" dirty="0">
                <a:solidFill>
                  <a:srgbClr val="000000"/>
                </a:solidFill>
                <a:ea typeface="PMingLiU" panose="02020500000000000000" pitchFamily="18" charset="-120"/>
              </a:rPr>
              <a:t>Current progress: </a:t>
            </a:r>
          </a:p>
          <a:p>
            <a:pPr marL="285750" indent="-28575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Requires a </a:t>
            </a:r>
            <a:r>
              <a:rPr lang="en-US" sz="1600" b="1" dirty="0">
                <a:solidFill>
                  <a:srgbClr val="000000"/>
                </a:solidFill>
                <a:ea typeface="PMingLiU" panose="02020500000000000000" pitchFamily="18" charset="-120"/>
              </a:rPr>
              <a:t>culture shift to co-locating as the new norm, </a:t>
            </a: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and a</a:t>
            </a:r>
            <a:r>
              <a:rPr lang="en-US" sz="1600" b="1" dirty="0">
                <a:solidFill>
                  <a:srgbClr val="000000"/>
                </a:solidFill>
                <a:ea typeface="PMingLiU" panose="02020500000000000000" pitchFamily="18" charset="-120"/>
              </a:rPr>
              <a:t> whole-country approach </a:t>
            </a: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to review both capital and subnational offices.</a:t>
            </a:r>
          </a:p>
          <a:p>
            <a:pPr marL="285750" indent="-28575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ea typeface="PMingLiU" panose="02020500000000000000" pitchFamily="18" charset="-120"/>
              </a:rPr>
              <a:t>In March 2019, an Investment Request was presented. </a:t>
            </a: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As no resources were forthcoming, a scaled down </a:t>
            </a:r>
            <a:r>
              <a:rPr lang="en-GB" sz="1600" dirty="0">
                <a:solidFill>
                  <a:srgbClr val="000000"/>
                </a:solidFill>
                <a:ea typeface="PMingLiU" panose="02020500000000000000" pitchFamily="18" charset="-120"/>
              </a:rPr>
              <a:t>“consolidating planning” pilot was taken in 6 countries</a:t>
            </a:r>
            <a:r>
              <a:rPr lang="en-GB" sz="1600" baseline="30000" dirty="0">
                <a:solidFill>
                  <a:srgbClr val="000000"/>
                </a:solidFill>
                <a:ea typeface="PMingLiU" panose="02020500000000000000" pitchFamily="18" charset="-120"/>
              </a:rPr>
              <a:t>1</a:t>
            </a:r>
            <a:r>
              <a:rPr lang="en-GB" sz="1600" dirty="0">
                <a:solidFill>
                  <a:srgbClr val="000000"/>
                </a:solidFill>
                <a:ea typeface="PMingLiU" panose="02020500000000000000" pitchFamily="18" charset="-120"/>
              </a:rPr>
              <a:t> to test tools/approach</a:t>
            </a: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.</a:t>
            </a:r>
          </a:p>
          <a:p>
            <a:pPr marL="285750" indent="-28575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ea typeface="PMingLiU" panose="02020500000000000000" pitchFamily="18" charset="-120"/>
              </a:rPr>
              <a:t>3 pilots completed: </a:t>
            </a: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results suggest that the consolidation planning will </a:t>
            </a:r>
            <a:r>
              <a:rPr lang="en-US" sz="1600" b="1" dirty="0">
                <a:solidFill>
                  <a:srgbClr val="000000"/>
                </a:solidFill>
                <a:ea typeface="PMingLiU" panose="02020500000000000000" pitchFamily="18" charset="-120"/>
              </a:rPr>
              <a:t>require external support </a:t>
            </a:r>
            <a:r>
              <a:rPr lang="en-US" sz="1600" dirty="0">
                <a:solidFill>
                  <a:srgbClr val="000000"/>
                </a:solidFill>
                <a:ea typeface="PMingLiU" panose="02020500000000000000" pitchFamily="18" charset="-120"/>
              </a:rPr>
              <a:t>to the UNCTs/OMTs, and that a self-review without central support may not be achievable.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3F5B2D-A62A-4777-92D9-EDECACA77DE7}"/>
              </a:ext>
            </a:extLst>
          </p:cNvPr>
          <p:cNvSpPr/>
          <p:nvPr/>
        </p:nvSpPr>
        <p:spPr>
          <a:xfrm>
            <a:off x="8232251" y="1446353"/>
            <a:ext cx="3565329" cy="45234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144000" rIns="144000" bIns="144000">
            <a:noAutofit/>
          </a:bodyPr>
          <a:lstStyle/>
          <a:p>
            <a:pPr algn="l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b="1" u="sng" dirty="0">
                <a:solidFill>
                  <a:schemeClr val="tx1"/>
                </a:solidFill>
                <a:ea typeface="PMingLiU" panose="02020500000000000000" pitchFamily="18" charset="-120"/>
              </a:rPr>
              <a:t>What’s next?</a:t>
            </a:r>
            <a:endParaRPr lang="en-GB" sz="1600" b="1" u="sng" dirty="0">
              <a:solidFill>
                <a:schemeClr val="tx1"/>
              </a:solidFill>
              <a:ea typeface="PMingLiU" panose="02020500000000000000" pitchFamily="18" charset="-120"/>
            </a:endParaRPr>
          </a:p>
          <a:p>
            <a:pPr marL="342900" indent="-342900" algn="l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GB" sz="1600" b="1" dirty="0">
                <a:solidFill>
                  <a:schemeClr val="tx1"/>
                </a:solidFill>
              </a:rPr>
              <a:t>Propose revised resource requirement.</a:t>
            </a:r>
            <a:endParaRPr lang="en-GB" sz="16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Create new</a:t>
            </a:r>
            <a:r>
              <a:rPr lang="en-GB" sz="1600" b="1" dirty="0">
                <a:solidFill>
                  <a:schemeClr val="tx1"/>
                </a:solidFill>
              </a:rPr>
              <a:t> end-to-end consolidation planning guidelines / </a:t>
            </a:r>
            <a:r>
              <a:rPr lang="en-US" sz="1600" b="1" dirty="0">
                <a:solidFill>
                  <a:schemeClr val="tx1"/>
                </a:solidFill>
              </a:rPr>
              <a:t>tools by Q1 2020.</a:t>
            </a:r>
          </a:p>
          <a:p>
            <a:pPr marL="342900" indent="-342900" algn="l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Complete</a:t>
            </a:r>
            <a:r>
              <a:rPr lang="en-US" sz="1600" b="1" dirty="0">
                <a:solidFill>
                  <a:schemeClr val="tx1"/>
                </a:solidFill>
              </a:rPr>
              <a:t> three more pilots.</a:t>
            </a:r>
          </a:p>
          <a:p>
            <a:pPr marL="342900" indent="-342900" algn="l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Support DCO/TTCP+FS to develop a </a:t>
            </a:r>
            <a:r>
              <a:rPr lang="en-US" sz="1600" b="1" dirty="0">
                <a:solidFill>
                  <a:schemeClr val="tx1"/>
                </a:solidFill>
              </a:rPr>
              <a:t>UN-wide premise database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6B5FDB-A5FC-4222-BA57-A58F44CA2269}"/>
              </a:ext>
            </a:extLst>
          </p:cNvPr>
          <p:cNvCxnSpPr>
            <a:cxnSpLocks/>
          </p:cNvCxnSpPr>
          <p:nvPr/>
        </p:nvCxnSpPr>
        <p:spPr bwMode="auto">
          <a:xfrm>
            <a:off x="7773732" y="1442269"/>
            <a:ext cx="0" cy="45275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5591D71-A7DF-4518-BCFF-28F197165632}"/>
              </a:ext>
            </a:extLst>
          </p:cNvPr>
          <p:cNvGrpSpPr/>
          <p:nvPr/>
        </p:nvGrpSpPr>
        <p:grpSpPr>
          <a:xfrm>
            <a:off x="7513252" y="3149471"/>
            <a:ext cx="545712" cy="584775"/>
            <a:chOff x="6268278" y="2878598"/>
            <a:chExt cx="545712" cy="58477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630CF10-2BB0-4520-AA5C-38454D656046}"/>
                </a:ext>
              </a:extLst>
            </p:cNvPr>
            <p:cNvSpPr/>
            <p:nvPr/>
          </p:nvSpPr>
          <p:spPr bwMode="auto">
            <a:xfrm>
              <a:off x="6268278" y="2928938"/>
              <a:ext cx="530352" cy="530352"/>
            </a:xfrm>
            <a:prstGeom prst="ellipse">
              <a:avLst/>
            </a:prstGeom>
            <a:solidFill>
              <a:srgbClr val="0A6EB4"/>
            </a:solid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CD6A669-0CAD-4B66-9755-1B17D24915D9}"/>
                </a:ext>
              </a:extLst>
            </p:cNvPr>
            <p:cNvSpPr txBox="1"/>
            <p:nvPr/>
          </p:nvSpPr>
          <p:spPr>
            <a:xfrm>
              <a:off x="6279692" y="2878598"/>
              <a:ext cx="5342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/>
                  <a:ea typeface="+mn-ea"/>
                  <a:cs typeface="Arial"/>
                </a:rPr>
                <a:t>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6099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5A59FE8-661C-4177-B98D-C1DBC4FAC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2" y="681194"/>
            <a:ext cx="11159392" cy="7874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kern="1200" dirty="0">
                <a:latin typeface="Open Sans"/>
                <a:ea typeface="+mn-ea"/>
                <a:cs typeface="Arial" pitchFamily="34" charset="0"/>
              </a:rPr>
              <a:t>Three “Enablers”:</a:t>
            </a:r>
            <a:br>
              <a:rPr lang="en-US" sz="1800" kern="1200" dirty="0">
                <a:latin typeface="Open Sans"/>
                <a:ea typeface="+mn-ea"/>
                <a:cs typeface="Arial" pitchFamily="34" charset="0"/>
              </a:rPr>
            </a:br>
            <a:r>
              <a:rPr lang="en-US" sz="1800" b="0" kern="1200" dirty="0">
                <a:latin typeface="Open Sans"/>
                <a:ea typeface="+mn-ea"/>
                <a:cs typeface="Arial" pitchFamily="34" charset="0"/>
              </a:rPr>
              <a:t>Mutual Recognition – Client Satisfaction – Costing &amp; Pricing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62A09C-6B0E-4503-B7B3-43EBABC3DD8A}"/>
              </a:ext>
            </a:extLst>
          </p:cNvPr>
          <p:cNvSpPr/>
          <p:nvPr/>
        </p:nvSpPr>
        <p:spPr>
          <a:xfrm>
            <a:off x="1266983" y="1702841"/>
            <a:ext cx="9860054" cy="979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2880" tIns="0" rIns="182880" bIns="0" numCol="1">
            <a:noAutofit/>
          </a:bodyPr>
          <a:lstStyle/>
          <a:p>
            <a:pPr marL="288925" lvl="0" indent="-288925" algn="l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9D90"/>
                </a:solidFill>
                <a:ea typeface="Calibri" panose="020F0502020204030204" pitchFamily="34" charset="0"/>
              </a:rPr>
              <a:t>5. Mutual Recognition Statement</a:t>
            </a:r>
          </a:p>
          <a:p>
            <a:pPr marL="288925" lvl="0" indent="-288925" algn="l">
              <a:spcBef>
                <a:spcPts val="0"/>
              </a:spcBef>
              <a:spcAft>
                <a:spcPts val="0"/>
              </a:spcAft>
            </a:pPr>
            <a:r>
              <a:rPr lang="en-GB" sz="1600" i="1" dirty="0">
                <a:solidFill>
                  <a:srgbClr val="009D90"/>
                </a:solidFill>
                <a:ea typeface="Calibri" panose="020F0502020204030204" pitchFamily="34" charset="0"/>
              </a:rPr>
              <a:t>Operate with the mutual recognition of best practices regarding policies and procedures</a:t>
            </a:r>
          </a:p>
          <a:p>
            <a:pPr marL="57785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a typeface="PMingLiU" panose="02020500000000000000" pitchFamily="18" charset="-120"/>
              </a:rPr>
              <a:t>16 entities signed to date, most recently, </a:t>
            </a:r>
            <a:r>
              <a:rPr lang="en-US" sz="1600" b="1" dirty="0">
                <a:solidFill>
                  <a:schemeClr val="tx1"/>
                </a:solidFill>
                <a:ea typeface="PMingLiU" panose="02020500000000000000" pitchFamily="18" charset="-120"/>
              </a:rPr>
              <a:t>FAO and UNRWA </a:t>
            </a:r>
            <a:r>
              <a:rPr lang="en-US" sz="1600" dirty="0">
                <a:solidFill>
                  <a:schemeClr val="tx1"/>
                </a:solidFill>
                <a:ea typeface="PMingLiU" panose="02020500000000000000" pitchFamily="18" charset="-120"/>
              </a:rPr>
              <a:t>joining the UN Secretariat, ILO, IOM, ITU, UN Women, UNAIDS, UNDP, UNESCO, UNFPA, UNHCR, UNICEF, UNOPS, WFP, and WHO </a:t>
            </a:r>
          </a:p>
          <a:p>
            <a:pPr marL="57785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a typeface="PMingLiU" panose="02020500000000000000" pitchFamily="18" charset="-120"/>
              </a:rPr>
              <a:t>BIG project team is facilitating entity-level and inter-agency level discussion on operationalization.</a:t>
            </a:r>
          </a:p>
          <a:p>
            <a:pPr marL="292100" lvl="0" indent="3175" algn="l">
              <a:spcBef>
                <a:spcPts val="0"/>
              </a:spcBef>
              <a:spcAft>
                <a:spcPts val="0"/>
              </a:spcAft>
            </a:pPr>
            <a:br>
              <a:rPr lang="en-GB" sz="1600" b="1" i="1" dirty="0">
                <a:solidFill>
                  <a:srgbClr val="009D90"/>
                </a:solidFill>
                <a:ea typeface="Calibri" panose="020F0502020204030204" pitchFamily="34" charset="0"/>
              </a:rPr>
            </a:br>
            <a:endParaRPr lang="en-US" sz="1600" b="1" i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36DDD1-5A1A-4FF3-9E27-1EEA000741CE}"/>
              </a:ext>
            </a:extLst>
          </p:cNvPr>
          <p:cNvCxnSpPr>
            <a:cxnSpLocks/>
          </p:cNvCxnSpPr>
          <p:nvPr/>
        </p:nvCxnSpPr>
        <p:spPr bwMode="auto">
          <a:xfrm>
            <a:off x="469902" y="3553798"/>
            <a:ext cx="10568999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E907359-A435-4BF7-B4D4-2BBAF8F2616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83" y="1702841"/>
            <a:ext cx="787400" cy="7874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08233CD-EE8C-4AD7-AA5D-882B05E3A5A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83" y="3757000"/>
            <a:ext cx="787400" cy="7874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1B44ABE-F026-4301-873E-B27C8B65B988}"/>
              </a:ext>
            </a:extLst>
          </p:cNvPr>
          <p:cNvSpPr/>
          <p:nvPr/>
        </p:nvSpPr>
        <p:spPr>
          <a:xfrm>
            <a:off x="1266983" y="3757000"/>
            <a:ext cx="5112554" cy="979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2880" tIns="0" rIns="182880" bIns="0" numCol="1">
            <a:noAutofit/>
          </a:bodyPr>
          <a:lstStyle/>
          <a:p>
            <a:pPr marL="292100" lvl="0" indent="-292100" algn="l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A8B42"/>
                </a:solidFill>
                <a:ea typeface="Calibri" panose="020F0502020204030204" pitchFamily="34" charset="0"/>
              </a:rPr>
              <a:t>6. Client Satisfaction Principles</a:t>
            </a:r>
          </a:p>
          <a:p>
            <a:pPr marL="20638" lvl="0" indent="-20638" algn="l">
              <a:spcBef>
                <a:spcPts val="0"/>
              </a:spcBef>
              <a:spcAft>
                <a:spcPts val="0"/>
              </a:spcAft>
            </a:pPr>
            <a:r>
              <a:rPr lang="en-GB" sz="1600" i="1" dirty="0">
                <a:solidFill>
                  <a:srgbClr val="0A8B42"/>
                </a:solidFill>
                <a:ea typeface="Calibri" panose="020F0502020204030204" pitchFamily="34" charset="0"/>
              </a:rPr>
              <a:t>Measure client satisfaction with regard to all back-office services</a:t>
            </a:r>
          </a:p>
          <a:p>
            <a:pPr marL="292100" lvl="0" algn="l">
              <a:spcBef>
                <a:spcPts val="0"/>
              </a:spcBef>
              <a:spcAft>
                <a:spcPts val="0"/>
              </a:spcAft>
            </a:pPr>
            <a:endParaRPr lang="en-US" sz="1600" b="1" i="1" dirty="0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1E89F20-D15B-4250-97FE-32F3BB41268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17" y="4914388"/>
            <a:ext cx="787400" cy="7874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398438A0-6EB4-4C9A-9AA1-1B4CF6AA8A46}"/>
              </a:ext>
            </a:extLst>
          </p:cNvPr>
          <p:cNvSpPr/>
          <p:nvPr/>
        </p:nvSpPr>
        <p:spPr>
          <a:xfrm>
            <a:off x="1266983" y="4914388"/>
            <a:ext cx="4547014" cy="979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2880" tIns="0" rIns="182880" bIns="0" numCol="1"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84BF4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7. Costing and Pricing Principles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GB" sz="1600" i="1" dirty="0">
                <a:solidFill>
                  <a:srgbClr val="84BF41"/>
                </a:solidFill>
                <a:ea typeface="Calibri" panose="020F0502020204030204" pitchFamily="34" charset="0"/>
              </a:rPr>
              <a:t>Agree on pricing principles to ensure fairness and transparency in service provision</a:t>
            </a:r>
            <a:endParaRPr lang="en-GB" sz="1600" i="1" dirty="0">
              <a:solidFill>
                <a:srgbClr val="0A8B42"/>
              </a:solidFill>
              <a:ea typeface="Calibri" panose="020F0502020204030204" pitchFamily="34" charset="0"/>
            </a:endParaRPr>
          </a:p>
          <a:p>
            <a:pPr marL="292100" lvl="0" algn="l">
              <a:spcBef>
                <a:spcPts val="0"/>
              </a:spcBef>
              <a:spcAft>
                <a:spcPts val="0"/>
              </a:spcAft>
            </a:pPr>
            <a:endParaRPr lang="en-US" sz="1600" b="1" i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738E9A-2559-4BCC-8EB0-017012047D0F}"/>
              </a:ext>
            </a:extLst>
          </p:cNvPr>
          <p:cNvSpPr/>
          <p:nvPr/>
        </p:nvSpPr>
        <p:spPr>
          <a:xfrm>
            <a:off x="6477918" y="3757000"/>
            <a:ext cx="4649119" cy="194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2880" tIns="0" rIns="182880" bIns="0" numCol="1">
            <a:noAutofit/>
          </a:bodyPr>
          <a:lstStyle/>
          <a:p>
            <a:pPr marL="577850" lvl="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Principles reviewed and finalized. </a:t>
            </a:r>
          </a:p>
          <a:p>
            <a:pPr marL="577850" lvl="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Shared with member entities for signature in September and first signed by </a:t>
            </a:r>
            <a:r>
              <a:rPr lang="en-US" sz="1600" b="1" dirty="0">
                <a:solidFill>
                  <a:schemeClr val="tx1"/>
                </a:solidFill>
              </a:rPr>
              <a:t>UNHCR &amp; WFP.</a:t>
            </a:r>
          </a:p>
          <a:p>
            <a:pPr marL="577850" lvl="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Process facilitated by </a:t>
            </a:r>
            <a:r>
              <a:rPr lang="en-US" sz="1600" b="1" dirty="0">
                <a:solidFill>
                  <a:schemeClr val="tx1"/>
                </a:solidFill>
              </a:rPr>
              <a:t>DCO.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05A082C8-1D6B-4471-B6EE-C19E0F9A8BA9}"/>
              </a:ext>
            </a:extLst>
          </p:cNvPr>
          <p:cNvSpPr/>
          <p:nvPr/>
        </p:nvSpPr>
        <p:spPr bwMode="auto">
          <a:xfrm>
            <a:off x="6477918" y="3757000"/>
            <a:ext cx="262871" cy="2026522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56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>
            <a:extLst>
              <a:ext uri="{FF2B5EF4-FFF2-40B4-BE49-F238E27FC236}">
                <a16:creationId xmlns:a16="http://schemas.microsoft.com/office/drawing/2014/main" id="{8C810B86-D2A5-4D7E-885F-44FBED8EF374}"/>
              </a:ext>
            </a:extLst>
          </p:cNvPr>
          <p:cNvSpPr txBox="1">
            <a:spLocks/>
          </p:cNvSpPr>
          <p:nvPr/>
        </p:nvSpPr>
        <p:spPr>
          <a:xfrm>
            <a:off x="490903" y="869051"/>
            <a:ext cx="4336108" cy="401686"/>
          </a:xfrm>
          <a:prstGeom prst="rect">
            <a:avLst/>
          </a:prstGeom>
        </p:spPr>
        <p:txBody>
          <a:bodyPr lIns="0" tIns="36000" rIns="0" bIns="0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562722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125444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250887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ts val="2300"/>
              </a:lnSpc>
            </a:pPr>
            <a:r>
              <a:rPr lang="en-US" sz="1600" b="0" i="1" kern="0" dirty="0">
                <a:solidFill>
                  <a:srgbClr val="448AC9"/>
                </a:solidFill>
              </a:rPr>
              <a:t>Advancing Common Business Operations</a:t>
            </a:r>
            <a:endParaRPr lang="en-GB" sz="1600" b="0" i="1" kern="0" dirty="0">
              <a:solidFill>
                <a:srgbClr val="448AC9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4432BAE-B9B9-465A-BACD-DC7F8436B0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1"/>
          <a:stretch/>
        </p:blipFill>
        <p:spPr>
          <a:xfrm>
            <a:off x="399390" y="446439"/>
            <a:ext cx="5459682" cy="401686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2967BE9-BFEC-417B-8D93-5718B528F0D5}"/>
              </a:ext>
            </a:extLst>
          </p:cNvPr>
          <p:cNvGrpSpPr/>
          <p:nvPr/>
        </p:nvGrpSpPr>
        <p:grpSpPr>
          <a:xfrm>
            <a:off x="789635" y="1964661"/>
            <a:ext cx="10138873" cy="3318753"/>
            <a:chOff x="484447" y="1837661"/>
            <a:chExt cx="10138873" cy="331875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CCABC08-1FCA-42C7-AD27-5DAFE6BFB3D1}"/>
                </a:ext>
              </a:extLst>
            </p:cNvPr>
            <p:cNvSpPr txBox="1"/>
            <p:nvPr/>
          </p:nvSpPr>
          <p:spPr>
            <a:xfrm>
              <a:off x="2660158" y="1837661"/>
              <a:ext cx="12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448AC9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TARGETS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644B5CC-D2ED-4500-926E-62E9B22A1CA5}"/>
                </a:ext>
              </a:extLst>
            </p:cNvPr>
            <p:cNvSpPr txBox="1"/>
            <p:nvPr/>
          </p:nvSpPr>
          <p:spPr>
            <a:xfrm>
              <a:off x="7674110" y="1837661"/>
              <a:ext cx="14425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448AC9"/>
                  </a:solidFill>
                  <a:effectLst/>
                  <a:uLnTx/>
                  <a:uFillTx/>
                  <a:latin typeface="Open Sans"/>
                  <a:ea typeface="+mn-ea"/>
                  <a:cs typeface="Arial" pitchFamily="34" charset="0"/>
                </a:rPr>
                <a:t>ENABLERS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EAB1A3F-FEBE-46CC-9BB1-B0D25DF46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447" y="2666451"/>
              <a:ext cx="1260000" cy="12600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F9A8C6E-6AC9-4267-80C4-B5E92BC31F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0017" y="2666451"/>
              <a:ext cx="1264847" cy="126000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2BB9996-04D7-4BBA-AC84-0DF88A2C88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0434" y="2666451"/>
              <a:ext cx="1264846" cy="12600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A3FE7E6-3DE3-41C6-B2DC-1CFC2B9332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0850" y="2666451"/>
              <a:ext cx="1264847" cy="1260000"/>
            </a:xfrm>
            <a:prstGeom prst="rect">
              <a:avLst/>
            </a:prstGeom>
          </p:spPr>
        </p:pic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2D4D713-200A-447B-81C6-754DCA1A123A}"/>
                </a:ext>
              </a:extLst>
            </p:cNvPr>
            <p:cNvGrpSpPr/>
            <p:nvPr/>
          </p:nvGrpSpPr>
          <p:grpSpPr>
            <a:xfrm>
              <a:off x="6299714" y="2666451"/>
              <a:ext cx="4148411" cy="1260000"/>
              <a:chOff x="6571010" y="2666451"/>
              <a:chExt cx="4148411" cy="1260000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9EE420F0-FABE-4D3F-AB74-03412E47D6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1010" y="2666451"/>
                <a:ext cx="1264846" cy="1260000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660CD549-B0EF-4575-901E-A895710E5F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15215" y="2666451"/>
                <a:ext cx="1264847" cy="1260000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395A9A54-77ED-4AB2-96CB-A1036F0778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59421" y="2666451"/>
                <a:ext cx="1260000" cy="1260000"/>
              </a:xfrm>
              <a:prstGeom prst="rect">
                <a:avLst/>
              </a:prstGeom>
            </p:spPr>
          </p:pic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6FB2F69-43AE-4E65-A657-97763C57B1D8}"/>
                </a:ext>
              </a:extLst>
            </p:cNvPr>
            <p:cNvSpPr txBox="1"/>
            <p:nvPr/>
          </p:nvSpPr>
          <p:spPr>
            <a:xfrm>
              <a:off x="484448" y="4148253"/>
              <a:ext cx="1260000" cy="1008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ED217C"/>
                  </a:solidFill>
                  <a:latin typeface="+mn-lt"/>
                </a:rPr>
                <a:t>1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ED217C"/>
                  </a:solidFill>
                  <a:latin typeface="+mn-lt"/>
                </a:rPr>
                <a:t>Business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ED217C"/>
                  </a:solidFill>
                  <a:latin typeface="+mn-lt"/>
                </a:rPr>
                <a:t>Operations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ED217C"/>
                  </a:solidFill>
                  <a:latin typeface="+mn-lt"/>
                </a:rPr>
                <a:t>Strategy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B5C1001-6AC9-4AE8-B525-9492A911199E}"/>
                </a:ext>
              </a:extLst>
            </p:cNvPr>
            <p:cNvSpPr txBox="1"/>
            <p:nvPr/>
          </p:nvSpPr>
          <p:spPr>
            <a:xfrm>
              <a:off x="1927293" y="4148253"/>
              <a:ext cx="1257524" cy="751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92278F"/>
                  </a:solidFill>
                  <a:latin typeface="+mn-lt"/>
                </a:rPr>
                <a:t>2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92278F"/>
                  </a:solidFill>
                  <a:latin typeface="+mn-lt"/>
                </a:rPr>
                <a:t>Common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92278F"/>
                  </a:solidFill>
                  <a:latin typeface="+mn-lt"/>
                </a:rPr>
                <a:t>Back Offices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DDDB8A8-A083-48E7-8BE5-08D20C84D69A}"/>
                </a:ext>
              </a:extLst>
            </p:cNvPr>
            <p:cNvSpPr txBox="1"/>
            <p:nvPr/>
          </p:nvSpPr>
          <p:spPr>
            <a:xfrm>
              <a:off x="3385615" y="4148253"/>
              <a:ext cx="1264847" cy="1008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262262"/>
                  </a:solidFill>
                  <a:latin typeface="+mn-lt"/>
                </a:rPr>
                <a:t>3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262262"/>
                  </a:solidFill>
                  <a:latin typeface="+mn-lt"/>
                </a:rPr>
                <a:t>Global</a:t>
              </a:r>
            </a:p>
            <a:p>
              <a:pPr algn="l">
                <a:lnSpc>
                  <a:spcPts val="2000"/>
                </a:lnSpc>
              </a:pPr>
              <a:r>
                <a:rPr lang="en-GB" b="1" spc="-40" dirty="0">
                  <a:solidFill>
                    <a:srgbClr val="262262"/>
                  </a:solidFill>
                  <a:latin typeface="+mn-lt"/>
                </a:rPr>
                <a:t>Shared Service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 err="1">
                  <a:solidFill>
                    <a:srgbClr val="262262"/>
                  </a:solidFill>
                  <a:latin typeface="+mn-lt"/>
                </a:rPr>
                <a:t>Centers</a:t>
              </a:r>
              <a:endParaRPr lang="en-GB" b="1" dirty="0">
                <a:solidFill>
                  <a:srgbClr val="262262"/>
                </a:solidFill>
                <a:latin typeface="+mn-lt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F169396-C920-449F-96CC-E08E2951C260}"/>
                </a:ext>
              </a:extLst>
            </p:cNvPr>
            <p:cNvSpPr txBox="1"/>
            <p:nvPr/>
          </p:nvSpPr>
          <p:spPr>
            <a:xfrm>
              <a:off x="4830850" y="4148253"/>
              <a:ext cx="1264847" cy="751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F75BC"/>
                  </a:solidFill>
                  <a:latin typeface="+mn-lt"/>
                </a:rPr>
                <a:t>4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F75BC"/>
                  </a:solidFill>
                  <a:latin typeface="+mn-lt"/>
                </a:rPr>
                <a:t>Common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F75BC"/>
                  </a:solidFill>
                  <a:latin typeface="+mn-lt"/>
                </a:rPr>
                <a:t>Premises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A3DB6F5-7F35-4D77-85D0-380A12B20EC8}"/>
                </a:ext>
              </a:extLst>
            </p:cNvPr>
            <p:cNvSpPr txBox="1"/>
            <p:nvPr/>
          </p:nvSpPr>
          <p:spPr>
            <a:xfrm>
              <a:off x="6283993" y="4148253"/>
              <a:ext cx="1425147" cy="751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13A89E"/>
                  </a:solidFill>
                  <a:latin typeface="+mn-lt"/>
                </a:rPr>
                <a:t>5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13A89E"/>
                  </a:solidFill>
                  <a:latin typeface="+mn-lt"/>
                </a:rPr>
                <a:t>Mutual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13A89E"/>
                  </a:solidFill>
                  <a:latin typeface="+mn-lt"/>
                </a:rPr>
                <a:t>Recognition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BCE048-6CE1-4244-B6C3-8FD9A3F0F8F8}"/>
                </a:ext>
              </a:extLst>
            </p:cNvPr>
            <p:cNvSpPr txBox="1"/>
            <p:nvPr/>
          </p:nvSpPr>
          <p:spPr>
            <a:xfrm>
              <a:off x="7745051" y="4148253"/>
              <a:ext cx="1263716" cy="1008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B9444"/>
                  </a:solidFill>
                  <a:latin typeface="+mn-lt"/>
                </a:rPr>
                <a:t>6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B9444"/>
                  </a:solidFill>
                  <a:latin typeface="+mn-lt"/>
                </a:rPr>
                <a:t>Client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B9444"/>
                  </a:solidFill>
                  <a:latin typeface="+mn-lt"/>
                </a:rPr>
                <a:t>Satisfaction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0B9444"/>
                  </a:solidFill>
                  <a:latin typeface="+mn-lt"/>
                </a:rPr>
                <a:t>Principles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93BBFE2-70C4-4C22-8C49-FA13BADCBF9F}"/>
                </a:ext>
              </a:extLst>
            </p:cNvPr>
            <p:cNvSpPr txBox="1"/>
            <p:nvPr/>
          </p:nvSpPr>
          <p:spPr>
            <a:xfrm>
              <a:off x="9198173" y="4148253"/>
              <a:ext cx="1425147" cy="1008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8CC63F"/>
                  </a:solidFill>
                  <a:latin typeface="+mn-lt"/>
                </a:rPr>
                <a:t>7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8CC63F"/>
                  </a:solidFill>
                  <a:latin typeface="+mn-lt"/>
                </a:rPr>
                <a:t>Costing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8CC63F"/>
                  </a:solidFill>
                  <a:latin typeface="+mn-lt"/>
                </a:rPr>
                <a:t>&amp; Pricing</a:t>
              </a:r>
            </a:p>
            <a:p>
              <a:pPr algn="l">
                <a:lnSpc>
                  <a:spcPts val="2000"/>
                </a:lnSpc>
              </a:pPr>
              <a:r>
                <a:rPr lang="en-GB" b="1" dirty="0">
                  <a:solidFill>
                    <a:srgbClr val="8CC63F"/>
                  </a:solidFill>
                  <a:latin typeface="+mn-lt"/>
                </a:rPr>
                <a:t>Principles</a:t>
              </a: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BDC88094-6911-4831-AF05-7A1A4B028F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1972" y="2252130"/>
              <a:ext cx="3286125" cy="285750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1308278E-B0E3-4644-80C5-BA19DD45F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166" y="2252130"/>
              <a:ext cx="4333875" cy="28575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F8CF5B1-AA1F-4446-80C0-489E323F15EE}"/>
              </a:ext>
            </a:extLst>
          </p:cNvPr>
          <p:cNvGrpSpPr/>
          <p:nvPr/>
        </p:nvGrpSpPr>
        <p:grpSpPr>
          <a:xfrm>
            <a:off x="399390" y="1574585"/>
            <a:ext cx="10744859" cy="3956952"/>
            <a:chOff x="399390" y="1574585"/>
            <a:chExt cx="10744859" cy="395695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7F68277-C653-4E0C-86F2-38D7EA0920CC}"/>
                </a:ext>
              </a:extLst>
            </p:cNvPr>
            <p:cNvSpPr/>
            <p:nvPr/>
          </p:nvSpPr>
          <p:spPr bwMode="auto">
            <a:xfrm>
              <a:off x="399390" y="2710017"/>
              <a:ext cx="1797180" cy="2821520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algn="l" eaLnBrk="0" hangingPunct="0"/>
              <a:endParaRPr lang="en-US" sz="20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D30048F-43E8-4681-A0F9-FA8127B74D85}"/>
                </a:ext>
              </a:extLst>
            </p:cNvPr>
            <p:cNvSpPr/>
            <p:nvPr/>
          </p:nvSpPr>
          <p:spPr bwMode="auto">
            <a:xfrm>
              <a:off x="4991560" y="2664880"/>
              <a:ext cx="6152689" cy="2821520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algn="l" eaLnBrk="0" hangingPunct="0"/>
              <a:endParaRPr lang="en-US" sz="20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A8D3B52-83A0-4DF1-96EE-F71040E707B2}"/>
                </a:ext>
              </a:extLst>
            </p:cNvPr>
            <p:cNvSpPr/>
            <p:nvPr/>
          </p:nvSpPr>
          <p:spPr bwMode="auto">
            <a:xfrm>
              <a:off x="6295043" y="1574585"/>
              <a:ext cx="4753958" cy="1218865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algn="l" eaLnBrk="0" hangingPunct="0"/>
              <a:endParaRPr lang="en-US" sz="20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7242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Box 209">
            <a:extLst>
              <a:ext uri="{FF2B5EF4-FFF2-40B4-BE49-F238E27FC236}">
                <a16:creationId xmlns:a16="http://schemas.microsoft.com/office/drawing/2014/main" id="{F4853A7D-8FC9-4C39-BFBE-75348E3B010C}"/>
              </a:ext>
            </a:extLst>
          </p:cNvPr>
          <p:cNvSpPr txBox="1"/>
          <p:nvPr/>
        </p:nvSpPr>
        <p:spPr>
          <a:xfrm>
            <a:off x="7581107" y="3933523"/>
            <a:ext cx="3756050" cy="2788762"/>
          </a:xfrm>
          <a:prstGeom prst="rect">
            <a:avLst/>
          </a:prstGeom>
          <a:solidFill>
            <a:srgbClr val="FFF6D9"/>
          </a:solidFill>
          <a:ln w="19050">
            <a:solidFill>
              <a:schemeClr val="bg1"/>
            </a:solidFill>
          </a:ln>
          <a:effectLst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50000"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effectLst/>
                <a:uLnTx/>
                <a:uFillTx/>
                <a:latin typeface="+mj-lt"/>
              </a:defRPr>
            </a:lvl1pPr>
          </a:lstStyle>
          <a:p>
            <a:pPr marL="85725" algn="l"/>
            <a:r>
              <a:rPr lang="en-US" u="sng" dirty="0">
                <a:latin typeface="+mn-lt"/>
              </a:rPr>
              <a:t>Local Business Case Review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2A84345-47D2-4254-9C23-760DC7F066CA}"/>
              </a:ext>
            </a:extLst>
          </p:cNvPr>
          <p:cNvSpPr txBox="1"/>
          <p:nvPr/>
        </p:nvSpPr>
        <p:spPr>
          <a:xfrm>
            <a:off x="2595863" y="2148289"/>
            <a:ext cx="1681492" cy="3643274"/>
          </a:xfrm>
          <a:prstGeom prst="rect">
            <a:avLst/>
          </a:prstGeom>
          <a:solidFill>
            <a:srgbClr val="FFF6D9"/>
          </a:solidFill>
          <a:effectLst/>
        </p:spPr>
        <p:txBody>
          <a:bodyPr wrap="square"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latin typeface="+mn-lt"/>
                <a:cs typeface="+mn-cs"/>
              </a:rPr>
              <a:t>Taxonomy review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E68AEB4-F589-4F5A-B434-D0FCCC14D6E6}"/>
              </a:ext>
            </a:extLst>
          </p:cNvPr>
          <p:cNvSpPr txBox="1"/>
          <p:nvPr/>
        </p:nvSpPr>
        <p:spPr>
          <a:xfrm>
            <a:off x="488123" y="3372250"/>
            <a:ext cx="1483198" cy="87127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txBody>
          <a:bodyPr wrap="square" lIns="36000" tIns="36000" rIns="36000" bIns="3600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Business processes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8F1ED78-05A8-4A58-A49D-9D0B6B1E4504}"/>
              </a:ext>
            </a:extLst>
          </p:cNvPr>
          <p:cNvSpPr txBox="1"/>
          <p:nvPr/>
        </p:nvSpPr>
        <p:spPr>
          <a:xfrm>
            <a:off x="2891768" y="4819506"/>
            <a:ext cx="1116000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txBody>
          <a:bodyPr wrap="square" lIns="36000" tIns="36000" rIns="36000" bIns="36000" rtlCol="0" anchor="ctr">
            <a:noAutofit/>
          </a:bodyPr>
          <a:lstStyle>
            <a:defPPr>
              <a:defRPr lang="en-GB"/>
            </a:defPPr>
            <a:lvl1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1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defRPr>
            </a:lvl1pPr>
          </a:lstStyle>
          <a:p>
            <a:pPr algn="ctr"/>
            <a:r>
              <a:rPr lang="en-US" sz="1400" i="0" dirty="0">
                <a:latin typeface="+mn-lt"/>
              </a:rPr>
              <a:t>Location dependent</a:t>
            </a:r>
          </a:p>
          <a:p>
            <a:pPr algn="ctr"/>
            <a:r>
              <a:rPr lang="en-US" sz="1400" i="0" dirty="0">
                <a:latin typeface="+mn-lt"/>
              </a:rPr>
              <a:t>activities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782C2D1-C9EB-4434-ADA3-FB4A56CD58B7}"/>
              </a:ext>
            </a:extLst>
          </p:cNvPr>
          <p:cNvSpPr txBox="1"/>
          <p:nvPr/>
        </p:nvSpPr>
        <p:spPr>
          <a:xfrm>
            <a:off x="2892027" y="2456013"/>
            <a:ext cx="1116000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txBody>
          <a:bodyPr wrap="square" lIns="36000" tIns="36000" rIns="36000" bIns="36000" rtlCol="0" anchor="ctr">
            <a:noAutofit/>
          </a:bodyPr>
          <a:lstStyle>
            <a:defPPr>
              <a:defRPr lang="en-GB"/>
            </a:defPPr>
            <a:lvl1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1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defRPr>
            </a:lvl1pPr>
          </a:lstStyle>
          <a:p>
            <a:pPr algn="ctr"/>
            <a:r>
              <a:rPr lang="en-US" sz="1400" i="0" dirty="0">
                <a:latin typeface="+mn-lt"/>
              </a:rPr>
              <a:t>Location independent activities</a:t>
            </a:r>
          </a:p>
        </p:txBody>
      </p: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B35ACF0A-9833-4961-9032-C444AE440186}"/>
              </a:ext>
            </a:extLst>
          </p:cNvPr>
          <p:cNvCxnSpPr>
            <a:cxnSpLocks/>
            <a:stCxn id="55" idx="3"/>
            <a:endCxn id="59" idx="1"/>
          </p:cNvCxnSpPr>
          <p:nvPr/>
        </p:nvCxnSpPr>
        <p:spPr bwMode="auto">
          <a:xfrm flipV="1">
            <a:off x="1971321" y="2852013"/>
            <a:ext cx="920706" cy="955874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cxn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1D7578B1-BE4C-4F95-984F-EA53D5A6ADD5}"/>
              </a:ext>
            </a:extLst>
          </p:cNvPr>
          <p:cNvCxnSpPr>
            <a:cxnSpLocks/>
            <a:stCxn id="55" idx="3"/>
            <a:endCxn id="58" idx="1"/>
          </p:cNvCxnSpPr>
          <p:nvPr/>
        </p:nvCxnSpPr>
        <p:spPr bwMode="auto">
          <a:xfrm>
            <a:off x="1971321" y="3807887"/>
            <a:ext cx="920447" cy="140761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DCBE945-A31F-4C43-B58E-8EAF6812763A}"/>
              </a:ext>
            </a:extLst>
          </p:cNvPr>
          <p:cNvSpPr txBox="1"/>
          <p:nvPr/>
        </p:nvSpPr>
        <p:spPr>
          <a:xfrm>
            <a:off x="4420575" y="4819506"/>
            <a:ext cx="2925054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txBody>
          <a:bodyPr wrap="square" lIns="36000" tIns="36000" rIns="36000" bIns="3600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Keep at CO Level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98E0A32-D067-42F6-93BE-2DBD5496AE86}"/>
              </a:ext>
            </a:extLst>
          </p:cNvPr>
          <p:cNvSpPr txBox="1"/>
          <p:nvPr/>
        </p:nvSpPr>
        <p:spPr>
          <a:xfrm>
            <a:off x="7581107" y="1620117"/>
            <a:ext cx="3756050" cy="2243898"/>
          </a:xfrm>
          <a:prstGeom prst="rect">
            <a:avLst/>
          </a:prstGeom>
          <a:solidFill>
            <a:srgbClr val="FFF6D9"/>
          </a:solidFill>
          <a:ln w="19050">
            <a:solidFill>
              <a:schemeClr val="bg1"/>
            </a:solidFill>
          </a:ln>
          <a:effectLst/>
        </p:spPr>
        <p:txBody>
          <a:bodyPr wrap="square" lIns="36000" tIns="36000" rIns="36000" bIns="36000" rtlCol="0" anchor="t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50000"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effectLst/>
                <a:uLnTx/>
                <a:uFillTx/>
                <a:latin typeface="+mj-lt"/>
              </a:defRPr>
            </a:lvl1pPr>
          </a:lstStyle>
          <a:p>
            <a:pPr marL="85725" algn="l"/>
            <a:r>
              <a:rPr lang="en-US" u="sng" dirty="0">
                <a:latin typeface="+mn-lt"/>
              </a:rPr>
              <a:t>Global Business Case Review</a:t>
            </a:r>
          </a:p>
        </p:txBody>
      </p: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511986C9-4298-4C0B-ACAF-F986D18AD737}"/>
              </a:ext>
            </a:extLst>
          </p:cNvPr>
          <p:cNvCxnSpPr>
            <a:cxnSpLocks/>
            <a:stCxn id="60" idx="3"/>
            <a:endCxn id="67" idx="1"/>
          </p:cNvCxnSpPr>
          <p:nvPr/>
        </p:nvCxnSpPr>
        <p:spPr bwMode="auto">
          <a:xfrm flipV="1">
            <a:off x="7345629" y="4513524"/>
            <a:ext cx="907469" cy="70198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F348B2A5-96C9-462E-A43B-1449BFA13724}"/>
              </a:ext>
            </a:extLst>
          </p:cNvPr>
          <p:cNvCxnSpPr>
            <a:cxnSpLocks/>
            <a:stCxn id="146" idx="3"/>
            <a:endCxn id="52" idx="1"/>
          </p:cNvCxnSpPr>
          <p:nvPr/>
        </p:nvCxnSpPr>
        <p:spPr bwMode="auto">
          <a:xfrm flipV="1">
            <a:off x="7345629" y="2237996"/>
            <a:ext cx="907469" cy="614017"/>
          </a:xfrm>
          <a:prstGeom prst="bentConnector3">
            <a:avLst>
              <a:gd name="adj1" fmla="val 51214"/>
            </a:avLst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9FCD7545-8BBC-436A-9AA1-79D3E5DA84FE}"/>
              </a:ext>
            </a:extLst>
          </p:cNvPr>
          <p:cNvCxnSpPr>
            <a:cxnSpLocks/>
            <a:endCxn id="47" idx="1"/>
          </p:cNvCxnSpPr>
          <p:nvPr/>
        </p:nvCxnSpPr>
        <p:spPr bwMode="auto">
          <a:xfrm rot="16200000" flipH="1">
            <a:off x="7719861" y="2943899"/>
            <a:ext cx="624333" cy="442141"/>
          </a:xfrm>
          <a:prstGeom prst="bentConnector2">
            <a:avLst/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C8A3EE59-9199-4681-9512-7FEF536E59B3}"/>
              </a:ext>
            </a:extLst>
          </p:cNvPr>
          <p:cNvCxnSpPr>
            <a:cxnSpLocks/>
            <a:stCxn id="146" idx="3"/>
            <a:endCxn id="48" idx="1"/>
          </p:cNvCxnSpPr>
          <p:nvPr/>
        </p:nvCxnSpPr>
        <p:spPr bwMode="auto">
          <a:xfrm>
            <a:off x="7345629" y="2852013"/>
            <a:ext cx="907469" cy="791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30CC10A2-E49E-4C66-8A4A-0B5083D6D64B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 bwMode="auto">
          <a:xfrm>
            <a:off x="4007768" y="5215506"/>
            <a:ext cx="41280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lg" len="lg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D4F6552-5357-4CFE-9C71-22EFE7FA33C4}"/>
              </a:ext>
            </a:extLst>
          </p:cNvPr>
          <p:cNvSpPr txBox="1"/>
          <p:nvPr/>
        </p:nvSpPr>
        <p:spPr>
          <a:xfrm>
            <a:off x="4420575" y="2456013"/>
            <a:ext cx="1116000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txBody>
          <a:bodyPr wrap="square" lIns="36000" tIns="36000" rIns="36000" bIns="36000" rtlCol="0" anchor="ctr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defRPr>
            </a:lvl1pPr>
          </a:lstStyle>
          <a:p>
            <a:r>
              <a:rPr lang="en-US" dirty="0">
                <a:latin typeface="+mn-lt"/>
              </a:rPr>
              <a:t>Will it be centralized?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E50482E-7736-43C4-827F-E9B970FB9C69}"/>
              </a:ext>
            </a:extLst>
          </p:cNvPr>
          <p:cNvGrpSpPr/>
          <p:nvPr/>
        </p:nvGrpSpPr>
        <p:grpSpPr>
          <a:xfrm>
            <a:off x="8253098" y="1967996"/>
            <a:ext cx="2801132" cy="4661656"/>
            <a:chOff x="8557662" y="1967996"/>
            <a:chExt cx="2496567" cy="466165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13606CE-2B34-4CF7-A328-2383902D6EAE}"/>
                </a:ext>
              </a:extLst>
            </p:cNvPr>
            <p:cNvSpPr txBox="1"/>
            <p:nvPr/>
          </p:nvSpPr>
          <p:spPr>
            <a:xfrm>
              <a:off x="8557662" y="4845215"/>
              <a:ext cx="2496567" cy="5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/>
              </a:solidFill>
            </a:ln>
            <a:effectLst/>
          </p:spPr>
          <p:txBody>
            <a:bodyPr wrap="square" lIns="36000" tIns="36000" rIns="36000" bIns="36000" rtlCol="0" anchor="ctr">
              <a:no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b="0" i="1" u="none" strike="noStrike" kern="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defRPr>
              </a:lvl1pPr>
            </a:lstStyle>
            <a:p>
              <a:pPr>
                <a:buClr>
                  <a:srgbClr val="006C31"/>
                </a:buClr>
                <a:buSzPct val="200000"/>
              </a:pPr>
              <a:r>
                <a:rPr lang="en-US" b="1" i="0" dirty="0">
                  <a:solidFill>
                    <a:schemeClr val="tx1"/>
                  </a:solidFill>
                  <a:latin typeface="+mn-lt"/>
                </a:rPr>
                <a:t>Business Operations Strategy </a:t>
              </a:r>
              <a:r>
                <a:rPr lang="en-US" i="0" dirty="0">
                  <a:solidFill>
                    <a:schemeClr val="tx1"/>
                  </a:solidFill>
                  <a:latin typeface="+mn-lt"/>
                </a:rPr>
                <a:t>(BOS) - Cooperate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7A59A9C-A53A-4B99-87E6-33CB525DC820}"/>
                </a:ext>
              </a:extLst>
            </p:cNvPr>
            <p:cNvSpPr txBox="1"/>
            <p:nvPr/>
          </p:nvSpPr>
          <p:spPr>
            <a:xfrm>
              <a:off x="8557662" y="4243524"/>
              <a:ext cx="2496567" cy="5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/>
              </a:solidFill>
            </a:ln>
            <a:effectLst/>
          </p:spPr>
          <p:txBody>
            <a:bodyPr wrap="square" lIns="36000" tIns="36000" rIns="36000" bIns="3600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kern="0" dirty="0">
                  <a:solidFill>
                    <a:prstClr val="black"/>
                  </a:solidFill>
                  <a:latin typeface="+mn-lt"/>
                  <a:cs typeface="+mn-cs"/>
                </a:rPr>
                <a:t>Entity’s own processes improvements</a:t>
              </a:r>
              <a:endParaRPr kumimoji="0" lang="en-US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93BE222-4991-4FD2-AFBD-7FB41687073E}"/>
                </a:ext>
              </a:extLst>
            </p:cNvPr>
            <p:cNvSpPr txBox="1"/>
            <p:nvPr/>
          </p:nvSpPr>
          <p:spPr>
            <a:xfrm>
              <a:off x="8557662" y="3207137"/>
              <a:ext cx="2496567" cy="540000"/>
            </a:xfrm>
            <a:prstGeom prst="rect">
              <a:avLst/>
            </a:prstGeom>
            <a:solidFill>
              <a:srgbClr val="D6EBBB"/>
            </a:solidFill>
            <a:ln w="9525">
              <a:solidFill>
                <a:schemeClr val="bg1"/>
              </a:solidFill>
            </a:ln>
            <a:effectLst/>
          </p:spPr>
          <p:txBody>
            <a:bodyPr wrap="square" lIns="36000" tIns="36000" rIns="36000" bIns="36000" rtlCol="0" anchor="ctr">
              <a:no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1" kern="0"/>
              </a:lvl1pPr>
            </a:lstStyle>
            <a:p>
              <a:r>
                <a:rPr lang="en-US" dirty="0">
                  <a:latin typeface="+mn-lt"/>
                </a:rPr>
                <a:t>Consolidation </a:t>
              </a:r>
            </a:p>
            <a:p>
              <a:r>
                <a:rPr lang="en-US" b="0" dirty="0">
                  <a:latin typeface="+mn-lt"/>
                </a:rPr>
                <a:t>Multi-entity initiatives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502E0BA-0B76-4436-9BE6-9F2F58B0F748}"/>
                </a:ext>
              </a:extLst>
            </p:cNvPr>
            <p:cNvSpPr txBox="1"/>
            <p:nvPr/>
          </p:nvSpPr>
          <p:spPr>
            <a:xfrm>
              <a:off x="8557662" y="2582804"/>
              <a:ext cx="2496567" cy="540000"/>
            </a:xfrm>
            <a:prstGeom prst="rect">
              <a:avLst/>
            </a:prstGeom>
            <a:solidFill>
              <a:srgbClr val="D6EBBB"/>
            </a:solidFill>
            <a:ln w="9525">
              <a:solidFill>
                <a:schemeClr val="bg1"/>
              </a:solidFill>
            </a:ln>
            <a:effectLst/>
          </p:spPr>
          <p:txBody>
            <a:bodyPr wrap="square" lIns="36000" tIns="36000" rIns="36000" bIns="3600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b="1" kern="0" dirty="0">
                  <a:latin typeface="+mn-lt"/>
                </a:rPr>
                <a:t>M</a:t>
              </a:r>
              <a:r>
                <a:rPr lang="en-US" b="1" kern="0" dirty="0" err="1">
                  <a:latin typeface="+mn-lt"/>
                </a:rPr>
                <a:t>arketplace</a:t>
              </a:r>
              <a:r>
                <a:rPr lang="en-US" b="1" kern="0" dirty="0">
                  <a:latin typeface="+mn-lt"/>
                </a:rPr>
                <a:t> </a:t>
              </a:r>
            </a:p>
            <a:p>
              <a:pPr lvl="0" algn="ctr">
                <a:defRPr/>
              </a:pPr>
              <a:r>
                <a:rPr lang="en-US" kern="0" dirty="0">
                  <a:latin typeface="+mn-lt"/>
                </a:rPr>
                <a:t>Bilateral initiatives</a:t>
              </a:r>
              <a:endParaRPr kumimoji="0" lang="en-US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22F0D50-729B-48DF-A983-322B9FFB87E0}"/>
                </a:ext>
              </a:extLst>
            </p:cNvPr>
            <p:cNvSpPr txBox="1"/>
            <p:nvPr/>
          </p:nvSpPr>
          <p:spPr>
            <a:xfrm>
              <a:off x="8557662" y="1967996"/>
              <a:ext cx="2496567" cy="5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/>
              </a:solidFill>
            </a:ln>
            <a:effectLst/>
          </p:spPr>
          <p:txBody>
            <a:bodyPr wrap="square" lIns="36000" tIns="36000" rIns="36000" bIns="3600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kern="0" dirty="0">
                  <a:solidFill>
                    <a:prstClr val="black"/>
                  </a:solidFill>
                  <a:latin typeface="+mn-lt"/>
                  <a:cs typeface="+mn-cs"/>
                </a:rPr>
                <a:t>Entity’s own centralization activities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D24F34A2-54F3-4EC5-8F02-EE9EEAA20BF9}"/>
                </a:ext>
              </a:extLst>
            </p:cNvPr>
            <p:cNvSpPr txBox="1"/>
            <p:nvPr/>
          </p:nvSpPr>
          <p:spPr>
            <a:xfrm>
              <a:off x="8557662" y="6089652"/>
              <a:ext cx="2496567" cy="540000"/>
            </a:xfrm>
            <a:prstGeom prst="rect">
              <a:avLst/>
            </a:prstGeom>
            <a:solidFill>
              <a:srgbClr val="D6EBBB"/>
            </a:solidFill>
            <a:ln w="9525">
              <a:solidFill>
                <a:schemeClr val="bg1"/>
              </a:solidFill>
            </a:ln>
            <a:effectLst/>
          </p:spPr>
          <p:txBody>
            <a:bodyPr wrap="square" lIns="36000" tIns="36000" rIns="36000" bIns="3600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b="1" kern="0" dirty="0">
                  <a:latin typeface="+mn-lt"/>
                </a:rPr>
                <a:t>M</a:t>
              </a:r>
              <a:r>
                <a:rPr lang="en-US" b="1" kern="0" dirty="0" err="1">
                  <a:latin typeface="+mn-lt"/>
                </a:rPr>
                <a:t>arketplace</a:t>
              </a:r>
              <a:r>
                <a:rPr lang="en-US" b="1" kern="0" dirty="0">
                  <a:latin typeface="+mn-lt"/>
                </a:rPr>
                <a:t> </a:t>
              </a:r>
            </a:p>
            <a:p>
              <a:pPr lvl="0" algn="ctr">
                <a:defRPr/>
              </a:pPr>
              <a:r>
                <a:rPr lang="en-US" kern="0" dirty="0">
                  <a:latin typeface="+mn-lt"/>
                </a:rPr>
                <a:t>Bilateral initiatives</a:t>
              </a:r>
              <a:endParaRPr kumimoji="0" lang="en-US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FB591A3-2239-4FAD-8904-62819438B8AF}"/>
                </a:ext>
              </a:extLst>
            </p:cNvPr>
            <p:cNvSpPr txBox="1"/>
            <p:nvPr/>
          </p:nvSpPr>
          <p:spPr>
            <a:xfrm>
              <a:off x="8557662" y="5467434"/>
              <a:ext cx="2496567" cy="540000"/>
            </a:xfrm>
            <a:prstGeom prst="rect">
              <a:avLst/>
            </a:prstGeom>
            <a:solidFill>
              <a:srgbClr val="D6EBBB"/>
            </a:solidFill>
            <a:ln w="9525">
              <a:solidFill>
                <a:schemeClr val="bg1"/>
              </a:solidFill>
            </a:ln>
            <a:effectLst/>
          </p:spPr>
          <p:txBody>
            <a:bodyPr wrap="square" lIns="36000" tIns="36000" rIns="36000" bIns="3600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cs typeface="+mn-cs"/>
                </a:rPr>
                <a:t>Common Back </a:t>
              </a:r>
              <a:r>
                <a:rPr lang="en-US" b="1" kern="0" dirty="0">
                  <a:latin typeface="+mn-lt"/>
                </a:rPr>
                <a:t>Office </a:t>
              </a:r>
              <a:r>
                <a:rPr lang="en-US" kern="0" dirty="0">
                  <a:latin typeface="+mn-lt"/>
                </a:rPr>
                <a:t>(C</a:t>
              </a:r>
              <a:r>
                <a:rPr kumimoji="0" lang="en-US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cs typeface="+mn-cs"/>
                </a:rPr>
                <a:t>BO) - Consolidate &amp; cooperate</a:t>
              </a:r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92556137-BEBC-4D97-9911-9233808A7F0F}"/>
              </a:ext>
            </a:extLst>
          </p:cNvPr>
          <p:cNvSpPr txBox="1"/>
          <p:nvPr/>
        </p:nvSpPr>
        <p:spPr>
          <a:xfrm>
            <a:off x="5664286" y="2582007"/>
            <a:ext cx="54873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YES</a:t>
            </a:r>
          </a:p>
        </p:txBody>
      </p:sp>
      <p:cxnSp>
        <p:nvCxnSpPr>
          <p:cNvPr id="113" name="Connector: Elbow 112">
            <a:extLst>
              <a:ext uri="{FF2B5EF4-FFF2-40B4-BE49-F238E27FC236}">
                <a16:creationId xmlns:a16="http://schemas.microsoft.com/office/drawing/2014/main" id="{332863A5-5ACB-4D1E-AB1B-358272442249}"/>
              </a:ext>
            </a:extLst>
          </p:cNvPr>
          <p:cNvCxnSpPr>
            <a:cxnSpLocks/>
            <a:endCxn id="60" idx="0"/>
          </p:cNvCxnSpPr>
          <p:nvPr/>
        </p:nvCxnSpPr>
        <p:spPr bwMode="auto">
          <a:xfrm rot="16200000" flipH="1">
            <a:off x="4745351" y="3681755"/>
            <a:ext cx="1974486" cy="301016"/>
          </a:xfrm>
          <a:prstGeom prst="bentConnector3">
            <a:avLst>
              <a:gd name="adj1" fmla="val 277"/>
            </a:avLst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lg" len="lg"/>
            <a:tailEnd type="triangle"/>
          </a:ln>
          <a:effectLst/>
        </p:spPr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706698E0-0959-4292-8632-FDF2FEA4DFE7}"/>
              </a:ext>
            </a:extLst>
          </p:cNvPr>
          <p:cNvSpPr txBox="1"/>
          <p:nvPr/>
        </p:nvSpPr>
        <p:spPr>
          <a:xfrm>
            <a:off x="5659827" y="3933058"/>
            <a:ext cx="54873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solidFill>
                  <a:srgbClr val="FF0000"/>
                </a:solidFill>
                <a:latin typeface="+mn-lt"/>
                <a:cs typeface="+mn-cs"/>
              </a:rPr>
              <a:t>N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O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93FB526-8ADC-40EB-9E7A-039B6DAE038A}"/>
              </a:ext>
            </a:extLst>
          </p:cNvPr>
          <p:cNvSpPr txBox="1"/>
          <p:nvPr/>
        </p:nvSpPr>
        <p:spPr>
          <a:xfrm>
            <a:off x="6229629" y="2456013"/>
            <a:ext cx="1116000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txBody>
          <a:bodyPr wrap="square" lIns="36000" tIns="36000" rIns="36000" bIns="36000" rtlCol="0" anchor="ctr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defRPr>
            </a:lvl1pPr>
          </a:lstStyle>
          <a:p>
            <a:r>
              <a:rPr lang="en-US" dirty="0">
                <a:latin typeface="+mn-lt"/>
              </a:rPr>
              <a:t>Move to global solution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9414C780-B753-4A5D-BF61-33C6AF691788}"/>
              </a:ext>
            </a:extLst>
          </p:cNvPr>
          <p:cNvCxnSpPr>
            <a:cxnSpLocks/>
            <a:stCxn id="59" idx="3"/>
            <a:endCxn id="32" idx="1"/>
          </p:cNvCxnSpPr>
          <p:nvPr/>
        </p:nvCxnSpPr>
        <p:spPr bwMode="auto">
          <a:xfrm>
            <a:off x="4008027" y="2852013"/>
            <a:ext cx="41254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lg" len="lg"/>
            <a:tailEnd type="triangle"/>
          </a:ln>
          <a:effectLst/>
        </p:spPr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E20B0A96-253F-4779-94CC-037236ED5496}"/>
              </a:ext>
            </a:extLst>
          </p:cNvPr>
          <p:cNvCxnSpPr>
            <a:cxnSpLocks/>
            <a:stCxn id="32" idx="3"/>
            <a:endCxn id="146" idx="1"/>
          </p:cNvCxnSpPr>
          <p:nvPr/>
        </p:nvCxnSpPr>
        <p:spPr bwMode="auto">
          <a:xfrm>
            <a:off x="5536575" y="2852013"/>
            <a:ext cx="69305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lg" len="lg"/>
            <a:tailEnd type="triangle"/>
          </a:ln>
          <a:effectLst/>
        </p:spPr>
      </p:cxnSp>
      <p:cxnSp>
        <p:nvCxnSpPr>
          <p:cNvPr id="192" name="Connector: Elbow 191">
            <a:extLst>
              <a:ext uri="{FF2B5EF4-FFF2-40B4-BE49-F238E27FC236}">
                <a16:creationId xmlns:a16="http://schemas.microsoft.com/office/drawing/2014/main" id="{2A1F1B94-7E06-4F9C-AA61-314A6A6264C5}"/>
              </a:ext>
            </a:extLst>
          </p:cNvPr>
          <p:cNvCxnSpPr>
            <a:cxnSpLocks/>
            <a:stCxn id="60" idx="3"/>
            <a:endCxn id="105" idx="1"/>
          </p:cNvCxnSpPr>
          <p:nvPr/>
        </p:nvCxnSpPr>
        <p:spPr bwMode="auto">
          <a:xfrm>
            <a:off x="7345629" y="5215506"/>
            <a:ext cx="907469" cy="1144146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cxnSp>
      <p:sp>
        <p:nvSpPr>
          <p:cNvPr id="42" name="Arrow: Left-Right 41">
            <a:extLst>
              <a:ext uri="{FF2B5EF4-FFF2-40B4-BE49-F238E27FC236}">
                <a16:creationId xmlns:a16="http://schemas.microsoft.com/office/drawing/2014/main" id="{F3AEBDFD-E5B7-49E2-9539-F42E78B07C8E}"/>
              </a:ext>
            </a:extLst>
          </p:cNvPr>
          <p:cNvSpPr/>
          <p:nvPr/>
        </p:nvSpPr>
        <p:spPr bwMode="auto">
          <a:xfrm>
            <a:off x="488123" y="1157768"/>
            <a:ext cx="11168526" cy="435136"/>
          </a:xfrm>
          <a:prstGeom prst="leftRightArrow">
            <a:avLst/>
          </a:prstGeom>
          <a:solidFill>
            <a:srgbClr val="0A6EB4"/>
          </a:solidFill>
          <a:ln w="19050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9000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hangingPunct="0"/>
            <a:r>
              <a:rPr lang="en-GB" b="1" i="1" dirty="0">
                <a:solidFill>
                  <a:schemeClr val="bg1"/>
                </a:solidFill>
                <a:latin typeface="+mn-lt"/>
              </a:rPr>
              <a:t>Automation Review – Digital Solutions Centre</a:t>
            </a:r>
            <a:endParaRPr lang="en-US" b="1" i="1" dirty="0" err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3" name="Title 1">
            <a:extLst>
              <a:ext uri="{FF2B5EF4-FFF2-40B4-BE49-F238E27FC236}">
                <a16:creationId xmlns:a16="http://schemas.microsoft.com/office/drawing/2014/main" id="{62E5BC26-EA6A-4033-8C9A-1DE4D2B12B21}"/>
              </a:ext>
            </a:extLst>
          </p:cNvPr>
          <p:cNvSpPr txBox="1">
            <a:spLocks/>
          </p:cNvSpPr>
          <p:nvPr/>
        </p:nvSpPr>
        <p:spPr>
          <a:xfrm>
            <a:off x="488123" y="205632"/>
            <a:ext cx="11218102" cy="831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562722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125444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250887" algn="l" rtl="0" eaLnBrk="1" fontAlgn="base" hangingPunct="1">
              <a:spcBef>
                <a:spcPct val="0"/>
              </a:spcBef>
              <a:spcAft>
                <a:spcPct val="0"/>
              </a:spcAft>
              <a:defRPr sz="2954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kern="0" dirty="0"/>
              <a:t>Back-office activity can be optimized through global and local initiatives</a:t>
            </a:r>
            <a:endParaRPr lang="en-US" kern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267F33-AB18-44AD-ABE7-EFA9E75D9872}"/>
              </a:ext>
            </a:extLst>
          </p:cNvPr>
          <p:cNvCxnSpPr>
            <a:cxnSpLocks/>
            <a:endCxn id="57" idx="1"/>
          </p:cNvCxnSpPr>
          <p:nvPr/>
        </p:nvCxnSpPr>
        <p:spPr bwMode="auto">
          <a:xfrm>
            <a:off x="7810957" y="5115215"/>
            <a:ext cx="44936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5ACBF79-0707-46E3-9A83-6834573926D3}"/>
              </a:ext>
            </a:extLst>
          </p:cNvPr>
          <p:cNvCxnSpPr>
            <a:cxnSpLocks/>
          </p:cNvCxnSpPr>
          <p:nvPr/>
        </p:nvCxnSpPr>
        <p:spPr bwMode="auto">
          <a:xfrm>
            <a:off x="7810957" y="5737434"/>
            <a:ext cx="44214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305493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24FFCB2-A9B2-46EB-A223-8EB10D968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GB" dirty="0"/>
              <a:t>In-country consultations held </a:t>
            </a:r>
            <a:r>
              <a:rPr lang="en-US" dirty="0"/>
              <a:t>to inform the overall design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CA115D-C030-4045-A8FF-4766CA26B24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830382" y="1323354"/>
            <a:ext cx="5803428" cy="4675711"/>
          </a:xfrm>
        </p:spPr>
        <p:txBody>
          <a:bodyPr lIns="144000" tIns="144000" rIns="144000" bIns="144000" anchor="t"/>
          <a:lstStyle/>
          <a:p>
            <a:pPr marL="0" indent="0">
              <a:spcBef>
                <a:spcPts val="600"/>
              </a:spcBef>
              <a:spcAft>
                <a:spcPts val="0"/>
              </a:spcAft>
            </a:pPr>
            <a:r>
              <a:rPr lang="en-GB" sz="1600" u="sng" dirty="0"/>
              <a:t>Consultation conclusions: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GB" sz="1600" dirty="0"/>
              <a:t>Highest priority focus should be on centralisation </a:t>
            </a:r>
            <a:r>
              <a:rPr lang="en-GB" sz="1600" b="0" dirty="0"/>
              <a:t>– can be done either:</a:t>
            </a:r>
          </a:p>
          <a:p>
            <a:pPr marL="1160603" lvl="2" indent="-457200">
              <a:spcBef>
                <a:spcPts val="60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GB" sz="1600" b="0" dirty="0"/>
              <a:t>Internally, or</a:t>
            </a:r>
          </a:p>
          <a:p>
            <a:pPr marL="1160603" lvl="2" indent="-457200">
              <a:spcBef>
                <a:spcPts val="60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GB" sz="1600" dirty="0"/>
              <a:t>W</a:t>
            </a:r>
            <a:r>
              <a:rPr lang="en-GB" sz="1600" b="0" dirty="0"/>
              <a:t>orking bilaterally with service provider through </a:t>
            </a:r>
            <a:r>
              <a:rPr lang="en-GB" sz="1600" b="1" dirty="0">
                <a:solidFill>
                  <a:srgbClr val="0070C0"/>
                </a:solidFill>
              </a:rPr>
              <a:t>Marketplace </a:t>
            </a:r>
            <a:endParaRPr lang="en-GB" sz="1600" b="1" dirty="0">
              <a:solidFill>
                <a:srgbClr val="00B050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GB" sz="1600" dirty="0"/>
              <a:t>Second priority is on other global initiatives that can be cross-entity: </a:t>
            </a:r>
          </a:p>
          <a:p>
            <a:pPr marL="1160603" lvl="2" indent="-457200">
              <a:spcBef>
                <a:spcPts val="60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GB" sz="1600" dirty="0"/>
              <a:t>Within BIG the focus is </a:t>
            </a:r>
            <a:r>
              <a:rPr lang="en-GB" sz="1600" b="1" dirty="0">
                <a:solidFill>
                  <a:srgbClr val="0070C0"/>
                </a:solidFill>
              </a:rPr>
              <a:t>Marketplace</a:t>
            </a:r>
            <a:r>
              <a:rPr lang="en-GB" sz="1600" dirty="0">
                <a:solidFill>
                  <a:srgbClr val="00B05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b="1" dirty="0">
                <a:solidFill>
                  <a:srgbClr val="0070C0"/>
                </a:solidFill>
              </a:rPr>
              <a:t>Fleet Services concept </a:t>
            </a:r>
          </a:p>
          <a:p>
            <a:pPr marL="1160603" lvl="2" indent="-457200">
              <a:spcBef>
                <a:spcPts val="60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GB" sz="1600" dirty="0"/>
              <a:t>Associated but outside BIG there are </a:t>
            </a:r>
            <a:r>
              <a:rPr lang="en-GB" sz="1600" b="1" dirty="0"/>
              <a:t>Humanitarian Booking Hub </a:t>
            </a:r>
            <a:r>
              <a:rPr lang="en-GB" sz="1600" dirty="0"/>
              <a:t>and </a:t>
            </a:r>
            <a:r>
              <a:rPr lang="en-GB" sz="1600" b="1" dirty="0"/>
              <a:t>Digital Solution Centre</a:t>
            </a:r>
            <a:endParaRPr lang="en-GB" sz="1600" dirty="0"/>
          </a:p>
          <a:p>
            <a:pPr marL="457200" lvl="2" indent="-457200">
              <a:spcBef>
                <a:spcPts val="600"/>
              </a:spcBef>
              <a:spcAft>
                <a:spcPts val="0"/>
              </a:spcAft>
              <a:buClrTx/>
              <a:buFont typeface="+mj-lt"/>
              <a:buAutoNum type="arabicPeriod" startAt="3"/>
            </a:pPr>
            <a:r>
              <a:rPr lang="en-GB" sz="1600" b="1" dirty="0">
                <a:ea typeface="+mn-ea"/>
              </a:rPr>
              <a:t>Third priority is the Common Back Office in country</a:t>
            </a:r>
            <a:r>
              <a:rPr lang="en-GB" sz="1600" dirty="0">
                <a:ea typeface="+mn-ea"/>
              </a:rPr>
              <a:t>, with lower relative business case saving opportunity but vital for efficiency and quality improvements</a:t>
            </a:r>
          </a:p>
          <a:p>
            <a:pPr marL="457200" lvl="2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3"/>
            </a:pPr>
            <a:endParaRPr lang="en-GB" sz="1600" b="1" dirty="0">
              <a:ea typeface="+mn-ea"/>
            </a:endParaRPr>
          </a:p>
          <a:p>
            <a:pPr marL="1160603" lvl="2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3"/>
            </a:pPr>
            <a:endParaRPr lang="en-GB" sz="1600" dirty="0"/>
          </a:p>
          <a:p>
            <a:pPr marL="624261" lvl="1" indent="-342900">
              <a:spcBef>
                <a:spcPts val="600"/>
              </a:spcBef>
              <a:spcAft>
                <a:spcPts val="0"/>
              </a:spcAft>
              <a:buFont typeface="+mj-lt"/>
              <a:buAutoNum type="alphaUcPeriod"/>
            </a:pPr>
            <a:endParaRPr lang="en-GB" sz="1600" dirty="0"/>
          </a:p>
          <a:p>
            <a:pPr>
              <a:spcBef>
                <a:spcPts val="600"/>
              </a:spcBef>
              <a:spcAft>
                <a:spcPts val="0"/>
              </a:spcAft>
              <a:buFontTx/>
              <a:buChar char="-"/>
            </a:pPr>
            <a:endParaRPr lang="en-GB" sz="16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6E7426-7706-4C9C-94C2-C1ED8BC5517A}"/>
              </a:ext>
            </a:extLst>
          </p:cNvPr>
          <p:cNvCxnSpPr>
            <a:cxnSpLocks/>
          </p:cNvCxnSpPr>
          <p:nvPr/>
        </p:nvCxnSpPr>
        <p:spPr bwMode="auto">
          <a:xfrm>
            <a:off x="5313281" y="1173192"/>
            <a:ext cx="0" cy="50072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ABF3C4C4-ECDA-4736-B9C5-38831678BE5F}"/>
              </a:ext>
            </a:extLst>
          </p:cNvPr>
          <p:cNvGrpSpPr/>
          <p:nvPr/>
        </p:nvGrpSpPr>
        <p:grpSpPr>
          <a:xfrm>
            <a:off x="5029687" y="3092052"/>
            <a:ext cx="547550" cy="584775"/>
            <a:chOff x="6268278" y="2878598"/>
            <a:chExt cx="547550" cy="58477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3BBC395-4A5C-471C-882B-CF2B0AFE84C0}"/>
                </a:ext>
              </a:extLst>
            </p:cNvPr>
            <p:cNvSpPr/>
            <p:nvPr/>
          </p:nvSpPr>
          <p:spPr bwMode="auto">
            <a:xfrm>
              <a:off x="6268278" y="2928938"/>
              <a:ext cx="530352" cy="530352"/>
            </a:xfrm>
            <a:prstGeom prst="ellipse">
              <a:avLst/>
            </a:prstGeom>
            <a:solidFill>
              <a:srgbClr val="0A6EB4"/>
            </a:solidFill>
            <a:ln w="19050">
              <a:noFill/>
              <a:miter lim="800000"/>
              <a:headEnd/>
              <a:tailEnd/>
            </a:ln>
          </p:spPr>
          <p:txBody>
            <a:bodyPr lIns="90000" tIns="90000" bIns="90000" rtlCol="0" anchor="ctr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63EAD72-9057-40CE-9D7D-4E9B1DD873C2}"/>
                </a:ext>
              </a:extLst>
            </p:cNvPr>
            <p:cNvSpPr txBox="1"/>
            <p:nvPr/>
          </p:nvSpPr>
          <p:spPr>
            <a:xfrm>
              <a:off x="6281530" y="2878598"/>
              <a:ext cx="5342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/>
                  <a:ea typeface="+mn-ea"/>
                  <a:cs typeface="Arial"/>
                </a:rPr>
                <a:t>&gt;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6D1667B-97A0-41F1-996E-2E3497A91383}"/>
              </a:ext>
            </a:extLst>
          </p:cNvPr>
          <p:cNvSpPr/>
          <p:nvPr/>
        </p:nvSpPr>
        <p:spPr>
          <a:xfrm>
            <a:off x="445538" y="1323354"/>
            <a:ext cx="4490017" cy="4361349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144000" rIns="144000" bIns="144000">
            <a:noAutofit/>
          </a:bodyPr>
          <a:lstStyle/>
          <a:p>
            <a:pPr algn="l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u="sng" kern="0" dirty="0">
                <a:solidFill>
                  <a:srgbClr val="000000"/>
                </a:solidFill>
                <a:ea typeface="PMingLiU" panose="02020500000000000000" pitchFamily="18" charset="-120"/>
              </a:rPr>
              <a:t>Consultation progress:</a:t>
            </a:r>
            <a:endParaRPr lang="en-US" sz="1600" u="sng" dirty="0">
              <a:solidFill>
                <a:schemeClr val="tx1"/>
              </a:solidFill>
            </a:endParaRPr>
          </a:p>
          <a:p>
            <a:pPr marL="285750" indent="-28575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</a:rPr>
              <a:t>Purpose: </a:t>
            </a:r>
            <a:r>
              <a:rPr lang="en-US" sz="1600" dirty="0">
                <a:solidFill>
                  <a:schemeClr val="tx1"/>
                </a:solidFill>
              </a:rPr>
              <a:t>Create fact-base and gather qualitative feedback on which service elements could be consolidated in a common back office.</a:t>
            </a:r>
          </a:p>
          <a:p>
            <a:pPr marL="285750" indent="-28575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1" dirty="0">
                <a:solidFill>
                  <a:schemeClr val="tx1"/>
                </a:solidFill>
              </a:rPr>
              <a:t>Six countries participated: </a:t>
            </a:r>
            <a:r>
              <a:rPr lang="en-US" sz="1600" dirty="0">
                <a:solidFill>
                  <a:schemeClr val="tx1"/>
                </a:solidFill>
              </a:rPr>
              <a:t>Albania, Botswana, Jordan, Laos, Senegal and Vietnam;</a:t>
            </a:r>
          </a:p>
          <a:p>
            <a:pPr marL="285750" indent="-28575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</a:rPr>
              <a:t>6 back-office service areas in scope: </a:t>
            </a:r>
            <a:r>
              <a:rPr lang="en-US" sz="1600" dirty="0">
                <a:solidFill>
                  <a:schemeClr val="tx1"/>
                </a:solidFill>
              </a:rPr>
              <a:t>Administration, Finance, HR, Procurement, Logistics, and ICT;</a:t>
            </a:r>
            <a:endParaRPr lang="en-GB" sz="1600" dirty="0">
              <a:solidFill>
                <a:schemeClr val="tx1"/>
              </a:solidFill>
            </a:endParaRPr>
          </a:p>
          <a:p>
            <a:pPr marL="285750" indent="-28575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1" dirty="0">
                <a:solidFill>
                  <a:schemeClr val="tx1"/>
                </a:solidFill>
              </a:rPr>
              <a:t>Individual country report and a synthesis report were issued, </a:t>
            </a:r>
            <a:r>
              <a:rPr lang="en-GB" sz="1600" dirty="0">
                <a:solidFill>
                  <a:schemeClr val="tx1"/>
                </a:solidFill>
              </a:rPr>
              <a:t>drawing on the conclusions to form recommendations for the CBO proposal.</a:t>
            </a:r>
          </a:p>
        </p:txBody>
      </p:sp>
    </p:spTree>
    <p:extLst>
      <p:ext uri="{BB962C8B-B14F-4D97-AF65-F5344CB8AC3E}">
        <p14:creationId xmlns:p14="http://schemas.microsoft.com/office/powerpoint/2010/main" val="1412914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36C7839-A321-4E5D-BB8E-FD2A16806DB9}"/>
              </a:ext>
            </a:extLst>
          </p:cNvPr>
          <p:cNvSpPr/>
          <p:nvPr/>
        </p:nvSpPr>
        <p:spPr>
          <a:xfrm>
            <a:off x="7100217" y="1523812"/>
            <a:ext cx="4004786" cy="517065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144000" rIns="144000" bIns="144000" anchor="t">
            <a:noAutofit/>
          </a:bodyPr>
          <a:lstStyle/>
          <a:p>
            <a:pPr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ea typeface="PMingLiU" panose="02020500000000000000" pitchFamily="18" charset="-120"/>
              </a:rPr>
              <a:t>What’s next?</a:t>
            </a:r>
          </a:p>
          <a:p>
            <a:pPr marL="342900" indent="-34290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AutoNum type="arabicPeriod"/>
            </a:pPr>
            <a:r>
              <a:rPr lang="en-US" sz="1600" b="1" dirty="0"/>
              <a:t>Develop detailed approach, </a:t>
            </a:r>
            <a:r>
              <a:rPr lang="en-US" sz="1600" dirty="0"/>
              <a:t>including ROI / Cost-benefit analysis and a prioritized activity list;</a:t>
            </a:r>
          </a:p>
          <a:p>
            <a:pPr marL="342900" indent="-34290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AutoNum type="arabicPeriod"/>
            </a:pPr>
            <a:r>
              <a:rPr lang="en-US" sz="1600" b="1" dirty="0"/>
              <a:t>Develop standard SLA</a:t>
            </a:r>
          </a:p>
          <a:p>
            <a:pPr marL="342900" indent="-34290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AutoNum type="arabicPeriod"/>
            </a:pPr>
            <a:r>
              <a:rPr lang="en-US" sz="1600" b="1" dirty="0"/>
              <a:t>Explore CBO portal design</a:t>
            </a: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EA6295D1-F958-4D90-8C6D-007171D7641D}"/>
              </a:ext>
            </a:extLst>
          </p:cNvPr>
          <p:cNvSpPr/>
          <p:nvPr/>
        </p:nvSpPr>
        <p:spPr bwMode="auto">
          <a:xfrm rot="5400000">
            <a:off x="5551163" y="3699419"/>
            <a:ext cx="2238375" cy="312822"/>
          </a:xfrm>
          <a:prstGeom prst="triangle">
            <a:avLst>
              <a:gd name="adj" fmla="val 48786"/>
            </a:avLst>
          </a:prstGeom>
          <a:solidFill>
            <a:schemeClr val="bg1">
              <a:lumMod val="95000"/>
            </a:schemeClr>
          </a:solidFill>
        </p:spPr>
        <p:txBody>
          <a:bodyPr wrap="square" lIns="192024" tIns="182880" rIns="182880" bIns="182880"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endParaRPr lang="en-US" sz="2400" b="1" dirty="0" err="1">
              <a:solidFill>
                <a:srgbClr val="0070C0"/>
              </a:solidFill>
              <a:latin typeface="+mn-lt"/>
              <a:ea typeface="PMingLiU" panose="02020500000000000000" pitchFamily="18" charset="-12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401CBC-CE89-41E7-A448-E629E0160B9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16" y="485898"/>
            <a:ext cx="787400" cy="787400"/>
          </a:xfrm>
          <a:prstGeom prst="rect">
            <a:avLst/>
          </a:prstGeom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D2D69AF6-0761-41B3-B498-CF9CEB114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8280" y="462807"/>
            <a:ext cx="10672886" cy="831850"/>
          </a:xfrm>
          <a:prstGeom prst="rect">
            <a:avLst/>
          </a:prstGeo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812C7C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Common Back Offices (CBO)</a:t>
            </a:r>
            <a:br>
              <a:rPr lang="en-GB" dirty="0">
                <a:solidFill>
                  <a:srgbClr val="812C7C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0" i="1" dirty="0">
                <a:solidFill>
                  <a:srgbClr val="812C7C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Establish common back offices for all UN country teams by 2022</a:t>
            </a:r>
            <a:endParaRPr lang="en-US" b="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95AE0838-C19D-4DAF-BED2-596417F78D4B}"/>
              </a:ext>
            </a:extLst>
          </p:cNvPr>
          <p:cNvSpPr txBox="1">
            <a:spLocks/>
          </p:cNvSpPr>
          <p:nvPr/>
        </p:nvSpPr>
        <p:spPr>
          <a:xfrm>
            <a:off x="1418281" y="1523812"/>
            <a:ext cx="4905402" cy="3444491"/>
          </a:xfrm>
          <a:prstGeom prst="rect">
            <a:avLst/>
          </a:prstGeom>
        </p:spPr>
        <p:txBody>
          <a:bodyPr/>
          <a:lstStyle>
            <a:lvl1pPr marL="422041" indent="-422041" algn="l" rtl="0" eaLnBrk="1" fontAlgn="base" hangingPunct="1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2722" indent="-28136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1125444" indent="-28136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94028" indent="-28722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534202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A6EB4"/>
              </a:buClr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3096924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6pPr>
            <a:lvl7pPr marL="3659646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7pPr>
            <a:lvl8pPr marL="4222368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8pPr>
            <a:lvl9pPr marL="4785089" indent="-28331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969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300"/>
              </a:spcBef>
            </a:pPr>
            <a:r>
              <a:rPr lang="en-US" sz="1600" dirty="0"/>
              <a:t>Proposal is to scale up BOS as a foundation for CBO</a:t>
            </a:r>
            <a:endParaRPr lang="en-US" sz="1600" b="0" kern="0" dirty="0"/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b="0" kern="0" dirty="0"/>
              <a:t>BOS is a key deliverable of BIG and a foundation for CBO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b="0" kern="0" dirty="0"/>
              <a:t>BOS successfully promotes cooperative behavior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b="0" kern="0" dirty="0"/>
              <a:t>BOS is established, demanded by the field, and has promoted significant collaboration and realized tangible cost avoidance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b="0" kern="0" dirty="0"/>
              <a:t>BOS online platform can be scaled to handle heavier duty Common Back Office functions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b="0" kern="0" dirty="0"/>
              <a:t>BOS will be rolled out to all 132 UN offices globally starting in </a:t>
            </a:r>
            <a:r>
              <a:rPr lang="en-US" sz="1600" kern="0" dirty="0"/>
              <a:t>Q4, 2019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endParaRPr lang="en-US" sz="1600" b="0" kern="0" dirty="0"/>
          </a:p>
          <a:p>
            <a:pPr>
              <a:lnSpc>
                <a:spcPct val="150000"/>
              </a:lnSpc>
            </a:pPr>
            <a:endParaRPr lang="en-US" sz="1600" kern="0" dirty="0"/>
          </a:p>
        </p:txBody>
      </p:sp>
      <p:pic>
        <p:nvPicPr>
          <p:cNvPr id="11" name="Picture 2" descr="Image result for people process technology">
            <a:extLst>
              <a:ext uri="{FF2B5EF4-FFF2-40B4-BE49-F238E27FC236}">
                <a16:creationId xmlns:a16="http://schemas.microsoft.com/office/drawing/2014/main" id="{264A3637-BD4F-4558-A3DE-71D6389B8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961" y="4043115"/>
            <a:ext cx="2605046" cy="2607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456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52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24&quot;&gt;&lt;elem m_fUsage=&quot;3.34219703968552961371E+00&quot;&gt;&lt;m_msothmcolidx val=&quot;0&quot;/&gt;&lt;m_rgb r=&quot;9C&quot; g=&quot;CF&quot; b=&quot;F5&quot;/&gt;&lt;m_nBrightness tagver0=&quot;26206&quot; tagname0=&quot;m_nBrightnessUNRECOGNIZED&quot; val=&quot;0&quot;/&gt;&lt;/elem&gt;&lt;elem m_fUsage=&quot;2.25772518552944356784E+00&quot;&gt;&lt;m_msothmcolidx val=&quot;0&quot;/&gt;&lt;m_rgb r=&quot;1A&quot; g=&quot;48&quot; b=&quot;69&quot;/&gt;&lt;m_nBrightness tagver0=&quot;26206&quot; tagname0=&quot;m_nBrightnessUNRECOGNIZED&quot; val=&quot;0&quot;/&gt;&lt;/elem&gt;&lt;elem m_fUsage=&quot;2.02795653088859673119E+00&quot;&gt;&lt;m_msothmcolidx val=&quot;0&quot;/&gt;&lt;m_rgb r=&quot;E6&quot; g=&quot;9F&quot; b=&quot;0D&quot;/&gt;&lt;m_nBrightness tagver0=&quot;26206&quot; tagname0=&quot;m_nBrightnessUNRECOGNIZED&quot; val=&quot;0&quot;/&gt;&lt;/elem&gt;&lt;elem m_fUsage=&quot;9.16675619022900067812E-01&quot;&gt;&lt;m_msothmcolidx val=&quot;0&quot;/&gt;&lt;m_rgb r=&quot;24&quot; g=&quot;BD&quot; b=&quot;E1&quot;/&gt;&lt;m_nBrightness tagver0=&quot;26206&quot; tagname0=&quot;m_nBrightnessUNRECOGNIZED&quot; val=&quot;0&quot;/&gt;&lt;/elem&gt;&lt;elem m_fUsage=&quot;1.64046869167465331207E-01&quot;&gt;&lt;m_msothmcolidx val=&quot;0&quot;/&gt;&lt;m_rgb r=&quot;96&quot; g=&quot;50&quot; b=&quot;A8&quot;/&gt;&lt;m_nBrightness tagver0=&quot;26206&quot; tagname0=&quot;m_nBrightnessUNRECOGNIZED&quot; val=&quot;0&quot;/&gt;&lt;/elem&gt;&lt;elem m_fUsage=&quot;1.50094635296999207030E-01&quot;&gt;&lt;m_msothmcolidx val=&quot;0&quot;/&gt;&lt;m_rgb r=&quot;FB&quot; g=&quot;CE&quot; b=&quot;33&quot;/&gt;&lt;m_nBrightness tagver0=&quot;26206&quot; tagname0=&quot;m_nBrightnessUNRECOGNIZED&quot; val=&quot;0&quot;/&gt;&lt;/elem&gt;&lt;elem m_fUsage=&quot;1.35085171767299283552E-01&quot;&gt;&lt;m_msothmcolidx val=&quot;0&quot;/&gt;&lt;m_rgb r=&quot;F5&quot; g=&quot;A7&quot; b=&quot;78&quot;/&gt;&lt;m_nBrightness tagver0=&quot;26206&quot; tagname0=&quot;m_nBrightnessUNRECOGNIZED&quot; val=&quot;0&quot;/&gt;&lt;/elem&gt;&lt;elem m_fUsage=&quot;1.21576654590569363523E-01&quot;&gt;&lt;m_msothmcolidx val=&quot;0&quot;/&gt;&lt;m_rgb r=&quot;FD&quot; g=&quot;69&quot; b=&quot;26&quot;/&gt;&lt;m_nBrightness tagver0=&quot;26206&quot; tagname0=&quot;m_nBrightnessUNRECOGNIZED&quot; val=&quot;0&quot;/&gt;&lt;/elem&gt;&lt;elem m_fUsage=&quot;1.09418989131512434110E-01&quot;&gt;&lt;m_msothmcolidx val=&quot;0&quot;/&gt;&lt;m_rgb r=&quot;F4&quot; g=&quot;9D&quot; b=&quot;68&quot;/&gt;&lt;m_nBrightness tagver0=&quot;26206&quot; tagname0=&quot;m_nBrightnessUNRECOGNIZED&quot; val=&quot;0&quot;/&gt;&lt;/elem&gt;&lt;elem m_fUsage=&quot;9.84770902183611934744E-02&quot;&gt;&lt;m_msothmcolidx val=&quot;0&quot;/&gt;&lt;m_rgb r=&quot;FC&quot; g=&quot;E4&quot; b=&quot;D6&quot;/&gt;&lt;m_nBrightness tagver0=&quot;26206&quot; tagname0=&quot;m_nBrightnessUNRECOGNIZED&quot; val=&quot;0&quot;/&gt;&lt;/elem&gt;&lt;elem m_fUsage=&quot;9.50749466777913720961E-02&quot;&gt;&lt;m_msothmcolidx val=&quot;0&quot;/&gt;&lt;m_rgb r=&quot;F4&quot; g=&quot;82&quot; b=&quot;1A&quot;/&gt;&lt;m_nBrightness tagver0=&quot;26206&quot; tagname0=&quot;m_nBrightnessUNRECOGNIZED&quot; val=&quot;0&quot;/&gt;&lt;/elem&gt;&lt;elem m_fUsage=&quot;8.86293811965250810658E-02&quot;&gt;&lt;m_msothmcolidx val=&quot;0&quot;/&gt;&lt;m_rgb r=&quot;FF&quot; g=&quot;B7&quot; b=&quot;FF&quot;/&gt;&lt;m_nBrightness tagver0=&quot;26206&quot; tagname0=&quot;m_nBrightnessUNRECOGNIZED&quot; val=&quot;0&quot;/&gt;&lt;/elem&gt;&lt;elem m_fUsage=&quot;8.00436080791070148077E-02&quot;&gt;&lt;m_msothmcolidx val=&quot;0&quot;/&gt;&lt;m_rgb r=&quot;C5&quot; g=&quot;19&quot; b=&quot;2C&quot;/&gt;&lt;m_nBrightness tagver0=&quot;26206&quot; tagname0=&quot;m_nBrightnessUNRECOGNIZED&quot; val=&quot;0&quot;/&gt;&lt;/elem&gt;&lt;elem m_fUsage=&quot;7.97664430768725701837E-02&quot;&gt;&lt;m_msothmcolidx val=&quot;0&quot;/&gt;&lt;m_rgb r=&quot;FF&quot; g=&quot;CC&quot; b=&quot;FF&quot;/&gt;&lt;m_nBrightness tagver0=&quot;26206&quot; tagname0=&quot;m_nBrightnessUNRECOGNIZED&quot; val=&quot;0&quot;/&gt;&lt;/elem&gt;&lt;elem m_fUsage=&quot;7.17897987691853145531E-02&quot;&gt;&lt;m_msothmcolidx val=&quot;0&quot;/&gt;&lt;m_rgb r=&quot;FA&quot; g=&quot;C4&quot; b=&quot;0A&quot;/&gt;&lt;m_nBrightness tagver0=&quot;26206&quot; tagname0=&quot;m_nBrightnessUNRECOGNIZED&quot; val=&quot;0&quot;/&gt;&lt;/elem&gt;&lt;elem m_fUsage=&quot;4.23911582752162438559E-02&quot;&gt;&lt;m_msothmcolidx val=&quot;0&quot;/&gt;&lt;m_rgb r=&quot;DD&quot; g=&quot;13&quot; b=&quot;67&quot;/&gt;&lt;m_nBrightness tagver0=&quot;26206&quot; tagname0=&quot;m_nBrightnessUNRECOGNIZED&quot; val=&quot;0&quot;/&gt;&lt;/elem&gt;&lt;elem m_fUsage=&quot;3.81520424476946215520E-02&quot;&gt;&lt;m_msothmcolidx val=&quot;0&quot;/&gt;&lt;m_rgb r=&quot;DC&quot; g=&quot;A6&quot; b=&quot;3A&quot;/&gt;&lt;m_nBrightness tagver0=&quot;26206&quot; tagname0=&quot;m_nBrightnessUNRECOGNIZED&quot; val=&quot;0&quot;/&gt;&lt;/elem&gt;&lt;elem m_fUsage=&quot;3.43368382029251573151E-02&quot;&gt;&lt;m_msothmcolidx val=&quot;0&quot;/&gt;&lt;m_rgb r=&quot;92&quot; g=&quot;C8&quot; b=&quot;F5&quot;/&gt;&lt;m_nBrightness tagver0=&quot;26206&quot; tagname0=&quot;m_nBrightnessUNRECOGNIZED&quot; val=&quot;0&quot;/&gt;&lt;/elem&gt;&lt;elem m_fUsage=&quot;2.78128389443693807559E-02&quot;&gt;&lt;m_msothmcolidx val=&quot;0&quot;/&gt;&lt;m_rgb r=&quot;97&quot; g=&quot;D8&quot; b=&quot;00&quot;/&gt;&lt;m_nBrightness tagver0=&quot;26206&quot; tagname0=&quot;m_nBrightnessUNRECOGNIZED&quot; val=&quot;0&quot;/&gt;&lt;/elem&gt;&lt;elem m_fUsage=&quot;2.50315550499324440681E-02&quot;&gt;&lt;m_msothmcolidx val=&quot;0&quot;/&gt;&lt;m_rgb r=&quot;D9&quot; g=&quot;D9&quot; b=&quot;D9&quot;/&gt;&lt;m_nBrightness tagver0=&quot;26206&quot; tagname0=&quot;m_nBrightnessUNRECOGNIZED&quot; val=&quot;0&quot;/&gt;&lt;/elem&gt;&lt;elem m_fUsage=&quot;2.25283995449391989674E-02&quot;&gt;&lt;m_msothmcolidx val=&quot;0&quot;/&gt;&lt;m_rgb r=&quot;5D&quot; g=&quot;B5&quot; b=&quot;FF&quot;/&gt;&lt;m_nBrightness tagver0=&quot;26206&quot; tagname0=&quot;m_nBrightnessUNRECOGNIZED&quot; val=&quot;0&quot;/&gt;&lt;/elem&gt;&lt;elem m_fUsage=&quot;2.15769784755807970955E-02&quot;&gt;&lt;m_msothmcolidx val=&quot;0&quot;/&gt;&lt;m_rgb r=&quot;A2&quot; g=&quot;1A&quot; b=&quot;41&quot;/&gt;&lt;m_nBrightness tagver0=&quot;26206&quot; tagname0=&quot;m_nBrightnessUNRECOGNIZED&quot; val=&quot;0&quot;/&gt;&lt;/elem&gt;&lt;elem m_fUsage=&quot;2.02755595904452780298E-02&quot;&gt;&lt;m_msothmcolidx val=&quot;0&quot;/&gt;&lt;m_rgb r=&quot;0C&quot; g=&quot;8F&quot; b=&quot;12&quot;/&gt;&lt;m_nBrightness tagver0=&quot;26206&quot; tagname0=&quot;m_nBrightnessUNRECOGNIZED&quot; val=&quot;0&quot;/&gt;&lt;/elem&gt;&lt;elem m_fUsage=&quot;1.47808829414346077497E-02&quot;&gt;&lt;m_msothmcolidx val=&quot;0&quot;/&gt;&lt;m_rgb r=&quot;04&quot; g=&quot;73&quot; b=&quot;07&quot;/&gt;&lt;m_nBrightness tagver0=&quot;26206&quot; tagname0=&quot;m_nBrightnessUNRECOGNIZED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Ib6hg6QSCCw3qL1NjbAp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Ib6hg6QSCCw3qL1NjbAp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Ib6hg6QSCCw3qL1NjbAp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Ib6hg6QSCCw3qL1NjbAp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gcMBu9PEYD5jKtnYtMP8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tBnTjmZmEK0oN0YFsSvU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tBnTjmZmEK0oN0YFsSvU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3istMvD6HlvNnLrvV0yK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l0NSWX.QPyCJjQnjyhN8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Ib6hg6QSCCw3qL1NjbAp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Ib6hg6QSCCw3qL1NjbAp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Ib6hg6QSCCw3qL1NjbApA"/>
</p:tagLst>
</file>

<file path=ppt/theme/theme1.xml><?xml version="1.0" encoding="utf-8"?>
<a:theme xmlns:a="http://schemas.openxmlformats.org/drawingml/2006/main" name="BIG project team">
  <a:themeElements>
    <a:clrScheme name="blank 1">
      <a:dk1>
        <a:srgbClr val="000000"/>
      </a:dk1>
      <a:lt1>
        <a:srgbClr val="FFFFFF"/>
      </a:lt1>
      <a:dk2>
        <a:srgbClr val="0088FF"/>
      </a:dk2>
      <a:lt2>
        <a:srgbClr val="808080"/>
      </a:lt2>
      <a:accent1>
        <a:srgbClr val="E2E2E2"/>
      </a:accent1>
      <a:accent2>
        <a:srgbClr val="05CCFF"/>
      </a:accent2>
      <a:accent3>
        <a:srgbClr val="FFFFFF"/>
      </a:accent3>
      <a:accent4>
        <a:srgbClr val="000000"/>
      </a:accent4>
      <a:accent5>
        <a:srgbClr val="EEEEEE"/>
      </a:accent5>
      <a:accent6>
        <a:srgbClr val="04B9E7"/>
      </a:accent6>
      <a:hlink>
        <a:srgbClr val="0088FF"/>
      </a:hlink>
      <a:folHlink>
        <a:srgbClr val="5BB1FF"/>
      </a:folHlink>
    </a:clrScheme>
    <a:fontScheme name="Custom 1">
      <a:majorFont>
        <a:latin typeface="Open Sans"/>
        <a:ea typeface=""/>
        <a:cs typeface="Arial"/>
      </a:majorFont>
      <a:minorFont>
        <a:latin typeface="Open San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A6EB4"/>
        </a:solidFill>
        <a:ln w="19050">
          <a:noFill/>
          <a:miter lim="800000"/>
          <a:headEnd/>
          <a:tailEnd/>
        </a:ln>
      </a:spPr>
      <a:bodyPr lIns="90000" tIns="90000" bIns="90000" rtlCol="0" anchor="ctr"/>
      <a:lstStyle>
        <a:defPPr algn="l" eaLnBrk="0" hangingPunct="0">
          <a:defRPr sz="2000" b="1" dirty="0" err="1" smtClean="0">
            <a:solidFill>
              <a:schemeClr val="bg1"/>
            </a:solidFill>
            <a:latin typeface="+mn-lt"/>
            <a:ea typeface="Open Sans" panose="020B0606030504020204" pitchFamily="34" charset="0"/>
            <a:cs typeface="Open Sans" panose="020B0606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1600" dirty="0">
            <a:latin typeface="+mn-lt"/>
          </a:defRPr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88FF"/>
        </a:dk2>
        <a:lt2>
          <a:srgbClr val="808080"/>
        </a:lt2>
        <a:accent1>
          <a:srgbClr val="E2E2E2"/>
        </a:accent1>
        <a:accent2>
          <a:srgbClr val="05CCF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04B9E7"/>
        </a:accent6>
        <a:hlink>
          <a:srgbClr val="0088FF"/>
        </a:hlink>
        <a:folHlink>
          <a:srgbClr val="5BB1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70707-Slide template" id="{63BB38B0-E927-439D-B095-0A4749EDADFF}" vid="{C4E4461F-6EA8-4C1D-9676-0304667F100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2358A40B5A8A428540338B52BB075F" ma:contentTypeVersion="8" ma:contentTypeDescription="Create a new document." ma:contentTypeScope="" ma:versionID="bf55b0d7b11d7b9915c26d1b238037df">
  <xsd:schema xmlns:xsd="http://www.w3.org/2001/XMLSchema" xmlns:xs="http://www.w3.org/2001/XMLSchema" xmlns:p="http://schemas.microsoft.com/office/2006/metadata/properties" xmlns:ns3="f8e779dd-7060-42df-9f31-e57cb31cbd9d" targetNamespace="http://schemas.microsoft.com/office/2006/metadata/properties" ma:root="true" ma:fieldsID="a471e8a71411d718a7b93746b40e947b" ns3:_="">
    <xsd:import namespace="f8e779dd-7060-42df-9f31-e57cb31cbd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779dd-7060-42df-9f31-e57cb31cbd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7FFC39-A994-4597-8379-1239968D1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e779dd-7060-42df-9f31-e57cb31cbd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378B2C-EEE6-4877-8133-BE8DE30AE2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E0333E-3122-4376-97FA-33CB8DAA59D6}">
  <ds:schemaRefs>
    <ds:schemaRef ds:uri="http://purl.org/dc/elements/1.1/"/>
    <ds:schemaRef ds:uri="http://schemas.microsoft.com/office/2006/metadata/properties"/>
    <ds:schemaRef ds:uri="f8e779dd-7060-42df-9f31-e57cb31cbd9d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1959</Words>
  <Application>Microsoft Office PowerPoint</Application>
  <PresentationFormat>Widescreen</PresentationFormat>
  <Paragraphs>328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Courier New</vt:lpstr>
      <vt:lpstr>Open Sans</vt:lpstr>
      <vt:lpstr>Open Sans Light</vt:lpstr>
      <vt:lpstr>Wingdings</vt:lpstr>
      <vt:lpstr>BIG project team</vt:lpstr>
      <vt:lpstr>think-cell Slide</vt:lpstr>
      <vt:lpstr>Project overview November 2019</vt:lpstr>
      <vt:lpstr>PowerPoint Presentation</vt:lpstr>
      <vt:lpstr>1. Business Operations Strategy (BOS)  Adopt improved Business Operations Strategy by all UN country teams by 2021</vt:lpstr>
      <vt:lpstr>PowerPoint Presentation</vt:lpstr>
      <vt:lpstr>Three “Enablers”: Mutual Recognition – Client Satisfaction – Costing &amp; Pricing</vt:lpstr>
      <vt:lpstr>PowerPoint Presentation</vt:lpstr>
      <vt:lpstr>PowerPoint Presentation</vt:lpstr>
      <vt:lpstr>In-country consultations held to inform the overall design</vt:lpstr>
      <vt:lpstr>2. Common Back Offices (CBO) Establish common back offices for all UN country teams by 2022</vt:lpstr>
      <vt:lpstr>BOS to CBO: CBO as a gradual evolution of maturity, not as an organizational model</vt:lpstr>
      <vt:lpstr>PowerPoint Presentation</vt:lpstr>
      <vt:lpstr>Marketplace survey: Response and Results</vt:lpstr>
      <vt:lpstr>New: Fleet Services workstream</vt:lpstr>
      <vt:lpstr>PowerPoint Presentation</vt:lpstr>
      <vt:lpstr>PowerPoint Presentation</vt:lpstr>
      <vt:lpstr>Project team 2020 workplan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A4 Blank templ v1.pot</dc:description>
  <cp:lastModifiedBy/>
  <cp:revision>1</cp:revision>
  <dcterms:created xsi:type="dcterms:W3CDTF">2018-01-03T13:29:56Z</dcterms:created>
  <dcterms:modified xsi:type="dcterms:W3CDTF">2019-11-21T11:51:57Z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0x010100002358A40B5A8A428540338B52BB075F</vt:lpwstr>
  </property>
</Properties>
</file>