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3352" r:id="rId4"/>
  </p:sldMasterIdLst>
  <p:notesMasterIdLst>
    <p:notesMasterId r:id="rId22"/>
  </p:notesMasterIdLst>
  <p:handoutMasterIdLst>
    <p:handoutMasterId r:id="rId23"/>
  </p:handoutMasterIdLst>
  <p:sldIdLst>
    <p:sldId id="749" r:id="rId5"/>
    <p:sldId id="763" r:id="rId6"/>
    <p:sldId id="764" r:id="rId7"/>
    <p:sldId id="761" r:id="rId8"/>
    <p:sldId id="762" r:id="rId9"/>
    <p:sldId id="752" r:id="rId10"/>
    <p:sldId id="736" r:id="rId11"/>
    <p:sldId id="739" r:id="rId12"/>
    <p:sldId id="740" r:id="rId13"/>
    <p:sldId id="741" r:id="rId14"/>
    <p:sldId id="758" r:id="rId15"/>
    <p:sldId id="748" r:id="rId16"/>
    <p:sldId id="755" r:id="rId17"/>
    <p:sldId id="742" r:id="rId18"/>
    <p:sldId id="756" r:id="rId19"/>
    <p:sldId id="757" r:id="rId20"/>
    <p:sldId id="747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Mardahl" initials="SM" lastIdx="0" clrIdx="0">
    <p:extLst>
      <p:ext uri="{19B8F6BF-5375-455C-9EA6-DF929625EA0E}">
        <p15:presenceInfo xmlns:p15="http://schemas.microsoft.com/office/powerpoint/2012/main" userId="S-1-5-21-93243902-586966057-1356250972-3497" providerId="AD"/>
      </p:ext>
    </p:extLst>
  </p:cmAuthor>
  <p:cmAuthor id="2" name="Arpita Varghese" initials="AV" lastIdx="3" clrIdx="1">
    <p:extLst>
      <p:ext uri="{19B8F6BF-5375-455C-9EA6-DF929625EA0E}">
        <p15:presenceInfo xmlns:p15="http://schemas.microsoft.com/office/powerpoint/2012/main" userId="S-1-5-21-93243902-586966057-1356250972-14504" providerId="AD"/>
      </p:ext>
    </p:extLst>
  </p:cmAuthor>
  <p:cmAuthor id="3" name="Maimouna LEHMAN" initials="ML" lastIdx="2" clrIdx="2">
    <p:extLst>
      <p:ext uri="{19B8F6BF-5375-455C-9EA6-DF929625EA0E}">
        <p15:presenceInfo xmlns:p15="http://schemas.microsoft.com/office/powerpoint/2012/main" userId="S-1-5-21-748714887-1718628848-3642474094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481"/>
    <a:srgbClr val="E4761E"/>
    <a:srgbClr val="7AA9D0"/>
    <a:srgbClr val="F8F8F8"/>
    <a:srgbClr val="AE3F12"/>
    <a:srgbClr val="93B9D9"/>
    <a:srgbClr val="6EA1CC"/>
    <a:srgbClr val="E9E9E7"/>
    <a:srgbClr val="FFFF66"/>
    <a:srgbClr val="87B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27" autoAdjust="0"/>
    <p:restoredTop sz="93800" autoAdjust="0"/>
  </p:normalViewPr>
  <p:slideViewPr>
    <p:cSldViewPr>
      <p:cViewPr varScale="1">
        <p:scale>
          <a:sx n="118" d="100"/>
          <a:sy n="118" d="100"/>
        </p:scale>
        <p:origin x="10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0"/>
    </p:cViewPr>
  </p:sorterViewPr>
  <p:notesViewPr>
    <p:cSldViewPr>
      <p:cViewPr>
        <p:scale>
          <a:sx n="80" d="100"/>
          <a:sy n="80" d="100"/>
        </p:scale>
        <p:origin x="-1092" y="13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980F5-428B-4446-BB1E-BE9CC26E3A7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220234-9035-47C4-BA7A-C79FADA1CCDB}">
      <dgm:prSet phldrT="[Text]" custT="1"/>
      <dgm:spPr>
        <a:solidFill>
          <a:srgbClr val="E4761E"/>
        </a:solidFill>
        <a:ln>
          <a:noFill/>
        </a:ln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Arial" panose="020B0604020202020204" pitchFamily="34" charset="0"/>
            </a:rPr>
            <a:t>Document de </a:t>
          </a:r>
          <a:r>
            <a:rPr lang="en-US" sz="2000" dirty="0" err="1">
              <a:latin typeface="Century Gothic" panose="020B0502020202020204" pitchFamily="34" charset="0"/>
              <a:cs typeface="Arial" panose="020B0604020202020204" pitchFamily="34" charset="0"/>
            </a:rPr>
            <a:t>politique</a:t>
          </a:r>
          <a:r>
            <a:rPr lang="en-US" sz="2000" dirty="0">
              <a:latin typeface="Century Gothic" panose="020B0502020202020204" pitchFamily="34" charset="0"/>
              <a:cs typeface="Arial" panose="020B0604020202020204" pitchFamily="34" charset="0"/>
            </a:rPr>
            <a:t> de CARE</a:t>
          </a:r>
          <a:endParaRPr lang="tr-TR" sz="20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49545A99-6795-43FD-AB30-0D4325F7FFD6}" type="parTrans" cxnId="{4895C955-3785-47E1-8B1F-9ED96E57B093}">
      <dgm:prSet/>
      <dgm:spPr/>
      <dgm:t>
        <a:bodyPr/>
        <a:lstStyle/>
        <a:p>
          <a:endParaRPr lang="tr-TR"/>
        </a:p>
      </dgm:t>
    </dgm:pt>
    <dgm:pt modelId="{DFA751FF-67D4-466F-85C0-C65F873912F3}" type="sibTrans" cxnId="{4895C955-3785-47E1-8B1F-9ED96E57B093}">
      <dgm:prSet/>
      <dgm:spPr/>
      <dgm:t>
        <a:bodyPr/>
        <a:lstStyle/>
        <a:p>
          <a:endParaRPr lang="tr-TR"/>
        </a:p>
      </dgm:t>
    </dgm:pt>
    <dgm:pt modelId="{C0B92514-CABD-4EE5-B15C-BC9ADCA6F2A7}">
      <dgm:prSet phldrT="[Text]" custT="1"/>
      <dgm:spPr>
        <a:solidFill>
          <a:srgbClr val="E4761E"/>
        </a:solidFill>
        <a:ln>
          <a:noFill/>
        </a:ln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Arial" panose="020B0604020202020204" pitchFamily="34" charset="0"/>
            </a:rPr>
            <a:t>CARE AGR </a:t>
          </a:r>
          <a:r>
            <a:rPr lang="en-US" sz="2000" dirty="0" err="1">
              <a:latin typeface="Century Gothic" panose="020B0502020202020204" pitchFamily="34" charset="0"/>
              <a:cs typeface="Arial" panose="020B0604020202020204" pitchFamily="34" charset="0"/>
            </a:rPr>
            <a:t>globale</a:t>
          </a:r>
          <a:r>
            <a:rPr lang="en-US" sz="2000" dirty="0">
              <a:latin typeface="Century Gothic" panose="020B0502020202020204" pitchFamily="34" charset="0"/>
              <a:cs typeface="Arial" panose="020B0604020202020204" pitchFamily="34" charset="0"/>
            </a:rPr>
            <a:t> COVID-19</a:t>
          </a:r>
          <a:endParaRPr lang="tr-TR" sz="20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AA63C18-66C4-49BF-9B86-9C005DAE5FBB}" type="parTrans" cxnId="{2AA3EB70-789C-4BC4-AEF4-2029CF34EC5F}">
      <dgm:prSet/>
      <dgm:spPr/>
      <dgm:t>
        <a:bodyPr/>
        <a:lstStyle/>
        <a:p>
          <a:endParaRPr lang="tr-TR"/>
        </a:p>
      </dgm:t>
    </dgm:pt>
    <dgm:pt modelId="{8D22823A-68F8-469A-B6EE-BA5B04C63FDA}" type="sibTrans" cxnId="{2AA3EB70-789C-4BC4-AEF4-2029CF34EC5F}">
      <dgm:prSet/>
      <dgm:spPr/>
      <dgm:t>
        <a:bodyPr/>
        <a:lstStyle/>
        <a:p>
          <a:endParaRPr lang="tr-TR"/>
        </a:p>
      </dgm:t>
    </dgm:pt>
    <dgm:pt modelId="{75E3FD88-BCFD-4984-9447-2B7FFB93601A}">
      <dgm:prSet phldrT="[Text]" custT="1"/>
      <dgm:spPr>
        <a:solidFill>
          <a:srgbClr val="E4761E"/>
        </a:solidFill>
        <a:ln>
          <a:noFill/>
        </a:ln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Arial" panose="020B0604020202020204" pitchFamily="34" charset="0"/>
            </a:rPr>
            <a:t>AGR locale, r</a:t>
          </a:r>
          <a:r>
            <a:rPr lang="fr-FR" sz="2000" b="0" i="0" u="none" strike="noStrike" baseline="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+mn-ea"/>
              <a:cs typeface="+mn-cs"/>
            </a:rPr>
            <a:t>é</a:t>
          </a:r>
          <a:r>
            <a:rPr lang="en-US" sz="2000" dirty="0" err="1">
              <a:latin typeface="Century Gothic" panose="020B0502020202020204" pitchFamily="34" charset="0"/>
              <a:cs typeface="Arial" panose="020B0604020202020204" pitchFamily="34" charset="0"/>
            </a:rPr>
            <a:t>gionale</a:t>
          </a:r>
          <a:endParaRPr lang="tr-TR" sz="20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F75E6233-AC43-43E5-9B1C-10C613ADEFE1}" type="parTrans" cxnId="{FE5F24A8-E59F-4DE2-AE4B-D25DBA4EAB21}">
      <dgm:prSet/>
      <dgm:spPr/>
      <dgm:t>
        <a:bodyPr/>
        <a:lstStyle/>
        <a:p>
          <a:endParaRPr lang="tr-TR"/>
        </a:p>
      </dgm:t>
    </dgm:pt>
    <dgm:pt modelId="{22676435-0D3B-429B-96CA-005CE6D745F4}" type="sibTrans" cxnId="{FE5F24A8-E59F-4DE2-AE4B-D25DBA4EAB21}">
      <dgm:prSet/>
      <dgm:spPr/>
      <dgm:t>
        <a:bodyPr/>
        <a:lstStyle/>
        <a:p>
          <a:endParaRPr lang="tr-TR"/>
        </a:p>
      </dgm:t>
    </dgm:pt>
    <dgm:pt modelId="{83791A37-AE7E-4E5E-9604-5E8B102B56A2}" type="pres">
      <dgm:prSet presAssocID="{8B2980F5-428B-4446-BB1E-BE9CC26E3A71}" presName="Name0" presStyleCnt="0">
        <dgm:presLayoutVars>
          <dgm:dir/>
          <dgm:animLvl val="lvl"/>
          <dgm:resizeHandles val="exact"/>
        </dgm:presLayoutVars>
      </dgm:prSet>
      <dgm:spPr/>
    </dgm:pt>
    <dgm:pt modelId="{7CF4E583-4C11-450B-83E2-83F7C628148D}" type="pres">
      <dgm:prSet presAssocID="{83220234-9035-47C4-BA7A-C79FADA1CCD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D5EBE58-E068-4B69-A11C-88FE43AF52C3}" type="pres">
      <dgm:prSet presAssocID="{DFA751FF-67D4-466F-85C0-C65F873912F3}" presName="parTxOnlySpace" presStyleCnt="0"/>
      <dgm:spPr/>
    </dgm:pt>
    <dgm:pt modelId="{8CA364A1-E6E5-400C-B679-07380AEA031B}" type="pres">
      <dgm:prSet presAssocID="{C0B92514-CABD-4EE5-B15C-BC9ADCA6F2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F52B16-B620-4D7F-A54C-FFEF925ED727}" type="pres">
      <dgm:prSet presAssocID="{8D22823A-68F8-469A-B6EE-BA5B04C63FDA}" presName="parTxOnlySpace" presStyleCnt="0"/>
      <dgm:spPr/>
    </dgm:pt>
    <dgm:pt modelId="{DCA52ABB-939D-45B6-88C7-414ABBB2419B}" type="pres">
      <dgm:prSet presAssocID="{75E3FD88-BCFD-4984-9447-2B7FFB93601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5224B10-A7DF-41D5-872B-2ACE34E9EDFA}" type="presOf" srcId="{83220234-9035-47C4-BA7A-C79FADA1CCDB}" destId="{7CF4E583-4C11-450B-83E2-83F7C628148D}" srcOrd="0" destOrd="0" presId="urn:microsoft.com/office/officeart/2005/8/layout/chevron1"/>
    <dgm:cxn modelId="{E132FA2A-0B5F-46C8-9906-701414669C7C}" type="presOf" srcId="{C0B92514-CABD-4EE5-B15C-BC9ADCA6F2A7}" destId="{8CA364A1-E6E5-400C-B679-07380AEA031B}" srcOrd="0" destOrd="0" presId="urn:microsoft.com/office/officeart/2005/8/layout/chevron1"/>
    <dgm:cxn modelId="{DCB9122F-6789-4D00-8A0B-D8E3E34C2442}" type="presOf" srcId="{8B2980F5-428B-4446-BB1E-BE9CC26E3A71}" destId="{83791A37-AE7E-4E5E-9604-5E8B102B56A2}" srcOrd="0" destOrd="0" presId="urn:microsoft.com/office/officeart/2005/8/layout/chevron1"/>
    <dgm:cxn modelId="{4895C955-3785-47E1-8B1F-9ED96E57B093}" srcId="{8B2980F5-428B-4446-BB1E-BE9CC26E3A71}" destId="{83220234-9035-47C4-BA7A-C79FADA1CCDB}" srcOrd="0" destOrd="0" parTransId="{49545A99-6795-43FD-AB30-0D4325F7FFD6}" sibTransId="{DFA751FF-67D4-466F-85C0-C65F873912F3}"/>
    <dgm:cxn modelId="{2AA3EB70-789C-4BC4-AEF4-2029CF34EC5F}" srcId="{8B2980F5-428B-4446-BB1E-BE9CC26E3A71}" destId="{C0B92514-CABD-4EE5-B15C-BC9ADCA6F2A7}" srcOrd="1" destOrd="0" parTransId="{7AA63C18-66C4-49BF-9B86-9C005DAE5FBB}" sibTransId="{8D22823A-68F8-469A-B6EE-BA5B04C63FDA}"/>
    <dgm:cxn modelId="{60CB3083-2C76-444F-8FD4-DF21158CB864}" type="presOf" srcId="{75E3FD88-BCFD-4984-9447-2B7FFB93601A}" destId="{DCA52ABB-939D-45B6-88C7-414ABBB2419B}" srcOrd="0" destOrd="0" presId="urn:microsoft.com/office/officeart/2005/8/layout/chevron1"/>
    <dgm:cxn modelId="{FE5F24A8-E59F-4DE2-AE4B-D25DBA4EAB21}" srcId="{8B2980F5-428B-4446-BB1E-BE9CC26E3A71}" destId="{75E3FD88-BCFD-4984-9447-2B7FFB93601A}" srcOrd="2" destOrd="0" parTransId="{F75E6233-AC43-43E5-9B1C-10C613ADEFE1}" sibTransId="{22676435-0D3B-429B-96CA-005CE6D745F4}"/>
    <dgm:cxn modelId="{A034DEB1-1530-4644-AF98-DEDB0AE18E7D}" type="presParOf" srcId="{83791A37-AE7E-4E5E-9604-5E8B102B56A2}" destId="{7CF4E583-4C11-450B-83E2-83F7C628148D}" srcOrd="0" destOrd="0" presId="urn:microsoft.com/office/officeart/2005/8/layout/chevron1"/>
    <dgm:cxn modelId="{4112CF59-EC66-4D7C-B5DD-71B3B64342E3}" type="presParOf" srcId="{83791A37-AE7E-4E5E-9604-5E8B102B56A2}" destId="{1D5EBE58-E068-4B69-A11C-88FE43AF52C3}" srcOrd="1" destOrd="0" presId="urn:microsoft.com/office/officeart/2005/8/layout/chevron1"/>
    <dgm:cxn modelId="{D382E558-2A4D-48F2-938A-0291AC79066C}" type="presParOf" srcId="{83791A37-AE7E-4E5E-9604-5E8B102B56A2}" destId="{8CA364A1-E6E5-400C-B679-07380AEA031B}" srcOrd="2" destOrd="0" presId="urn:microsoft.com/office/officeart/2005/8/layout/chevron1"/>
    <dgm:cxn modelId="{626CE878-3639-4992-915D-29E712D530E9}" type="presParOf" srcId="{83791A37-AE7E-4E5E-9604-5E8B102B56A2}" destId="{65F52B16-B620-4D7F-A54C-FFEF925ED727}" srcOrd="3" destOrd="0" presId="urn:microsoft.com/office/officeart/2005/8/layout/chevron1"/>
    <dgm:cxn modelId="{53DE43E5-7440-4130-B255-6AB002125AEF}" type="presParOf" srcId="{83791A37-AE7E-4E5E-9604-5E8B102B56A2}" destId="{DCA52ABB-939D-45B6-88C7-414ABBB241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E583-4C11-450B-83E2-83F7C628148D}">
      <dsp:nvSpPr>
        <dsp:cNvPr id="0" name=""/>
        <dsp:cNvSpPr/>
      </dsp:nvSpPr>
      <dsp:spPr>
        <a:xfrm>
          <a:off x="2522" y="2421247"/>
          <a:ext cx="3073790" cy="1229516"/>
        </a:xfrm>
        <a:prstGeom prst="chevron">
          <a:avLst/>
        </a:prstGeom>
        <a:solidFill>
          <a:srgbClr val="E4761E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  <a:cs typeface="Arial" panose="020B0604020202020204" pitchFamily="34" charset="0"/>
            </a:rPr>
            <a:t>Document de </a:t>
          </a:r>
          <a:r>
            <a:rPr lang="en-US" sz="200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politique</a:t>
          </a:r>
          <a:r>
            <a:rPr lang="en-US" sz="2000" kern="1200" dirty="0">
              <a:latin typeface="Century Gothic" panose="020B0502020202020204" pitchFamily="34" charset="0"/>
              <a:cs typeface="Arial" panose="020B0604020202020204" pitchFamily="34" charset="0"/>
            </a:rPr>
            <a:t> de CARE</a:t>
          </a:r>
          <a:endParaRPr lang="tr-TR" sz="20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617280" y="2421247"/>
        <a:ext cx="1844274" cy="1229516"/>
      </dsp:txXfrm>
    </dsp:sp>
    <dsp:sp modelId="{8CA364A1-E6E5-400C-B679-07380AEA031B}">
      <dsp:nvSpPr>
        <dsp:cNvPr id="0" name=""/>
        <dsp:cNvSpPr/>
      </dsp:nvSpPr>
      <dsp:spPr>
        <a:xfrm>
          <a:off x="2768933" y="2421247"/>
          <a:ext cx="3073790" cy="1229516"/>
        </a:xfrm>
        <a:prstGeom prst="chevron">
          <a:avLst/>
        </a:prstGeom>
        <a:solidFill>
          <a:srgbClr val="E4761E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  <a:cs typeface="Arial" panose="020B0604020202020204" pitchFamily="34" charset="0"/>
            </a:rPr>
            <a:t>CARE AGR </a:t>
          </a:r>
          <a:r>
            <a:rPr lang="en-US" sz="200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globale</a:t>
          </a:r>
          <a:r>
            <a:rPr lang="en-US" sz="2000" kern="1200" dirty="0">
              <a:latin typeface="Century Gothic" panose="020B0502020202020204" pitchFamily="34" charset="0"/>
              <a:cs typeface="Arial" panose="020B0604020202020204" pitchFamily="34" charset="0"/>
            </a:rPr>
            <a:t> COVID-19</a:t>
          </a:r>
          <a:endParaRPr lang="tr-TR" sz="20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3383691" y="2421247"/>
        <a:ext cx="1844274" cy="1229516"/>
      </dsp:txXfrm>
    </dsp:sp>
    <dsp:sp modelId="{DCA52ABB-939D-45B6-88C7-414ABBB2419B}">
      <dsp:nvSpPr>
        <dsp:cNvPr id="0" name=""/>
        <dsp:cNvSpPr/>
      </dsp:nvSpPr>
      <dsp:spPr>
        <a:xfrm>
          <a:off x="5535345" y="2421247"/>
          <a:ext cx="3073790" cy="1229516"/>
        </a:xfrm>
        <a:prstGeom prst="chevron">
          <a:avLst/>
        </a:prstGeom>
        <a:solidFill>
          <a:srgbClr val="E4761E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  <a:cs typeface="Arial" panose="020B0604020202020204" pitchFamily="34" charset="0"/>
            </a:rPr>
            <a:t>AGR locale, r</a:t>
          </a:r>
          <a:r>
            <a:rPr lang="fr-FR" sz="2000" b="0" i="0" u="none" strike="noStrike" kern="1200" baseline="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+mn-ea"/>
              <a:cs typeface="+mn-cs"/>
            </a:rPr>
            <a:t>é</a:t>
          </a:r>
          <a:r>
            <a:rPr lang="en-US" sz="200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gionale</a:t>
          </a:r>
          <a:endParaRPr lang="tr-TR" sz="20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6150103" y="2421247"/>
        <a:ext cx="1844274" cy="1229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t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t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b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b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27DBFD-639E-4432-B09F-63E130A10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5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t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t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b" anchorCtr="0" compatLnSpc="1">
            <a:prstTxWarp prst="textNoShape">
              <a:avLst/>
            </a:prstTxWarp>
          </a:bodyPr>
          <a:lstStyle>
            <a:lvl1pPr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2" rIns="93122" bIns="46562" numCol="1" anchor="b" anchorCtr="0" compatLnSpc="1">
            <a:prstTxWarp prst="textNoShape">
              <a:avLst/>
            </a:prstTxWarp>
          </a:bodyPr>
          <a:lstStyle>
            <a:lvl1pPr algn="r" defTabSz="930356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EBFE92-49D9-4FC5-8910-CD6A0719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gencystandingcommittee.org/inter-agency-standing-committee/interim-guidance-gender-alert-covid-19-outbreak-developed-ias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9DDC"/>
                </a:solidFill>
              </a:rPr>
              <a:t>Gender Alert in English, French and Spanish: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indent="0">
              <a:buFontTx/>
              <a:buNone/>
            </a:pPr>
            <a:r>
              <a:rPr lang="en-US" dirty="0">
                <a:hlinkClick r:id="rId3"/>
              </a:rPr>
              <a:t>https://interagencystandingcommittee.org/inter-agency-standing-committee/interim-guidance-gender-alert-covid-19-outbreak-developed-iasc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1200" b="1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b="1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303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31758-C997-433D-A244-2401375C22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pPr marL="0" marR="0" lvl="0" indent="0" algn="r" defTabSz="9303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6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2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5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78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1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6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6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303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31758-C997-433D-A244-2401375C22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pPr marL="0" marR="0" lvl="0" indent="0" algn="r" defTabSz="9303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5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Tous les projets/programmes doivent utiliser l’outil IASC Gender and Age Marker (ou équivalent) pour guider les considérations liées au genre dans leur conception: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https://iascgenderwithagemarker.com/en/home/   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303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31758-C997-433D-A244-2401375C22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pPr marL="0" marR="0" lvl="0" indent="0" algn="r" defTabSz="9303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9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303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31758-C997-433D-A244-2401375C22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pPr marL="0" marR="0" lvl="0" indent="0" algn="r" defTabSz="9303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4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3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Manuel du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Genre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dans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l’action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humanitaire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, IASC 2018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: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www.gihahandbook.org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303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31758-C997-433D-A244-2401375C22A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pitchFamily="34" charset="0"/>
              </a:rPr>
              <a:pPr marL="0" marR="0" lvl="0" indent="0" algn="r" defTabSz="9303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0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Char char="•"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5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41" indent="-2857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33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65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99" indent="-2285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232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64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98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630" indent="-2285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31758-C997-433D-A244-2401375C22A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0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4A68A8-B018-429B-8298-57CE84EE58FB}" type="datetime1">
              <a:rPr lang="en-GB" smtClean="0"/>
              <a:pPr>
                <a:defRPr/>
              </a:pPr>
              <a:t>14/05/2020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67B7E6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47205F-ADE9-4249-AC90-C90864CA4B0A}" type="slidenum">
              <a:rPr lang="en-US">
                <a:solidFill>
                  <a:srgbClr val="67B7E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7B7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D381-063F-4ABB-B747-3F093221F68B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9CDF-95FF-4956-BAD9-ADEBFE0DD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89D3-B459-4798-A2F2-A22D15247215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76A0-4FAD-47E3-8981-003DA977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36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1593-641D-4F92-A4F1-E205816A2419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A7C0-86A9-4D54-9B6B-F664FB92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7F3-6FA6-4698-9CCE-39444DAEBD1B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A7F20BD-0728-4924-930F-2A85316F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0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9205-1CAA-4F05-BE15-D727B760FF9A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880D-6AD1-49A0-84B7-051509130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6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759B-862E-42F9-A147-1839FE449989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0D8-324D-4D37-9797-7D9065D19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6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08F9-0380-46B5-A801-3538EA5AE0E0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F983-DE73-42C6-ADAB-D11477B53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63F3-BBA6-4E50-AA90-96ADF340821C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D06C5E-6F9C-49CF-B379-C066264BD2C1}" type="slidenum">
              <a:rPr lang="en-US">
                <a:solidFill>
                  <a:srgbClr val="009DD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9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FD1B-7C77-44AF-82F7-F3A11C5F3F2B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9A87-C232-4396-8893-A8F572AE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48E2-B332-4238-AA67-A5F3A5DF672C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125B8EF-9DC2-40A0-8860-35A1BBB43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-105" charset="-18"/>
              </a:defRPr>
            </a:lvl1pPr>
          </a:lstStyle>
          <a:p>
            <a:pPr>
              <a:defRPr/>
            </a:pPr>
            <a:fld id="{D22FB09E-8001-44FE-8BE2-87FA667A7BDC}" type="datetime1">
              <a:rPr lang="en-GB" smtClean="0">
                <a:solidFill>
                  <a:srgbClr val="009DDC"/>
                </a:solidFill>
              </a:rPr>
              <a:pPr>
                <a:defRPr/>
              </a:pPr>
              <a:t>14/05/2020</a:t>
            </a:fld>
            <a:endParaRPr lang="en-US">
              <a:solidFill>
                <a:srgbClr val="009D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-105" charset="-18"/>
              </a:defRPr>
            </a:lvl1pPr>
          </a:lstStyle>
          <a:p>
            <a:pPr>
              <a:defRPr/>
            </a:pPr>
            <a:fld id="{E1A4F032-7D46-4F69-8903-B04FC21BF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353" r:id="rId1"/>
    <p:sldLayoutId id="2147503354" r:id="rId2"/>
    <p:sldLayoutId id="2147503355" r:id="rId3"/>
    <p:sldLayoutId id="2147503356" r:id="rId4"/>
    <p:sldLayoutId id="2147503357" r:id="rId5"/>
    <p:sldLayoutId id="2147503358" r:id="rId6"/>
    <p:sldLayoutId id="2147503359" r:id="rId7"/>
    <p:sldLayoutId id="2147503360" r:id="rId8"/>
    <p:sldLayoutId id="2147503361" r:id="rId9"/>
    <p:sldLayoutId id="2147503362" r:id="rId10"/>
    <p:sldLayoutId id="214750336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5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9DD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7B7E6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hyperlink" Target="https://thenounproject.com/term/tents-in-refugee-camp/129127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thenounproject.com/term/womens-voice/2325355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thenounproject.com/term/racism/989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gbvguidelines.org/cctopic/covid-19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604" y="2239276"/>
            <a:ext cx="8763000" cy="4313923"/>
          </a:xfrm>
        </p:spPr>
        <p:txBody>
          <a:bodyPr/>
          <a:lstStyle/>
          <a:p>
            <a:pPr algn="ctr"/>
            <a:r>
              <a:rPr lang="en-US" altLang="en-US" sz="4800" b="1" dirty="0" err="1">
                <a:latin typeface="Century Gothic" panose="020B0502020202020204" pitchFamily="34" charset="0"/>
              </a:rPr>
              <a:t>Alerte</a:t>
            </a:r>
            <a:r>
              <a:rPr lang="en-US" altLang="en-US" sz="4800" b="1" dirty="0">
                <a:latin typeface="Century Gothic" panose="020B0502020202020204" pitchFamily="34" charset="0"/>
              </a:rPr>
              <a:t> sur le Genre pour la </a:t>
            </a:r>
            <a:r>
              <a:rPr lang="en-US" altLang="en-US" sz="4800" b="1" dirty="0" err="1">
                <a:latin typeface="Century Gothic" panose="020B0502020202020204" pitchFamily="34" charset="0"/>
              </a:rPr>
              <a:t>pand</a:t>
            </a:r>
            <a:r>
              <a:rPr lang="fr-FR" sz="4800" b="1" dirty="0">
                <a:latin typeface="Century Gothic" panose="020B0502020202020204" pitchFamily="34" charset="0"/>
              </a:rPr>
              <a:t>é</a:t>
            </a:r>
            <a:r>
              <a:rPr lang="en-US" altLang="en-US" sz="4800" b="1" dirty="0" err="1">
                <a:latin typeface="Century Gothic" panose="020B0502020202020204" pitchFamily="34" charset="0"/>
              </a:rPr>
              <a:t>mie</a:t>
            </a:r>
            <a:r>
              <a:rPr lang="en-US" altLang="en-US" sz="4800" b="1" dirty="0">
                <a:latin typeface="Century Gothic" panose="020B0502020202020204" pitchFamily="34" charset="0"/>
              </a:rPr>
              <a:t> du COVID-19</a:t>
            </a:r>
            <a:br>
              <a:rPr lang="en-US" altLang="en-US" sz="4800" b="1" dirty="0">
                <a:latin typeface="Century Gothic" panose="020B0502020202020204" pitchFamily="34" charset="0"/>
              </a:rPr>
            </a:br>
            <a:br>
              <a:rPr lang="en-US" altLang="en-US" sz="4800" b="1" dirty="0">
                <a:latin typeface="Century Gothic" panose="020B0502020202020204" pitchFamily="34" charset="0"/>
              </a:rPr>
            </a:br>
            <a:r>
              <a:rPr lang="en-US" altLang="en-US" sz="2400" b="1" dirty="0">
                <a:latin typeface="Century Gothic" panose="020B0502020202020204" pitchFamily="34" charset="0"/>
              </a:rPr>
              <a:t>Jennifer Miquel, UNFPA</a:t>
            </a:r>
            <a:br>
              <a:rPr lang="en-US" altLang="en-US" sz="2400" b="1" dirty="0">
                <a:latin typeface="Century Gothic" panose="020B0502020202020204" pitchFamily="34" charset="0"/>
              </a:rPr>
            </a:br>
            <a:r>
              <a:rPr lang="en-US" altLang="en-US" sz="2400" b="1" dirty="0">
                <a:latin typeface="Century Gothic" panose="020B0502020202020204" pitchFamily="34" charset="0"/>
              </a:rPr>
              <a:t>Delphine Brun, CARE</a:t>
            </a:r>
            <a:br>
              <a:rPr lang="en-US" altLang="en-US" sz="2400" b="1" dirty="0">
                <a:latin typeface="Century Gothic" panose="020B0502020202020204" pitchFamily="34" charset="0"/>
              </a:rPr>
            </a:br>
            <a:r>
              <a:rPr lang="en-US" altLang="en-US" sz="2400" b="1" dirty="0">
                <a:latin typeface="Century Gothic" panose="020B0502020202020204" pitchFamily="34" charset="0"/>
              </a:rPr>
              <a:t>Maimouna Lehman, Plan</a:t>
            </a:r>
            <a:br>
              <a:rPr lang="en-US" altLang="en-US" sz="2400" b="1" dirty="0">
                <a:latin typeface="Century Gothic" panose="020B0502020202020204" pitchFamily="34" charset="0"/>
              </a:rPr>
            </a:br>
            <a:r>
              <a:rPr lang="en-US" altLang="en-US" sz="2400" b="1" dirty="0" err="1">
                <a:latin typeface="Century Gothic" panose="020B0502020202020204" pitchFamily="34" charset="0"/>
              </a:rPr>
              <a:t>Fatouma</a:t>
            </a:r>
            <a:r>
              <a:rPr lang="en-US" altLang="en-US" sz="2400" b="1" dirty="0">
                <a:latin typeface="Century Gothic" panose="020B0502020202020204" pitchFamily="34" charset="0"/>
              </a:rPr>
              <a:t> </a:t>
            </a:r>
            <a:r>
              <a:rPr lang="en-US" altLang="en-US" sz="2400" b="1" dirty="0" err="1">
                <a:latin typeface="Century Gothic" panose="020B0502020202020204" pitchFamily="34" charset="0"/>
              </a:rPr>
              <a:t>Soumana</a:t>
            </a:r>
            <a:r>
              <a:rPr lang="en-US" altLang="en-US" sz="2400" b="1" dirty="0">
                <a:latin typeface="Century Gothic" panose="020B0502020202020204" pitchFamily="34" charset="0"/>
              </a:rPr>
              <a:t>, CARE</a:t>
            </a:r>
            <a:br>
              <a:rPr lang="en-US" altLang="en-US" sz="2400" b="1" dirty="0">
                <a:latin typeface="Century Gothic" panose="020B0502020202020204" pitchFamily="34" charset="0"/>
              </a:rPr>
            </a:br>
            <a:r>
              <a:rPr lang="en-US" altLang="en-US" sz="2400" b="1" dirty="0">
                <a:latin typeface="Century Gothic" panose="020B0502020202020204" pitchFamily="34" charset="0"/>
              </a:rPr>
              <a:t>5 </a:t>
            </a:r>
            <a:r>
              <a:rPr lang="en-US" altLang="en-US" sz="2400" b="1" dirty="0" err="1">
                <a:latin typeface="Century Gothic" panose="020B0502020202020204" pitchFamily="34" charset="0"/>
              </a:rPr>
              <a:t>mai</a:t>
            </a:r>
            <a:r>
              <a:rPr lang="en-US" altLang="en-US" sz="2400" b="1" dirty="0">
                <a:latin typeface="Century Gothic" panose="020B0502020202020204" pitchFamily="34" charset="0"/>
              </a:rPr>
              <a:t>,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604" y="1441915"/>
            <a:ext cx="84889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327A-D48D-4F9A-85E5-86035E20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776" y="381000"/>
            <a:ext cx="4062652" cy="12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943" y="269140"/>
            <a:ext cx="2514600" cy="80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878" y="4386887"/>
            <a:ext cx="2114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Disponibiit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limit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e des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donn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 genre sur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l’impact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direct et indirect</a:t>
            </a:r>
            <a:endParaRPr lang="tr-TR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125" y="4556164"/>
            <a:ext cx="2306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Augmentation significative du travail non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rémunéré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soin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prodigué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par les femmes </a:t>
            </a:r>
            <a:endParaRPr lang="tr-TR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1944216" cy="1944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6144" y="4386886"/>
            <a:ext cx="2059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Femmes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absentes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des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espaces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prise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 d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cision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sur le COVID-19</a:t>
            </a:r>
            <a:endParaRPr lang="tr-TR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86B54A-EEA1-DA4E-87CC-A637A1480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06" y="1828800"/>
            <a:ext cx="1703884" cy="1725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ECC4E-F330-104C-83A2-42EEAA10B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972" y="1719379"/>
            <a:ext cx="681856" cy="2167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R</a:t>
            </a:r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é</a:t>
            </a:r>
            <a:r>
              <a:rPr lang="en-US" sz="2800" b="1" dirty="0" err="1">
                <a:latin typeface="Century Gothic" panose="020B0502020202020204" pitchFamily="34" charset="0"/>
              </a:rPr>
              <a:t>sultats</a:t>
            </a:r>
            <a:r>
              <a:rPr lang="en-US" sz="2800" b="1" dirty="0">
                <a:latin typeface="Century Gothic" panose="020B0502020202020204" pitchFamily="34" charset="0"/>
              </a:rPr>
              <a:t>: </a:t>
            </a:r>
            <a:r>
              <a:rPr lang="en-US" sz="2800" b="1" dirty="0" err="1">
                <a:latin typeface="Century Gothic" panose="020B0502020202020204" pitchFamily="34" charset="0"/>
              </a:rPr>
              <a:t>Analyse</a:t>
            </a:r>
            <a:r>
              <a:rPr lang="en-US" sz="2800" b="1" dirty="0">
                <a:latin typeface="Century Gothic" panose="020B0502020202020204" pitchFamily="34" charset="0"/>
              </a:rPr>
              <a:t> de </a:t>
            </a:r>
            <a:r>
              <a:rPr lang="en-US" sz="2800" b="1" dirty="0" err="1">
                <a:latin typeface="Century Gothic" panose="020B0502020202020204" pitchFamily="34" charset="0"/>
              </a:rPr>
              <a:t>GenreRapide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0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00" y="2604287"/>
            <a:ext cx="181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Augmentation des VBG</a:t>
            </a:r>
            <a:endParaRPr lang="tr-TR" sz="1800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619" y="1644941"/>
            <a:ext cx="333981" cy="1061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343" y="1628950"/>
            <a:ext cx="315950" cy="1029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2886" y="1924451"/>
            <a:ext cx="3992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Diminution de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l’accès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aux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soins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sant</a:t>
            </a:r>
            <a:r>
              <a:rPr lang="fr-FR" sz="2800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endParaRPr lang="tr-TR" sz="2800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17" y="1692708"/>
            <a:ext cx="1573031" cy="1417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4C850-EC3A-BF4D-8F32-DD53FB737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609" y="3825876"/>
            <a:ext cx="266094" cy="671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308004-A6F7-3746-8FC5-C2EC3ECE9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93" y="3562621"/>
            <a:ext cx="297430" cy="976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19" y="158143"/>
            <a:ext cx="8153400" cy="990600"/>
          </a:xfrm>
        </p:spPr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R</a:t>
            </a:r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é</a:t>
            </a:r>
            <a:r>
              <a:rPr lang="en-US" sz="2800" b="1" dirty="0" err="1">
                <a:latin typeface="Century Gothic" panose="020B0502020202020204" pitchFamily="34" charset="0"/>
              </a:rPr>
              <a:t>sultats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sectoriels</a:t>
            </a:r>
            <a:r>
              <a:rPr lang="en-US" sz="2800" b="1" dirty="0">
                <a:latin typeface="Century Gothic" panose="020B0502020202020204" pitchFamily="34" charset="0"/>
              </a:rPr>
              <a:t> cl</a:t>
            </a:r>
            <a:r>
              <a:rPr lang="fr-FR" sz="2800" b="1" dirty="0">
                <a:latin typeface="Century Gothic" panose="020B0502020202020204" pitchFamily="34" charset="0"/>
              </a:rPr>
              <a:t>é</a:t>
            </a:r>
            <a:r>
              <a:rPr lang="en-US" sz="2800" b="1" dirty="0">
                <a:latin typeface="Century Gothic" panose="020B0502020202020204" pitchFamily="34" charset="0"/>
              </a:rPr>
              <a:t>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1247" y="3250618"/>
            <a:ext cx="6448280" cy="33461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Pauvret</a:t>
            </a:r>
            <a:r>
              <a:rPr lang="fr-FR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sant</a:t>
            </a:r>
            <a:r>
              <a:rPr lang="fr-FR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endParaRPr lang="en-US" sz="2400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Personnes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ag</a:t>
            </a:r>
            <a:r>
              <a:rPr lang="fr-FR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es et 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personnes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avec handicap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Réfugiés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migrants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Groupes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minoritaires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sociaux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sexuels</a:t>
            </a:r>
            <a:r>
              <a:rPr lang="en-US" sz="2400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de genre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C7F5C3E-B664-4D3D-8B4D-2F1CA5FD3FF8}"/>
              </a:ext>
            </a:extLst>
          </p:cNvPr>
          <p:cNvSpPr txBox="1"/>
          <p:nvPr/>
        </p:nvSpPr>
        <p:spPr>
          <a:xfrm>
            <a:off x="215359" y="4922705"/>
            <a:ext cx="194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Risques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dans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la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sant</a:t>
            </a:r>
            <a:r>
              <a:rPr lang="fr-FR" sz="1800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sexuelle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reproductive</a:t>
            </a:r>
            <a:endParaRPr lang="tr-TR" sz="1800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9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1" y="1289048"/>
            <a:ext cx="699007" cy="5386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371" y="1631867"/>
            <a:ext cx="227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E4761E"/>
                </a:solidFill>
                <a:cs typeface="Arial" panose="020B0604020202020204" pitchFamily="34" charset="0"/>
              </a:rPr>
              <a:t>Accès à </a:t>
            </a:r>
            <a:r>
              <a:rPr lang="en-AU" dirty="0" err="1">
                <a:solidFill>
                  <a:srgbClr val="E4761E"/>
                </a:solidFill>
                <a:cs typeface="Arial" panose="020B0604020202020204" pitchFamily="34" charset="0"/>
              </a:rPr>
              <a:t>l’information</a:t>
            </a:r>
            <a:endParaRPr lang="en-AU" dirty="0">
              <a:solidFill>
                <a:srgbClr val="E4761E"/>
              </a:solidFill>
              <a:cs typeface="Arial" panose="020B0604020202020204" pitchFamily="34" charset="0"/>
            </a:endParaRPr>
          </a:p>
          <a:p>
            <a:endParaRPr lang="en-AU" sz="2400" dirty="0">
              <a:solidFill>
                <a:srgbClr val="E4761E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656" y="1813394"/>
            <a:ext cx="274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E4761E"/>
                </a:solidFill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E4761E"/>
                </a:solidFill>
                <a:cs typeface="Arial" panose="020B0604020202020204" pitchFamily="34" charset="0"/>
              </a:rPr>
              <a:t>é</a:t>
            </a:r>
            <a:r>
              <a:rPr lang="en-AU" dirty="0" err="1">
                <a:solidFill>
                  <a:srgbClr val="E4761E"/>
                </a:solidFill>
                <a:cs typeface="Arial" panose="020B0604020202020204" pitchFamily="34" charset="0"/>
              </a:rPr>
              <a:t>fugi</a:t>
            </a:r>
            <a:r>
              <a:rPr lang="fr-FR" dirty="0">
                <a:solidFill>
                  <a:srgbClr val="E4761E"/>
                </a:solidFill>
                <a:cs typeface="Arial" panose="020B0604020202020204" pitchFamily="34" charset="0"/>
              </a:rPr>
              <a:t>é</a:t>
            </a:r>
            <a:r>
              <a:rPr lang="en-AU" dirty="0">
                <a:solidFill>
                  <a:srgbClr val="E4761E"/>
                </a:solidFill>
                <a:cs typeface="Arial" panose="020B0604020202020204" pitchFamily="34" charset="0"/>
              </a:rPr>
              <a:t>s et migrants</a:t>
            </a:r>
            <a:endParaRPr lang="tr-TR" dirty="0">
              <a:solidFill>
                <a:srgbClr val="E4761E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3130" y="1606460"/>
            <a:ext cx="214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E4761E"/>
                </a:solidFill>
                <a:cs typeface="Arial" panose="020B0604020202020204" pitchFamily="34" charset="0"/>
              </a:rPr>
              <a:t>Racisme</a:t>
            </a:r>
            <a:r>
              <a:rPr lang="en-US" dirty="0">
                <a:solidFill>
                  <a:srgbClr val="E4761E"/>
                </a:solidFill>
                <a:cs typeface="Arial" panose="020B0604020202020204" pitchFamily="34" charset="0"/>
              </a:rPr>
              <a:t> &amp; discrimination</a:t>
            </a:r>
            <a:endParaRPr lang="tr-TR" dirty="0">
              <a:solidFill>
                <a:srgbClr val="E4761E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546" y="2845859"/>
            <a:ext cx="24761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Écart entre les sexes dans la compréhension et la capacité de prendre des actions pour les messages communautaires: différents niveaux d'alphabétisation et d'éducation entre les femmes et les hommes, les garçons et les filles.</a:t>
            </a:r>
            <a:endParaRPr lang="en-US" sz="18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1654" y="2413649"/>
            <a:ext cx="26039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Les camps de PDI et de réfugiés, les établissements informels sont confrontés à des conditions de surpopulation, au manque d'accès aux services WASH et aux établissements de santé, ce qui rend la prévention de Covid-19 (lavage des mains, éloignement social) plus difficile.</a:t>
            </a:r>
            <a:endParaRPr lang="en-US" sz="18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3130" y="2467490"/>
            <a:ext cx="22344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Rapports de cas de racisme depuis COVID-19. La peur ou la stigmatisation et la discrimination réelles peuvent avoir un impact sur les comportements de recherche de santé et les attitudes des prestataires de services de santé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23" y="1289048"/>
            <a:ext cx="699007" cy="5386904"/>
          </a:xfrm>
          <a:prstGeom prst="rect">
            <a:avLst/>
          </a:prstGeom>
        </p:spPr>
      </p:pic>
      <p:pic>
        <p:nvPicPr>
          <p:cNvPr id="14" name="Image 13">
            <a:hlinkClick r:id="rId5" tooltip="&quot;womens voice&quot;"/>
            <a:extLst>
              <a:ext uri="{FF2B5EF4-FFF2-40B4-BE49-F238E27FC236}">
                <a16:creationId xmlns:a16="http://schemas.microsoft.com/office/drawing/2014/main" id="{4A285CF5-E3D0-4250-8C3B-F1FE7C2D283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5" y="127662"/>
            <a:ext cx="1108309" cy="1113551"/>
          </a:xfrm>
          <a:prstGeom prst="rect">
            <a:avLst/>
          </a:prstGeom>
          <a:pattFill prst="pct70">
            <a:fgClr>
              <a:srgbClr val="E0CDF4"/>
            </a:fgClr>
            <a:bgClr>
              <a:sysClr val="window" lastClr="FFFFFF"/>
            </a:bgClr>
          </a:pattFill>
          <a:ln>
            <a:noFill/>
          </a:ln>
        </p:spPr>
      </p:pic>
      <p:pic>
        <p:nvPicPr>
          <p:cNvPr id="16" name="Image 15">
            <a:hlinkClick r:id="rId7" tooltip="&quot;Tents in Refugee camp&quot;"/>
            <a:extLst>
              <a:ext uri="{FF2B5EF4-FFF2-40B4-BE49-F238E27FC236}">
                <a16:creationId xmlns:a16="http://schemas.microsoft.com/office/drawing/2014/main" id="{19AEBB27-4B42-407C-B5FB-2F55A83CE05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87" y="227979"/>
            <a:ext cx="1108309" cy="912916"/>
          </a:xfrm>
          <a:prstGeom prst="rect">
            <a:avLst/>
          </a:prstGeom>
          <a:pattFill prst="pct75">
            <a:fgClr>
              <a:srgbClr val="E0CDF4"/>
            </a:fgClr>
            <a:bgClr>
              <a:sysClr val="window" lastClr="FFFFFF"/>
            </a:bgClr>
          </a:pattFill>
          <a:ln>
            <a:noFill/>
          </a:ln>
        </p:spPr>
      </p:pic>
      <p:pic>
        <p:nvPicPr>
          <p:cNvPr id="17" name="Image 16">
            <a:hlinkClick r:id="rId9" tooltip="&quot;racism&quot;"/>
            <a:extLst>
              <a:ext uri="{FF2B5EF4-FFF2-40B4-BE49-F238E27FC236}">
                <a16:creationId xmlns:a16="http://schemas.microsoft.com/office/drawing/2014/main" id="{F07E21CC-73CA-479C-B4AE-60387515AF1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25" y="1690514"/>
            <a:ext cx="699007" cy="62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1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524000"/>
            <a:ext cx="77824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Recueillir et analyser des données ventilées par sexe et par âge dans les évaluations des besoins et plaider en faveur des données Covid-19 désagrégées par sexe et âge  aux niveaux national et régional.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Développer une analyse rapide genre régionale et locale pour Covid-19; travail global sur une analyse rapide genre multisectorielle conjointe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Les décideurs et ceux qui coordonnent les efforts de réponse devraient utiliser l'analyse genre et inclure des spécialistes genre aux niveaux mondial, national et local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1969145"/>
            <a:ext cx="543426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entury Gothic" panose="020B0502020202020204" pitchFamily="34" charset="0"/>
              </a:rPr>
              <a:t>Recommendations AGR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3222083"/>
            <a:ext cx="543426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4475021"/>
            <a:ext cx="54342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5449077"/>
            <a:ext cx="54342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3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524000"/>
            <a:ext cx="7782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4. Plaider pour que la coordination de Covid-19 et les organes de prise de décision sont équilibrés d’un point de vue genre et inclusifs aux niveaux mondial, national et local</a:t>
            </a:r>
          </a:p>
          <a:p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5. À travers les agences, établir / renforcer une communication a base communautaire,  à double sens et inclusive: localisée, fondée sur des preuves, sensible au genre, et dissipe les mythes et la désinformation</a:t>
            </a:r>
          </a:p>
          <a:p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6.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Pr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é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vention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et r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é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ponse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aux VBG/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sant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é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/services de SSR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conformes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au MIPS</a:t>
            </a:r>
            <a:r>
              <a:rPr lang="fr-FR" sz="2200" dirty="0"/>
              <a:t> 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doivent être considérés comme des interventions vitales pour tous ceux qui travaillent sur la réponse humanitaire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. </a:t>
            </a:r>
          </a:p>
          <a:p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7.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Une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approche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de z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é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ro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tol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é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rance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de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l’EAS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appliqu</a:t>
            </a:r>
            <a:r>
              <a:rPr lang="fr-FR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é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e par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tous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 les </a:t>
            </a:r>
            <a:r>
              <a:rPr lang="en-US" sz="2200" dirty="0" err="1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acteurs</a:t>
            </a:r>
            <a:r>
              <a:rPr lang="en-US" sz="2200" dirty="0">
                <a:solidFill>
                  <a:schemeClr val="accent1">
                    <a:lumMod val="10000"/>
                  </a:schemeClr>
                </a:solidFill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1969145"/>
            <a:ext cx="543426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Recommendations AGR (suite)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3222083"/>
            <a:ext cx="543426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4475021"/>
            <a:ext cx="54342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5449077"/>
            <a:ext cx="54342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7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13173"/>
            <a:ext cx="2440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Violence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domestique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VBGs</a:t>
            </a:r>
            <a:endParaRPr lang="tr-TR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6271" y="4099138"/>
            <a:ext cx="2852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Forte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probabilit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de non retour 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</a:rPr>
              <a:t>à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l’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ducation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/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grossesses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pr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coces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/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mariages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pr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coces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forc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é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</a:t>
            </a:r>
            <a:endParaRPr lang="tr-TR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7" y="2291207"/>
            <a:ext cx="566423" cy="1799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13" y="2097593"/>
            <a:ext cx="611627" cy="1993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3100" y="451317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Diminution de </a:t>
            </a:r>
            <a:r>
              <a:rPr lang="en-US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l’acc</a:t>
            </a:r>
            <a:r>
              <a:rPr lang="fr-FR" b="1" dirty="0">
                <a:solidFill>
                  <a:schemeClr val="accent5">
                    <a:lumMod val="10000"/>
                  </a:schemeClr>
                </a:solidFill>
              </a:rPr>
              <a:t>è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 aux services de SDSR</a:t>
            </a:r>
            <a:endParaRPr lang="tr-TR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00" y="2097593"/>
            <a:ext cx="1953876" cy="1760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4C850-EC3A-BF4D-8F32-DD53FB737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097593"/>
            <a:ext cx="506748" cy="1278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143"/>
            <a:ext cx="8276619" cy="990600"/>
          </a:xfrm>
        </p:spPr>
        <p:txBody>
          <a:bodyPr/>
          <a:lstStyle/>
          <a:p>
            <a:r>
              <a:rPr lang="en-US" sz="2800" b="1" dirty="0">
                <a:latin typeface="Century Gothic" panose="020B0502020202020204" pitchFamily="34" charset="0"/>
              </a:rPr>
              <a:t>Rapport Plan International 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Impact: </a:t>
            </a:r>
            <a:r>
              <a:rPr lang="en-US" sz="2800" b="1" dirty="0" err="1">
                <a:latin typeface="Century Gothic" panose="020B0502020202020204" pitchFamily="34" charset="0"/>
              </a:rPr>
              <a:t>filles</a:t>
            </a:r>
            <a:r>
              <a:rPr lang="en-US" sz="2800" b="1" dirty="0">
                <a:latin typeface="Century Gothic" panose="020B0502020202020204" pitchFamily="34" charset="0"/>
              </a:rPr>
              <a:t> et </a:t>
            </a:r>
            <a:r>
              <a:rPr lang="en-US" sz="2800" b="1" dirty="0" err="1">
                <a:latin typeface="Century Gothic" panose="020B0502020202020204" pitchFamily="34" charset="0"/>
              </a:rPr>
              <a:t>adolescentes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34C850-EC3A-BF4D-8F32-DD53FB737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0" y="2820549"/>
            <a:ext cx="506748" cy="12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76396"/>
            <a:ext cx="566423" cy="1799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19" y="158143"/>
            <a:ext cx="8153400" cy="990600"/>
          </a:xfrm>
        </p:spPr>
        <p:txBody>
          <a:bodyPr/>
          <a:lstStyle/>
          <a:p>
            <a:r>
              <a:rPr lang="en-US" sz="3200" b="1" dirty="0">
                <a:latin typeface="Century Gothic" panose="020B0502020202020204" pitchFamily="34" charset="0"/>
              </a:rPr>
              <a:t>Rapport Plan International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Recommendations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34C850-EC3A-BF4D-8F32-DD53FB737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0" y="2997379"/>
            <a:ext cx="506748" cy="1278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3385" y="1447800"/>
            <a:ext cx="65458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err="1"/>
              <a:t>Gouvernements</a:t>
            </a: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err="1"/>
              <a:t>Promouvoir</a:t>
            </a:r>
            <a:r>
              <a:rPr lang="en-GB" dirty="0"/>
              <a:t> et assurer </a:t>
            </a:r>
            <a:r>
              <a:rPr lang="en-GB" dirty="0" err="1"/>
              <a:t>l’engagement</a:t>
            </a:r>
            <a:r>
              <a:rPr lang="en-GB" dirty="0"/>
              <a:t> </a:t>
            </a:r>
            <a:r>
              <a:rPr lang="en-GB" dirty="0" err="1"/>
              <a:t>communautaire</a:t>
            </a:r>
            <a:r>
              <a:rPr lang="en-GB" dirty="0"/>
              <a:t> qui valorise la participation des </a:t>
            </a:r>
            <a:r>
              <a:rPr lang="en-GB" dirty="0" err="1"/>
              <a:t>filles</a:t>
            </a:r>
            <a:r>
              <a:rPr lang="en-GB" dirty="0"/>
              <a:t> et des femmes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err="1"/>
              <a:t>Prioriser</a:t>
            </a:r>
            <a:r>
              <a:rPr lang="en-GB" dirty="0"/>
              <a:t> </a:t>
            </a:r>
            <a:r>
              <a:rPr lang="en-GB" dirty="0" err="1"/>
              <a:t>l’apprentissage</a:t>
            </a:r>
            <a:r>
              <a:rPr lang="en-GB" dirty="0"/>
              <a:t> inclusive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R</a:t>
            </a:r>
            <a:r>
              <a:rPr lang="fr-FR" dirty="0"/>
              <a:t>é</a:t>
            </a:r>
            <a:r>
              <a:rPr lang="en-GB" dirty="0" err="1"/>
              <a:t>duire</a:t>
            </a:r>
            <a:r>
              <a:rPr lang="en-GB" dirty="0"/>
              <a:t> la fracture </a:t>
            </a:r>
            <a:r>
              <a:rPr lang="en-GB" dirty="0" err="1"/>
              <a:t>num</a:t>
            </a:r>
            <a:r>
              <a:rPr lang="fr-FR" dirty="0"/>
              <a:t>é</a:t>
            </a:r>
            <a:r>
              <a:rPr lang="en-GB" dirty="0" err="1"/>
              <a:t>rique</a:t>
            </a:r>
            <a:r>
              <a:rPr lang="en-GB" dirty="0"/>
              <a:t> entre les sexes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Protection et </a:t>
            </a:r>
            <a:r>
              <a:rPr lang="en-GB" dirty="0" err="1"/>
              <a:t>sauvegarde</a:t>
            </a:r>
            <a:r>
              <a:rPr lang="en-GB" dirty="0"/>
              <a:t> </a:t>
            </a:r>
            <a:r>
              <a:rPr lang="en-GB" dirty="0" err="1"/>
              <a:t>contre</a:t>
            </a:r>
            <a:r>
              <a:rPr lang="en-GB" dirty="0"/>
              <a:t> VBG et EAS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err="1"/>
              <a:t>Donn</a:t>
            </a:r>
            <a:r>
              <a:rPr lang="fr-FR" dirty="0"/>
              <a:t>é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sensibles</a:t>
            </a:r>
            <a:r>
              <a:rPr lang="en-GB" dirty="0"/>
              <a:t> au genre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2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Questions / discussion</a:t>
            </a:r>
          </a:p>
        </p:txBody>
      </p:sp>
    </p:spTree>
    <p:extLst>
      <p:ext uri="{BB962C8B-B14F-4D97-AF65-F5344CB8AC3E}">
        <p14:creationId xmlns:p14="http://schemas.microsoft.com/office/powerpoint/2010/main" val="133544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189138"/>
            <a:ext cx="8763000" cy="990600"/>
          </a:xfrm>
        </p:spPr>
        <p:txBody>
          <a:bodyPr/>
          <a:lstStyle/>
          <a:p>
            <a:r>
              <a:rPr lang="en-US" altLang="en-US" sz="2400" b="1" u="sng" dirty="0" err="1"/>
              <a:t>Alerte</a:t>
            </a:r>
            <a:r>
              <a:rPr lang="en-US" altLang="en-US" sz="2400" b="1" u="sng" dirty="0"/>
              <a:t> sur le Genre – COVID-19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701482"/>
            <a:ext cx="46027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 présente une analyse genre  globale des risques lies au COVID 19 - 70% des travailleurs du domaine de  la santé, responsabilités liées aux soins dans le foyer, risques lies aux  moyens d’existence, besoins en soins de santé, VBG, etc.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Souligne l’importance de l’inclusion des filles et des femmes dans les processus de prise de décision, particulièrement en ce qui concerne la mobilisation sociale et l’identification de stratégies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DA033-8953-45E8-A3EC-62D82024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2" y="1738268"/>
            <a:ext cx="3962398" cy="5119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93467-0C93-4273-8E28-1B43DDA1C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143" y="172163"/>
            <a:ext cx="8763000" cy="990600"/>
          </a:xfrm>
        </p:spPr>
        <p:txBody>
          <a:bodyPr/>
          <a:lstStyle/>
          <a:p>
            <a:r>
              <a:rPr lang="en-US" altLang="en-US" sz="2400" b="1" u="sng" dirty="0"/>
              <a:t>IASC COVID 19 </a:t>
            </a:r>
            <a:r>
              <a:rPr lang="en-US" altLang="en-US" sz="2400" b="1" u="sng" dirty="0" err="1"/>
              <a:t>Alerte</a:t>
            </a:r>
            <a:r>
              <a:rPr lang="en-US" altLang="en-US" sz="2400" b="1" u="sng" dirty="0"/>
              <a:t> sur le Genre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493449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Établit des normes minimales pour intégrer le genre dans les plans de préparation et de réponse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d’avoir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noProof="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Evaluations ax</a:t>
            </a: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sur le genre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Ne-pas-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de communication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Capacit</a:t>
            </a: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cisionnel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Groupes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travail du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secteur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genre/inter-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disposition d’orientations contextualisées pour les principaux secteurs identifiés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coordination des camps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Sant</a:t>
            </a: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Protection; 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curite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alimentaire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nutrition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NFI; WASH; Education;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Moyens</a:t>
            </a:r>
            <a:r>
              <a:rPr lang="en-US" sz="1800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d’existence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A3864-3D9E-4894-B51D-041E67E9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51" y="1495110"/>
            <a:ext cx="3408690" cy="5675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7C4212-CF8C-43B6-B21E-46B520E39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055" y="227919"/>
            <a:ext cx="2514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DDBFA0-8E79-4A4F-847A-2CF802AC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366" y="1546678"/>
            <a:ext cx="4031634" cy="5311322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189138"/>
            <a:ext cx="8763000" cy="990600"/>
          </a:xfrm>
        </p:spPr>
        <p:txBody>
          <a:bodyPr/>
          <a:lstStyle/>
          <a:p>
            <a:r>
              <a:rPr lang="en-US" altLang="en-US" sz="2800" b="1" u="sng" dirty="0">
                <a:latin typeface="Century Gothic" panose="020B0502020202020204" pitchFamily="34" charset="0"/>
              </a:rPr>
              <a:t>Ce que nous </a:t>
            </a:r>
            <a:r>
              <a:rPr lang="en-US" altLang="en-US" sz="2800" b="1" u="sng" dirty="0" err="1">
                <a:latin typeface="Century Gothic" panose="020B0502020202020204" pitchFamily="34" charset="0"/>
              </a:rPr>
              <a:t>savons</a:t>
            </a:r>
            <a:r>
              <a:rPr lang="en-US" altLang="en-US" sz="2800" b="1" u="sng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46027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 des travailleurs du domaine de  la santé sont des femmes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9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femmes sont surreprésentées dans le travail domestique et peu rémunéré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femmes et les filles ont des responsabilités de soins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mise en quarantaine a accru l'exposition à la violence domestique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Groupes les plus marginalisés sont davantage exposés au danger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Violations des droits de l'homme en raison du manque de surveillance et d'accès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Discrimination et xénophobie</a:t>
            </a:r>
            <a:endParaRPr lang="fr-FR" dirty="0">
              <a:solidFill>
                <a:srgbClr val="009D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93467-0C93-4273-8E28-1B43DDA1C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4388"/>
            <a:ext cx="25146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701" y="2092073"/>
            <a:ext cx="240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Augmentation des VBG</a:t>
            </a:r>
            <a:endParaRPr lang="tr-TR" sz="1800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339" y="2092074"/>
            <a:ext cx="299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Risques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dans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la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sant</a:t>
            </a:r>
            <a:r>
              <a:rPr lang="fr-FR" sz="1800" b="1" dirty="0">
                <a:solidFill>
                  <a:schemeClr val="accent5">
                    <a:lumMod val="10000"/>
                  </a:schemeClr>
                </a:solidFill>
              </a:rPr>
              <a:t>é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sexuelle</a:t>
            </a: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et reproductive</a:t>
            </a:r>
            <a:endParaRPr lang="tr-TR" sz="1800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0" y="2104294"/>
            <a:ext cx="214892" cy="70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6" y="2130397"/>
            <a:ext cx="211194" cy="688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4C850-EC3A-BF4D-8F32-DD53FB737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200" y="2197298"/>
            <a:ext cx="219913" cy="554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308004-A6F7-3746-8FC5-C2EC3ECE9E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14" y="2011840"/>
            <a:ext cx="245810" cy="806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19" y="158143"/>
            <a:ext cx="8153400" cy="990600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</a:rPr>
              <a:t>VBG et SDSR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160" y="3133400"/>
            <a:ext cx="3711040" cy="2308324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Augmentation des VBG (violence </a:t>
            </a:r>
            <a:r>
              <a:rPr lang="fr-FR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</a:t>
            </a: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pendant la quarantaine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Confinement et violence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</a:t>
            </a: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aux services de VBG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</a:t>
            </a: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services de VBG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Augmentation de risks </a:t>
            </a: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d’exploitation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abus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sexuels</a:t>
            </a:r>
            <a:endParaRPr lang="en-US" sz="18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3256" y="3133400"/>
            <a:ext cx="4045944" cy="313932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Ressources détournées des services de santé existants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 exacerbés sur les soins de santé déjà faibles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Recours à des soins gratuits ou subventionnés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Normes de genre inégales = barrières à l'accès </a:t>
            </a:r>
            <a:endParaRPr lang="en-US" sz="18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Femmes enceintes et nouveaux n</a:t>
            </a:r>
            <a:r>
              <a:rPr lang="fr-FR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Dynamiques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pouvoir</a:t>
            </a:r>
            <a:r>
              <a:rPr lang="en-US" sz="1800" dirty="0">
                <a:solidFill>
                  <a:schemeClr val="accent5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niveau du ménage</a:t>
            </a:r>
            <a:endParaRPr lang="en-CA" sz="1800" dirty="0">
              <a:solidFill>
                <a:schemeClr val="accent5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189138"/>
            <a:ext cx="8763000" cy="990600"/>
          </a:xfrm>
        </p:spPr>
        <p:txBody>
          <a:bodyPr/>
          <a:lstStyle/>
          <a:p>
            <a:r>
              <a:rPr lang="en-US" altLang="en-US" sz="2800" b="1" u="sng" dirty="0" err="1">
                <a:latin typeface="Century Gothic" panose="020B0502020202020204" pitchFamily="34" charset="0"/>
              </a:rPr>
              <a:t>Autres</a:t>
            </a:r>
            <a:r>
              <a:rPr lang="en-US" altLang="en-US" sz="2800" b="1" u="sng" dirty="0">
                <a:latin typeface="Century Gothic" panose="020B0502020202020204" pitchFamily="34" charset="0"/>
              </a:rPr>
              <a:t> resources</a:t>
            </a:r>
            <a:endParaRPr lang="en-US" altLang="en-US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17122" y="1175256"/>
            <a:ext cx="60505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DD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F195D-3F30-4AFB-8BED-7312D988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6644"/>
            <a:ext cx="25146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849" y="1491175"/>
            <a:ext cx="4007297" cy="5591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515" y="2098586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https://gbvguidelines.org/cctopic/covid-19/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355" y="1491175"/>
            <a:ext cx="1916867" cy="2312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373" y="3942460"/>
            <a:ext cx="2168047" cy="2839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355" y="3942460"/>
            <a:ext cx="1954494" cy="29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189138"/>
            <a:ext cx="8763000" cy="990600"/>
          </a:xfrm>
        </p:spPr>
        <p:txBody>
          <a:bodyPr/>
          <a:lstStyle/>
          <a:p>
            <a:r>
              <a:rPr lang="en-US" altLang="en-US" sz="2800" b="1" u="sng" dirty="0" err="1">
                <a:latin typeface="Century Gothic" panose="020B0502020202020204" pitchFamily="34" charset="0"/>
              </a:rPr>
              <a:t>Analyse</a:t>
            </a:r>
            <a:r>
              <a:rPr lang="en-US" altLang="en-US" sz="2800" b="1" u="sng" dirty="0">
                <a:latin typeface="Century Gothic" panose="020B0502020202020204" pitchFamily="34" charset="0"/>
              </a:rPr>
              <a:t> de Genre </a:t>
            </a:r>
            <a:r>
              <a:rPr lang="en-US" altLang="en-US" sz="2800" b="1" u="sng" dirty="0" err="1">
                <a:latin typeface="Century Gothic" panose="020B0502020202020204" pitchFamily="34" charset="0"/>
              </a:rPr>
              <a:t>Rapide</a:t>
            </a:r>
            <a:r>
              <a:rPr lang="en-US" altLang="en-US" sz="2800" b="1" u="sng" dirty="0">
                <a:latin typeface="Century Gothic" panose="020B0502020202020204" pitchFamily="34" charset="0"/>
              </a:rPr>
              <a:t>, COVID-19</a:t>
            </a:r>
            <a:endParaRPr lang="en-US" altLang="en-US" sz="28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38" y="381000"/>
            <a:ext cx="2210962" cy="70348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800100" y="2667000"/>
            <a:ext cx="7315200" cy="276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Tw Cen MT" pitchFamily="-105" charset="-18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AU" sz="4000" b="1" dirty="0">
                <a:latin typeface="Century Gothic" panose="020B0502020202020204" pitchFamily="34" charset="0"/>
              </a:rPr>
              <a:t>Analyse de genre  </a:t>
            </a:r>
            <a:r>
              <a:rPr lang="en-AU" sz="4000" b="1" dirty="0" err="1">
                <a:latin typeface="Century Gothic" panose="020B0502020202020204" pitchFamily="34" charset="0"/>
              </a:rPr>
              <a:t>rapide</a:t>
            </a:r>
            <a:r>
              <a:rPr lang="en-AU" sz="4000" b="1" dirty="0">
                <a:latin typeface="Century Gothic" panose="020B0502020202020204" pitchFamily="34" charset="0"/>
              </a:rPr>
              <a:t> </a:t>
            </a:r>
            <a:r>
              <a:rPr lang="en-AU" sz="4000" b="1" dirty="0" err="1">
                <a:latin typeface="Century Gothic" panose="020B0502020202020204" pitchFamily="34" charset="0"/>
              </a:rPr>
              <a:t>globale</a:t>
            </a:r>
            <a:r>
              <a:rPr lang="en-AU" sz="4000" b="1" dirty="0">
                <a:latin typeface="Century Gothic" panose="020B0502020202020204" pitchFamily="34" charset="0"/>
              </a:rPr>
              <a:t>, COVID-19</a:t>
            </a:r>
          </a:p>
          <a:p>
            <a:pPr algn="ctr"/>
            <a:endParaRPr lang="en-AU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AU" sz="2000" b="1" dirty="0">
                <a:latin typeface="Century Gothic" panose="020B0502020202020204" pitchFamily="34" charset="0"/>
              </a:rPr>
              <a:t>CARE et International Rescue Committee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m</a:t>
            </a:r>
            <a:r>
              <a:rPr lang="en-AU" sz="2000" b="1" dirty="0" err="1">
                <a:latin typeface="Century Gothic" panose="020B0502020202020204" pitchFamily="34" charset="0"/>
              </a:rPr>
              <a:t>ars</a:t>
            </a:r>
            <a:r>
              <a:rPr lang="en-AU" sz="2000" b="1" dirty="0">
                <a:latin typeface="Century Gothic" panose="020B0502020202020204" pitchFamily="34" charset="0"/>
              </a:rPr>
              <a:t>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167" t="24803" r="35000" b="48517"/>
          <a:stretch/>
        </p:blipFill>
        <p:spPr>
          <a:xfrm>
            <a:off x="3200400" y="5257799"/>
            <a:ext cx="990600" cy="1371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483578"/>
            <a:ext cx="687917" cy="9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85997"/>
            <a:ext cx="2177143" cy="69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86313"/>
            <a:ext cx="4959400" cy="2897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20574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Utilis</a:t>
            </a:r>
            <a:r>
              <a:rPr lang="fr-FR" sz="2400" dirty="0">
                <a:solidFill>
                  <a:schemeClr val="tx2"/>
                </a:solidFill>
              </a:rPr>
              <a:t>é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e </a:t>
            </a: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dans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plus de 50 pays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Trois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principes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cl</a:t>
            </a:r>
            <a:r>
              <a:rPr lang="fr-FR" sz="2400" dirty="0">
                <a:solidFill>
                  <a:srgbClr val="009DDC"/>
                </a:solidFill>
              </a:rPr>
              <a:t>é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s: </a:t>
            </a: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rapide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, progressive, </a:t>
            </a: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pratique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Imparfaites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doivent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fr-FR" sz="2400" dirty="0"/>
              <a:t>être mise à jour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726"/>
            <a:ext cx="8153400" cy="990600"/>
          </a:xfrm>
        </p:spPr>
        <p:txBody>
          <a:bodyPr/>
          <a:lstStyle/>
          <a:p>
            <a:r>
              <a:rPr lang="en-US" sz="2800" b="1" dirty="0" err="1">
                <a:latin typeface="Century Gothic" panose="020B0502020202020204" pitchFamily="34" charset="0"/>
              </a:rPr>
              <a:t>Analyse</a:t>
            </a:r>
            <a:r>
              <a:rPr lang="en-US" sz="2800" b="1" dirty="0">
                <a:latin typeface="Century Gothic" panose="020B0502020202020204" pitchFamily="34" charset="0"/>
              </a:rPr>
              <a:t> de Genre </a:t>
            </a:r>
            <a:r>
              <a:rPr lang="en-US" sz="2800" b="1" dirty="0" err="1">
                <a:latin typeface="Century Gothic" panose="020B0502020202020204" pitchFamily="34" charset="0"/>
              </a:rPr>
              <a:t>Rapide</a:t>
            </a:r>
            <a:r>
              <a:rPr lang="en-US" sz="2800" b="1" dirty="0">
                <a:latin typeface="Century Gothic" panose="020B0502020202020204" pitchFamily="34" charset="0"/>
              </a:rPr>
              <a:t>, COVID-19</a:t>
            </a:r>
          </a:p>
        </p:txBody>
      </p:sp>
    </p:spTree>
    <p:extLst>
      <p:ext uri="{BB962C8B-B14F-4D97-AF65-F5344CB8AC3E}">
        <p14:creationId xmlns:p14="http://schemas.microsoft.com/office/powerpoint/2010/main" val="197895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62FF5-9B3A-4285-969A-7FCB6EC2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22" y="457200"/>
            <a:ext cx="1971477" cy="62728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5174117"/>
              </p:ext>
            </p:extLst>
          </p:nvPr>
        </p:nvGraphicFramePr>
        <p:xfrm>
          <a:off x="227542" y="785988"/>
          <a:ext cx="8611658" cy="60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41" y="228600"/>
            <a:ext cx="6640179" cy="990600"/>
          </a:xfrm>
        </p:spPr>
        <p:txBody>
          <a:bodyPr/>
          <a:lstStyle/>
          <a:p>
            <a:r>
              <a:rPr lang="en-US" sz="2800" b="1" dirty="0" err="1">
                <a:latin typeface="Century Gothic" panose="020B0502020202020204" pitchFamily="34" charset="0"/>
              </a:rPr>
              <a:t>Analyse</a:t>
            </a:r>
            <a:r>
              <a:rPr lang="en-US" sz="2800" b="1" dirty="0">
                <a:latin typeface="Century Gothic" panose="020B0502020202020204" pitchFamily="34" charset="0"/>
              </a:rPr>
              <a:t> de Genre </a:t>
            </a:r>
            <a:r>
              <a:rPr lang="en-US" sz="2800" b="1" dirty="0" err="1">
                <a:latin typeface="Century Gothic" panose="020B0502020202020204" pitchFamily="34" charset="0"/>
              </a:rPr>
              <a:t>Rapide</a:t>
            </a:r>
            <a:r>
              <a:rPr lang="en-US" sz="2800" b="1" dirty="0">
                <a:latin typeface="Century Gothic" panose="020B0502020202020204" pitchFamily="34" charset="0"/>
              </a:rPr>
              <a:t>, COVID-19</a:t>
            </a:r>
          </a:p>
        </p:txBody>
      </p:sp>
    </p:spTree>
    <p:extLst>
      <p:ext uri="{BB962C8B-B14F-4D97-AF65-F5344CB8AC3E}">
        <p14:creationId xmlns:p14="http://schemas.microsoft.com/office/powerpoint/2010/main" val="2686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 Women">
    <a:dk1>
      <a:srgbClr val="009DDC"/>
    </a:dk1>
    <a:lt1>
      <a:sysClr val="window" lastClr="FFFFFF"/>
    </a:lt1>
    <a:dk2>
      <a:srgbClr val="009DDC"/>
    </a:dk2>
    <a:lt2>
      <a:srgbClr val="67B7E6"/>
    </a:lt2>
    <a:accent1>
      <a:srgbClr val="009DDC"/>
    </a:accent1>
    <a:accent2>
      <a:srgbClr val="67B7E6"/>
    </a:accent2>
    <a:accent3>
      <a:srgbClr val="009DDC"/>
    </a:accent3>
    <a:accent4>
      <a:srgbClr val="67B7E6"/>
    </a:accent4>
    <a:accent5>
      <a:srgbClr val="D8D8D8"/>
    </a:accent5>
    <a:accent6>
      <a:srgbClr val="BFBFBF"/>
    </a:accent6>
    <a:hlink>
      <a:srgbClr val="000000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0DA350A0674469BF86087E2971526" ma:contentTypeVersion="1" ma:contentTypeDescription="Create a new document." ma:contentTypeScope="" ma:versionID="fca93d6d0164f8ea71591f6e1cf8d653">
  <xsd:schema xmlns:xsd="http://www.w3.org/2001/XMLSchema" xmlns:xs="http://www.w3.org/2001/XMLSchema" xmlns:p="http://schemas.microsoft.com/office/2006/metadata/properties" xmlns:ns3="94844c6e-1445-40cb-b018-63e579968f31" targetNamespace="http://schemas.microsoft.com/office/2006/metadata/properties" ma:root="true" ma:fieldsID="3d25de61681049334979467a55595fdb" ns3:_="">
    <xsd:import namespace="94844c6e-1445-40cb-b018-63e579968f31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44c6e-1445-40cb-b018-63e579968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222CB-D50B-4EDD-A1BD-2B4A634C7142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94844c6e-1445-40cb-b018-63e579968f31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83ED7A0-82CB-4D2C-9214-674C547C7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96D0C-2C32-4745-8F1D-DA01E9C9A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44c6e-1445-40cb-b018-63e579968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45495</TotalTime>
  <Words>1105</Words>
  <Application>Microsoft Macintosh PowerPoint</Application>
  <PresentationFormat>On-screen Show (4:3)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Tw Cen MT</vt:lpstr>
      <vt:lpstr>Wingdings</vt:lpstr>
      <vt:lpstr>Wingdings 2</vt:lpstr>
      <vt:lpstr>Median</vt:lpstr>
      <vt:lpstr>Alerte sur le Genre pour la pandémie du COVID-19  Jennifer Miquel, UNFPA Delphine Brun, CARE Maimouna Lehman, Plan Fatouma Soumana, CARE 5 mai, 2020</vt:lpstr>
      <vt:lpstr>Alerte sur le Genre – COVID-19</vt:lpstr>
      <vt:lpstr>IASC COVID 19 Alerte sur le Genre</vt:lpstr>
      <vt:lpstr>Ce que nous savons </vt:lpstr>
      <vt:lpstr>VBG et SDSR</vt:lpstr>
      <vt:lpstr>Autres resources</vt:lpstr>
      <vt:lpstr>Analyse de Genre Rapide, COVID-19</vt:lpstr>
      <vt:lpstr>Analyse de Genre Rapide, COVID-19</vt:lpstr>
      <vt:lpstr>Analyse de Genre Rapide, COVID-19</vt:lpstr>
      <vt:lpstr>Résultats: Analyse de GenreRapide</vt:lpstr>
      <vt:lpstr>Résultats sectoriels clés</vt:lpstr>
      <vt:lpstr>PowerPoint Presentation</vt:lpstr>
      <vt:lpstr>Recommendations AGR</vt:lpstr>
      <vt:lpstr>Recommendations AGR (suite) </vt:lpstr>
      <vt:lpstr>Rapport Plan International  Impact: filles et adolescentes</vt:lpstr>
      <vt:lpstr>Rapport Plan International Recommendations</vt:lpstr>
      <vt:lpstr>Questions / discussion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 Nations</dc:creator>
  <cp:lastModifiedBy>Darine Atwa</cp:lastModifiedBy>
  <cp:revision>1052</cp:revision>
  <cp:lastPrinted>2017-01-05T15:19:33Z</cp:lastPrinted>
  <dcterms:created xsi:type="dcterms:W3CDTF">2016-01-13T05:15:54Z</dcterms:created>
  <dcterms:modified xsi:type="dcterms:W3CDTF">2020-05-14T12:54:23Z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0x0101007100DA350A0674469BF86087E2971526</vt:lpwstr>
  </property>
</Properties>
</file>