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5" r:id="rId3"/>
    <p:sldId id="257" r:id="rId4"/>
    <p:sldId id="270" r:id="rId5"/>
    <p:sldId id="271" r:id="rId6"/>
    <p:sldId id="264" r:id="rId7"/>
    <p:sldId id="276" r:id="rId8"/>
    <p:sldId id="260" r:id="rId9"/>
    <p:sldId id="261" r:id="rId10"/>
    <p:sldId id="262" r:id="rId11"/>
    <p:sldId id="277" r:id="rId12"/>
    <p:sldId id="258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09" autoAdjust="0"/>
    <p:restoredTop sz="71523" autoAdjust="0"/>
  </p:normalViewPr>
  <p:slideViewPr>
    <p:cSldViewPr snapToGrid="0">
      <p:cViewPr varScale="1">
        <p:scale>
          <a:sx n="82" d="100"/>
          <a:sy n="82" d="100"/>
        </p:scale>
        <p:origin x="14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74F9B-8F18-4F51-A2E6-CDFE75D9784E}" type="datetimeFigureOut">
              <a:rPr lang="en-US" smtClean="0"/>
              <a:t>6/4/20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27D90-35D1-46EE-9C31-D343CBB51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5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27D90-35D1-46EE-9C31-D343CBB512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81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27D90-35D1-46EE-9C31-D343CBB512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4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27D90-35D1-46EE-9C31-D343CBB512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8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27D90-35D1-46EE-9C31-D343CBB512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6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27D90-35D1-46EE-9C31-D343CBB512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71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27D90-35D1-46EE-9C31-D343CBB512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88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27D90-35D1-46EE-9C31-D343CBB512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88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27D90-35D1-46EE-9C31-D343CBB512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00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27D90-35D1-46EE-9C31-D343CBB512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24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27D90-35D1-46EE-9C31-D343CBB512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60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27D90-35D1-46EE-9C31-D343CBB512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86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27D90-35D1-46EE-9C31-D343CBB512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66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5096F-49F3-40F2-B29C-F3C39484F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93D0F-D6C1-4E28-B21C-4972C872D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B1717-0932-4D73-A020-FC28A1836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C3A7-14E9-4680-BBCB-1CEF152EB21B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E3408-7748-4F72-A9D4-59D077C02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72297-BB56-4123-A86C-CE8668BD7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18C-BE93-4781-9A15-F94A470D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9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B29AC-6D95-4E43-9E02-5999BEB48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1957C-4BAB-48BC-9E91-4B2859118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A4A9C-1E8C-4EB7-B738-AB06A54BF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C3A7-14E9-4680-BBCB-1CEF152EB21B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F0A14-EE4A-4935-991F-44EBBC6CB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9BD53-6BB1-4FD8-AE77-C7F25F62C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18C-BE93-4781-9A15-F94A470D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2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C78355-111C-4AA1-A924-4AF4D1E2FA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28C4FA-C8F7-4D54-B200-9F9A81CF2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05EB2-F7C8-44A6-90DA-38A60BBDA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C3A7-14E9-4680-BBCB-1CEF152EB21B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A7ADE-92FB-4BF9-A456-125308B61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C5CD8-0C80-408A-8B3D-AA262A08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18C-BE93-4781-9A15-F94A470D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3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74334-5574-4BB2-9515-79CE4DF7F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3B5DE-CBC4-4533-A431-525438F76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2551C-DF22-4E84-8AC5-55A306AA0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C3A7-14E9-4680-BBCB-1CEF152EB21B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F4C87-4C0A-479F-A758-A8BEA6297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DC14A-ACEA-44B4-AAFD-9D9756B3C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18C-BE93-4781-9A15-F94A470D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8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19ACB-54F3-4660-A4C9-C6D2ABEFA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054E1-46DF-44CC-9A49-FB23B97BE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EF406-63F3-4E33-8580-2EB58EC4D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C3A7-14E9-4680-BBCB-1CEF152EB21B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77037-B3EF-422F-8848-7576774A2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A9183-8998-485F-8477-B455E2F15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18C-BE93-4781-9A15-F94A470D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7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89BE8-7A77-46CE-87FC-4B37D4044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62EF6-F274-4F65-8BBE-1A75C42EC4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54466A-38FE-47A3-A16B-E7FA72104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61C43-CE96-4AF1-8D27-229649161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C3A7-14E9-4680-BBCB-1CEF152EB21B}" type="datetimeFigureOut">
              <a:rPr lang="en-US" smtClean="0"/>
              <a:t>6/4/20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A56E0-F6FF-4277-BD68-B2C93F9DE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95C70-E6F5-40B5-B325-2CBCC5162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18C-BE93-4781-9A15-F94A470D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5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805FB-054B-4D54-BBDB-F5EF75B0C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AA42C-9BE0-4311-A7BB-F3A70B993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520E6-A8C6-4C4F-A869-E4D6848F9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3B674D-AAB8-4E8E-9D79-510BC6D61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FCEC2D-B833-4E53-B79F-2420FB18E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DD2CFF-C5B0-409C-8D7A-A626CDE46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C3A7-14E9-4680-BBCB-1CEF152EB21B}" type="datetimeFigureOut">
              <a:rPr lang="en-US" smtClean="0"/>
              <a:t>6/4/20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386841-725F-4CAE-83A7-24292F03C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9FDD8-85FB-40AE-8700-D7CFEE4C8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18C-BE93-4781-9A15-F94A470D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3BA2-355B-42A0-929D-F24071D0F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C11FBB-5C93-4893-8952-7F3784E0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C3A7-14E9-4680-BBCB-1CEF152EB21B}" type="datetimeFigureOut">
              <a:rPr lang="en-US" smtClean="0"/>
              <a:t>6/4/20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9FE0C3-86F2-409E-956F-50AE430CA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D650A4-4882-4CF0-B4BF-C9AFCE055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18C-BE93-4781-9A15-F94A470D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6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396B90-EE3F-42F2-A3B8-B3DF78A4B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C3A7-14E9-4680-BBCB-1CEF152EB21B}" type="datetimeFigureOut">
              <a:rPr lang="en-US" smtClean="0"/>
              <a:t>6/4/20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FCF1E1-6F63-4F65-9C01-657CF27E1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1AF04-2879-498E-BE6C-55A57AEC5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18C-BE93-4781-9A15-F94A470D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6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C89C9-D31D-41F8-9598-67E0B39B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8DE94-2A92-4536-9058-C1A597511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5124B-DC10-4892-AC7B-EAB29C991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3692D-CC7D-48C7-9544-DF204197F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C3A7-14E9-4680-BBCB-1CEF152EB21B}" type="datetimeFigureOut">
              <a:rPr lang="en-US" smtClean="0"/>
              <a:t>6/4/20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1B702-8C58-4037-82BF-00E596D4C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C757A-DA71-473B-8410-352008C44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18C-BE93-4781-9A15-F94A470D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2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49DE5-3F9F-44B3-BCE1-717F48583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C02A2F-0C1D-4466-88B9-53390B06D1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C24413-3756-4F39-9191-FD853F876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62AFE-1EA2-43ED-B4C4-881DC9098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C3A7-14E9-4680-BBCB-1CEF152EB21B}" type="datetimeFigureOut">
              <a:rPr lang="en-US" smtClean="0"/>
              <a:t>6/4/20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FF7A-2EC6-4DAA-9ABB-C270E44E7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E79B6-47CA-4552-B593-71E17937A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018C-BE93-4781-9A15-F94A470D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1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17DD1C-8108-4D75-B6E1-A1706AD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974EF-4CFD-46C6-8640-D71455AB0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F6A22-948D-4387-9EB0-B70F31730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DC3A7-14E9-4680-BBCB-1CEF152EB21B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921FD-114A-4626-A8C4-FFF3B0753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6FB1C-0878-4900-9F1E-FF7A3DFC9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D018C-BE93-4781-9A15-F94A470D7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1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178157-7F8A-4B27-A596-259E97BBD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56616"/>
            <a:ext cx="10509504" cy="19751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Stepping up efforts around localization in light of COVID-19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46AF75-ABD3-4594-AFC9-A3151E1D3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3328416"/>
            <a:ext cx="10509504" cy="2715768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dirty="0"/>
              <a:t>Presentation to OPAG by Result Group 1’s Localization Sub-Group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r>
              <a:rPr lang="en-US" dirty="0"/>
              <a:t>Co-chairs: IFRC  and  UNICEF</a:t>
            </a:r>
          </a:p>
          <a:p>
            <a:pPr algn="l"/>
            <a:r>
              <a:rPr lang="en-US" dirty="0"/>
              <a:t>Members: CRS, Global CCCM Cluster, Global Protection Cluster, ICVA, IDEAS, NEAR Network, Save the Children, UNFPA, UN-HABITAT, UNHCR </a:t>
            </a:r>
          </a:p>
          <a:p>
            <a:pPr algn="l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1910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Freeform: Shape 26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0C99A0-CB06-4A2D-BEA2-BA4A3E9BD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756" y="1161288"/>
            <a:ext cx="4605132" cy="4526280"/>
          </a:xfrm>
        </p:spPr>
        <p:txBody>
          <a:bodyPr>
            <a:normAutofit/>
          </a:bodyPr>
          <a:lstStyle/>
          <a:p>
            <a:r>
              <a:rPr lang="en-US" sz="4000" b="1" dirty="0"/>
              <a:t>Streamlining engagement with affected communities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01B83-672D-4D1A-9A84-2C34F063E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en-US" sz="2000" dirty="0"/>
              <a:t>Bring different and effective risk communication and communication strategies together in a coordinated manner.</a:t>
            </a:r>
          </a:p>
          <a:p>
            <a:r>
              <a:rPr lang="en-US" sz="2000" dirty="0"/>
              <a:t>Support existing local actors’ feedback / complaints mechanism and roll out the same instead of initiating new mechanisms.</a:t>
            </a:r>
          </a:p>
          <a:p>
            <a:r>
              <a:rPr lang="en-US" sz="2000" dirty="0"/>
              <a:t>Need to strengthen local level reporting mechanism for GBV and PSEA in a realistic way, with local actors capacitated to handle issues reported from these platforms confidentially.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6254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731118-8343-484B-BB26-7351873D8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4057086" cy="4526280"/>
          </a:xfrm>
        </p:spPr>
        <p:txBody>
          <a:bodyPr>
            <a:normAutofit/>
          </a:bodyPr>
          <a:lstStyle/>
          <a:p>
            <a:r>
              <a:rPr lang="en-US" sz="4000" b="1" dirty="0"/>
              <a:t>Synergies with the Grand Bargain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61509-F69D-4E6D-ABAC-AA8DC84A9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 fontScale="92500"/>
          </a:bodyPr>
          <a:lstStyle/>
          <a:p>
            <a:r>
              <a:rPr lang="en-US" sz="2200" b="1" dirty="0"/>
              <a:t>Existing commitments</a:t>
            </a:r>
            <a:r>
              <a:rPr lang="en-US" sz="2200" dirty="0"/>
              <a:t> by UN, INGOs, donors on </a:t>
            </a:r>
            <a:r>
              <a:rPr lang="en-US" sz="2200" dirty="0" err="1"/>
              <a:t>localisation</a:t>
            </a:r>
            <a:endParaRPr lang="en-US" sz="2200" dirty="0"/>
          </a:p>
          <a:p>
            <a:r>
              <a:rPr lang="en-US" sz="2200" b="1" dirty="0" err="1"/>
              <a:t>Localisation</a:t>
            </a:r>
            <a:r>
              <a:rPr lang="en-US" sz="2200" b="1" dirty="0"/>
              <a:t> Workstream </a:t>
            </a:r>
            <a:r>
              <a:rPr lang="en-US" sz="2200" dirty="0"/>
              <a:t>has coordinated research, country missions, regional workshops, consolidated findings in a series of guidance notes </a:t>
            </a:r>
          </a:p>
          <a:p>
            <a:r>
              <a:rPr lang="en-US" sz="2200" b="1" dirty="0"/>
              <a:t>Value added </a:t>
            </a:r>
            <a:r>
              <a:rPr lang="en-US" sz="2200" dirty="0"/>
              <a:t>– where advances require donors and international agencies to work together – especially on financing issues</a:t>
            </a:r>
          </a:p>
          <a:p>
            <a:r>
              <a:rPr lang="en-US" sz="2200" b="1" dirty="0"/>
              <a:t>Workstream plans- 2020-21</a:t>
            </a:r>
          </a:p>
          <a:p>
            <a:pPr lvl="1"/>
            <a:r>
              <a:rPr lang="en-US" sz="2200" dirty="0"/>
              <a:t>Clarify donor-intermediary arrangements on risk sharing</a:t>
            </a:r>
          </a:p>
          <a:p>
            <a:pPr lvl="1"/>
            <a:r>
              <a:rPr lang="en-US" sz="2200" dirty="0"/>
              <a:t>Promote country–level dialogue</a:t>
            </a:r>
          </a:p>
          <a:p>
            <a:pPr lvl="1"/>
            <a:r>
              <a:rPr lang="en-US" sz="2200" dirty="0"/>
              <a:t>High-level dialogue on humanitarian-development gap in capacity funding</a:t>
            </a:r>
          </a:p>
          <a:p>
            <a:pPr lvl="1"/>
            <a:r>
              <a:rPr lang="en-US" sz="2200" dirty="0"/>
              <a:t>Support for progress of pooled funds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0772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731118-8343-484B-BB26-7351873D8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4057086" cy="4526280"/>
          </a:xfrm>
        </p:spPr>
        <p:txBody>
          <a:bodyPr>
            <a:normAutofit/>
          </a:bodyPr>
          <a:lstStyle/>
          <a:p>
            <a:r>
              <a:rPr lang="en-US" sz="4000" b="1" dirty="0"/>
              <a:t>Synergies within IASC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61509-F69D-4E6D-ABAC-AA8DC84A9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 lnSpcReduction="10000"/>
          </a:bodyPr>
          <a:lstStyle/>
          <a:p>
            <a:r>
              <a:rPr lang="en-US" sz="2000" dirty="0"/>
              <a:t>Results Group 1 – promoting localization of coordination mechanisms</a:t>
            </a:r>
          </a:p>
          <a:p>
            <a:r>
              <a:rPr lang="en-US" sz="2000" dirty="0"/>
              <a:t>Results Group 2 - Advancing local level community engagement with local actors</a:t>
            </a:r>
          </a:p>
          <a:p>
            <a:r>
              <a:rPr lang="en-US" sz="2000" dirty="0"/>
              <a:t>Results Group 3 - Advocacy – addressing CTE and sanctions which hinder effective localization</a:t>
            </a:r>
          </a:p>
          <a:p>
            <a:r>
              <a:rPr lang="en-US" sz="2000" dirty="0"/>
              <a:t>Results Group 4 - Humanitarian – Development – local government and local economy, system strengthening </a:t>
            </a:r>
          </a:p>
          <a:p>
            <a:r>
              <a:rPr lang="en-US" sz="2000" dirty="0"/>
              <a:t>Results Group 5 – flexibility of funding and harmonization of due diligence and reporting</a:t>
            </a:r>
          </a:p>
          <a:p>
            <a:r>
              <a:rPr lang="en-US" sz="2000" dirty="0"/>
              <a:t>Gender Reference Group – local gender groups including local women organizations, and people living with disability.</a:t>
            </a:r>
          </a:p>
          <a:p>
            <a:r>
              <a:rPr lang="en-US" sz="2000" dirty="0"/>
              <a:t>Global Cluster Coordinators Group – coordination mechanisms.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3205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731118-8343-484B-BB26-7351873D8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4057086" cy="4526280"/>
          </a:xfrm>
        </p:spPr>
        <p:txBody>
          <a:bodyPr>
            <a:normAutofit/>
          </a:bodyPr>
          <a:lstStyle/>
          <a:p>
            <a:r>
              <a:rPr lang="en-US" sz="4000" b="1" dirty="0"/>
              <a:t>Considerations for Moving Forward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61509-F69D-4E6D-ABAC-AA8DC84A9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Clarify accountabilities for HCT and HC commitment on localization and local actors representation in national and sub national level coordination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Advance solutions on duty of care issues (medevac and in-country health support to humanitarian staff)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Conduct lessons learned/best practices on the impact of CTE and sanctions on local actors in the COVID-19 context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Advocate for flexibility of funding from donors accompanied with quality reporting from local actors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Harmonize funding due diligence processes of donors and international agencies.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Ensure internal discussion/roll out within each agency’s internal  structures (HQ-field) about the Interim Guidance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2629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716D85-7884-4B47-910E-694756889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CH" b="1">
                <a:solidFill>
                  <a:srgbClr val="FFFFFF"/>
                </a:solidFill>
              </a:rPr>
              <a:t>Overview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EE0DA-44B2-C44C-8DD3-D9A10CDED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en-GB" dirty="0"/>
          </a:p>
          <a:p>
            <a:r>
              <a:rPr lang="en-CH" dirty="0"/>
              <a:t>Concept of localization</a:t>
            </a:r>
          </a:p>
          <a:p>
            <a:r>
              <a:rPr lang="en-CH" dirty="0"/>
              <a:t>Some key points/consequences of the interim guidance</a:t>
            </a:r>
          </a:p>
          <a:p>
            <a:r>
              <a:rPr lang="en-CH" dirty="0"/>
              <a:t>Synergies with existing IASC activities and Grand Bargain</a:t>
            </a:r>
          </a:p>
          <a:p>
            <a:r>
              <a:rPr lang="en-GB" dirty="0"/>
              <a:t>Considerations for the </a:t>
            </a:r>
            <a:r>
              <a:rPr lang="en-CH" dirty="0"/>
              <a:t>OPAG</a:t>
            </a:r>
          </a:p>
        </p:txBody>
      </p:sp>
    </p:spTree>
    <p:extLst>
      <p:ext uri="{BB962C8B-B14F-4D97-AF65-F5344CB8AC3E}">
        <p14:creationId xmlns:p14="http://schemas.microsoft.com/office/powerpoint/2010/main" val="4146834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B5F13B-5938-4C76-8289-1833D1F7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31" y="1280042"/>
            <a:ext cx="3971107" cy="4526280"/>
          </a:xfrm>
        </p:spPr>
        <p:txBody>
          <a:bodyPr>
            <a:normAutofit/>
          </a:bodyPr>
          <a:lstStyle/>
          <a:p>
            <a:r>
              <a:rPr lang="en-US" sz="4000" b="1" dirty="0"/>
              <a:t>Main components of localization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901E-0E69-474F-90A1-979E6C45F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7143" y="1280042"/>
            <a:ext cx="5916603" cy="4992624"/>
          </a:xfrm>
        </p:spPr>
        <p:txBody>
          <a:bodyPr anchor="ctr">
            <a:normAutofit/>
          </a:bodyPr>
          <a:lstStyle/>
          <a:p>
            <a:r>
              <a:rPr lang="en-US" sz="2000" b="1" dirty="0"/>
              <a:t>Localization </a:t>
            </a:r>
            <a:r>
              <a:rPr lang="en-US" sz="2000" dirty="0"/>
              <a:t>is about investment in the leadership, delivery and capacity of local responders.  It is about moving beyond sub-contracting and replacement toward an overall response that is “as local as possible, as international as necessary.”</a:t>
            </a:r>
          </a:p>
          <a:p>
            <a:endParaRPr lang="en-US" sz="2000" b="1" dirty="0"/>
          </a:p>
          <a:p>
            <a:r>
              <a:rPr lang="en-US" sz="2000" b="1" dirty="0"/>
              <a:t>Operational</a:t>
            </a:r>
            <a:r>
              <a:rPr lang="en-US" sz="2000" dirty="0"/>
              <a:t> </a:t>
            </a:r>
            <a:r>
              <a:rPr lang="en-US" sz="2000" b="1" dirty="0"/>
              <a:t>issues</a:t>
            </a:r>
            <a:r>
              <a:rPr lang="en-US" sz="2000" dirty="0"/>
              <a:t> –funding, partnership, coordination &amp; leadership, capacity sharing, and risk sharing. </a:t>
            </a:r>
          </a:p>
          <a:p>
            <a:endParaRPr lang="en-US" sz="2000" dirty="0"/>
          </a:p>
          <a:p>
            <a:r>
              <a:rPr lang="en-US" sz="2000" b="1" dirty="0"/>
              <a:t>Long term goals </a:t>
            </a:r>
            <a:r>
              <a:rPr lang="en-US" sz="2000" dirty="0"/>
              <a:t>– strengthening domestic systems (including both governmental and non-governmental actors) to be self-sufficient in the provision of basic services (e.g., health, WASH, education, protection, livelihood …), linking humanitarian and development needs.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905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CCF42A-7A38-45A0-9E0D-2A508623604B}"/>
              </a:ext>
            </a:extLst>
          </p:cNvPr>
          <p:cNvSpPr/>
          <p:nvPr/>
        </p:nvSpPr>
        <p:spPr>
          <a:xfrm>
            <a:off x="1015834" y="2737339"/>
            <a:ext cx="1181100" cy="5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Donors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D71545-10C7-40D7-8BAD-228461E98114}"/>
              </a:ext>
            </a:extLst>
          </p:cNvPr>
          <p:cNvSpPr/>
          <p:nvPr/>
        </p:nvSpPr>
        <p:spPr>
          <a:xfrm>
            <a:off x="2779341" y="1764164"/>
            <a:ext cx="1663700" cy="5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Multilateral Institutions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749E77-ABEF-488B-92E2-D88D83395287}"/>
              </a:ext>
            </a:extLst>
          </p:cNvPr>
          <p:cNvSpPr/>
          <p:nvPr/>
        </p:nvSpPr>
        <p:spPr>
          <a:xfrm>
            <a:off x="5886449" y="1581147"/>
            <a:ext cx="2012950" cy="5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Affected States/Government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2D6942-0BD3-443C-B9B5-BEE0F99A91D2}"/>
              </a:ext>
            </a:extLst>
          </p:cNvPr>
          <p:cNvSpPr/>
          <p:nvPr/>
        </p:nvSpPr>
        <p:spPr>
          <a:xfrm>
            <a:off x="5927724" y="3538014"/>
            <a:ext cx="1971674" cy="5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National Private sector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EAD2A1-E7E3-48AD-8817-1C930E4FA044}"/>
              </a:ext>
            </a:extLst>
          </p:cNvPr>
          <p:cNvSpPr/>
          <p:nvPr/>
        </p:nvSpPr>
        <p:spPr>
          <a:xfrm>
            <a:off x="2779341" y="2908300"/>
            <a:ext cx="1663700" cy="5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INGOs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C49C7E-80BB-4324-ADED-795B7AD3E96E}"/>
              </a:ext>
            </a:extLst>
          </p:cNvPr>
          <p:cNvSpPr/>
          <p:nvPr/>
        </p:nvSpPr>
        <p:spPr>
          <a:xfrm>
            <a:off x="5927724" y="2657472"/>
            <a:ext cx="1971675" cy="5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National CSOs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F60C67-F4FF-46E8-96A8-9629C35DA54D}"/>
              </a:ext>
            </a:extLst>
          </p:cNvPr>
          <p:cNvSpPr/>
          <p:nvPr/>
        </p:nvSpPr>
        <p:spPr>
          <a:xfrm>
            <a:off x="11276804" y="717550"/>
            <a:ext cx="622303" cy="5422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Service delivery to Affected populations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7E8075-2D7C-40E0-86BD-B854823F37F5}"/>
              </a:ext>
            </a:extLst>
          </p:cNvPr>
          <p:cNvSpPr/>
          <p:nvPr/>
        </p:nvSpPr>
        <p:spPr>
          <a:xfrm>
            <a:off x="8333580" y="1587498"/>
            <a:ext cx="2320132" cy="5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Sub-national affected States/Government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7CECCA-8EF5-4BF8-A081-C8F1D557C9FA}"/>
              </a:ext>
            </a:extLst>
          </p:cNvPr>
          <p:cNvSpPr/>
          <p:nvPr/>
        </p:nvSpPr>
        <p:spPr>
          <a:xfrm>
            <a:off x="8567734" y="2654300"/>
            <a:ext cx="2066927" cy="5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Sub-national  CSOs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F03DDE-0FAF-4449-A1AF-E6E0862D9B3B}"/>
              </a:ext>
            </a:extLst>
          </p:cNvPr>
          <p:cNvSpPr/>
          <p:nvPr/>
        </p:nvSpPr>
        <p:spPr>
          <a:xfrm>
            <a:off x="8580810" y="3545813"/>
            <a:ext cx="1952623" cy="5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Sub-national Private sector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37EB1BB7-AA07-4A48-B4D1-AA0DF752CD83}"/>
              </a:ext>
            </a:extLst>
          </p:cNvPr>
          <p:cNvSpPr/>
          <p:nvPr/>
        </p:nvSpPr>
        <p:spPr>
          <a:xfrm>
            <a:off x="608804" y="5582256"/>
            <a:ext cx="10668000" cy="109855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Goal for localization of humanitarian action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E83B70D-7A41-488B-81E1-2066694A8FFB}"/>
              </a:ext>
            </a:extLst>
          </p:cNvPr>
          <p:cNvSpPr/>
          <p:nvPr/>
        </p:nvSpPr>
        <p:spPr>
          <a:xfrm>
            <a:off x="15875" y="41274"/>
            <a:ext cx="5257800" cy="60959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INTERNATIONAL ACTORS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1958D89-65DC-40FE-8B4D-B4DCCF24B0CF}"/>
              </a:ext>
            </a:extLst>
          </p:cNvPr>
          <p:cNvSpPr/>
          <p:nvPr/>
        </p:nvSpPr>
        <p:spPr>
          <a:xfrm>
            <a:off x="5886449" y="114298"/>
            <a:ext cx="6012659" cy="53656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NATIONAL and SUB-NATIONAL ACTORS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C95A805-DB39-5C4E-9EDF-F238FE968F0A}"/>
              </a:ext>
            </a:extLst>
          </p:cNvPr>
          <p:cNvSpPr/>
          <p:nvPr/>
        </p:nvSpPr>
        <p:spPr>
          <a:xfrm>
            <a:off x="2779341" y="4554316"/>
            <a:ext cx="1663700" cy="5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ICRC/IFRC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6F7CF94-B5F5-F244-A804-3B18D231BFBC}"/>
              </a:ext>
            </a:extLst>
          </p:cNvPr>
          <p:cNvSpPr/>
          <p:nvPr/>
        </p:nvSpPr>
        <p:spPr>
          <a:xfrm>
            <a:off x="5960286" y="4590538"/>
            <a:ext cx="1971674" cy="5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National RC/RC Societies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7D6B681-DF98-CE4B-BBB1-F3324456E53F}"/>
              </a:ext>
            </a:extLst>
          </p:cNvPr>
          <p:cNvSpPr/>
          <p:nvPr/>
        </p:nvSpPr>
        <p:spPr>
          <a:xfrm>
            <a:off x="8574103" y="4564034"/>
            <a:ext cx="1971674" cy="50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NS local branches</a:t>
            </a:r>
          </a:p>
        </p:txBody>
      </p:sp>
    </p:spTree>
    <p:extLst>
      <p:ext uri="{BB962C8B-B14F-4D97-AF65-F5344CB8AC3E}">
        <p14:creationId xmlns:p14="http://schemas.microsoft.com/office/powerpoint/2010/main" val="2359724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BF3780-7271-4DD8-AFFB-08E034759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" y="1161288"/>
            <a:ext cx="4683462" cy="4526280"/>
          </a:xfrm>
        </p:spPr>
        <p:txBody>
          <a:bodyPr>
            <a:normAutofit/>
          </a:bodyPr>
          <a:lstStyle/>
          <a:p>
            <a:r>
              <a:rPr lang="en-US" sz="3600" b="1" dirty="0"/>
              <a:t>Key messages for localization in COVID-19 response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EFAF8-F13F-4294-9ADB-E56B7054F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570017"/>
            <a:ext cx="5916603" cy="5712030"/>
          </a:xfrm>
        </p:spPr>
        <p:txBody>
          <a:bodyPr anchor="ctr"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Safety and well-being of personnel of local partners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Equality, mutual respect, mutual accountability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Humanitarian principles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Enhancing leadership and coordination of local actors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Funding availability and risk sharing  for local actors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Promoting visibility for local actors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Building back better after COVID-19 in preparation for the next pandemic</a:t>
            </a:r>
          </a:p>
          <a:p>
            <a:pPr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441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8C09AB-738F-4D4D-9701-D09B628F2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391" y="1161288"/>
            <a:ext cx="4350442" cy="4526280"/>
          </a:xfrm>
        </p:spPr>
        <p:txBody>
          <a:bodyPr>
            <a:normAutofit/>
          </a:bodyPr>
          <a:lstStyle/>
          <a:p>
            <a:r>
              <a:rPr lang="en-US" sz="4000" b="1" dirty="0"/>
              <a:t>Addressing health risk associated with COVID-19 and duty of care for local actors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6D6F7-7DF2-423D-819A-6E9140DB0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3262" y="932688"/>
            <a:ext cx="6828311" cy="4992624"/>
          </a:xfrm>
        </p:spPr>
        <p:txBody>
          <a:bodyPr anchor="ctr">
            <a:normAutofit/>
          </a:bodyPr>
          <a:lstStyle/>
          <a:p>
            <a:r>
              <a:rPr lang="en-US" sz="2000" dirty="0"/>
              <a:t>Identify, mitigate, manage, and communicate risks to which local actors are likely to be exposed. </a:t>
            </a:r>
          </a:p>
          <a:p>
            <a:r>
              <a:rPr lang="en-US" sz="2000" dirty="0"/>
              <a:t>Partnership agreements should, include dedicated actions for security risk management and health care support</a:t>
            </a:r>
          </a:p>
          <a:p>
            <a:r>
              <a:rPr lang="en-US" sz="2000" dirty="0"/>
              <a:t>Dilemma – How to avoid shifting our safety risks to local partners, bearing in mind that their access is a key comparative advantage?  How much responsibility can an international partner realistically take on?  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4114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8C09AB-738F-4D4D-9701-D09B628F2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391" y="1161288"/>
            <a:ext cx="4350442" cy="4526280"/>
          </a:xfrm>
        </p:spPr>
        <p:txBody>
          <a:bodyPr>
            <a:normAutofit/>
          </a:bodyPr>
          <a:lstStyle/>
          <a:p>
            <a:r>
              <a:rPr lang="en-US" sz="4000" b="1" dirty="0"/>
              <a:t>Capacity sharing between international and local actors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6D6F7-7DF2-423D-819A-6E9140DB0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3262" y="932688"/>
            <a:ext cx="6828311" cy="4992624"/>
          </a:xfrm>
        </p:spPr>
        <p:txBody>
          <a:bodyPr anchor="ctr">
            <a:normAutofit/>
          </a:bodyPr>
          <a:lstStyle/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5DEEA9-77EF-4DDC-A12D-89DD2F690747}"/>
              </a:ext>
            </a:extLst>
          </p:cNvPr>
          <p:cNvSpPr/>
          <p:nvPr/>
        </p:nvSpPr>
        <p:spPr>
          <a:xfrm>
            <a:off x="5304312" y="216796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Re-orienting international surge capacity to complement regional and in-country surge capacity.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Implementation of capacity sharing models of secondment and mentoring for local actors by international actors and vice versa.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National level recruitment taking note of the needs of local actors and not incapacitating the local actors by taking away their personnel.</a:t>
            </a:r>
          </a:p>
        </p:txBody>
      </p:sp>
    </p:spTree>
    <p:extLst>
      <p:ext uri="{BB962C8B-B14F-4D97-AF65-F5344CB8AC3E}">
        <p14:creationId xmlns:p14="http://schemas.microsoft.com/office/powerpoint/2010/main" val="1165758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0">
            <a:extLst>
              <a:ext uri="{FF2B5EF4-FFF2-40B4-BE49-F238E27FC236}">
                <a16:creationId xmlns:a16="http://schemas.microsoft.com/office/drawing/2014/main" id="{84ECDE7A-6944-466D-8FFE-149A29BA6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2">
            <a:extLst>
              <a:ext uri="{FF2B5EF4-FFF2-40B4-BE49-F238E27FC236}">
                <a16:creationId xmlns:a16="http://schemas.microsoft.com/office/drawing/2014/main" id="{B3420082-9415-44EC-802E-C77D71D59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Rectangle 14">
            <a:extLst>
              <a:ext uri="{FF2B5EF4-FFF2-40B4-BE49-F238E27FC236}">
                <a16:creationId xmlns:a16="http://schemas.microsoft.com/office/drawing/2014/main" id="{55A52C45-1FCB-4636-A80F-2849B8226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8D6404-D006-4E58-8317-2B388D233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b="1" dirty="0"/>
              <a:t>Promotion of principled partnership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8EB4DD-3704-43AD-92B3-C4E0C6EA9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7079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A568A0-A9B4-43A4-8869-FABE58CF17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90" r="3" b="3"/>
          <a:stretch/>
        </p:blipFill>
        <p:spPr>
          <a:xfrm>
            <a:off x="149353" y="2378331"/>
            <a:ext cx="6756932" cy="415339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5A760-052E-4243-9960-55A96AB99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1453" y="2560319"/>
            <a:ext cx="4226365" cy="3887981"/>
          </a:xfrm>
        </p:spPr>
        <p:txBody>
          <a:bodyPr anchor="ctr">
            <a:normAutofit/>
          </a:bodyPr>
          <a:lstStyle/>
          <a:p>
            <a:r>
              <a:rPr lang="en-US" sz="1800" dirty="0" err="1"/>
              <a:t>Programme</a:t>
            </a:r>
            <a:r>
              <a:rPr lang="en-US" sz="1800" dirty="0"/>
              <a:t> flexibility with simplified requirements for no cost extensions</a:t>
            </a:r>
          </a:p>
          <a:p>
            <a:r>
              <a:rPr lang="en-US" sz="1800" dirty="0"/>
              <a:t>Provisions for core direct costs and overheads to be covered, equitable sharing of risk, and need for  mutual accountability. </a:t>
            </a:r>
          </a:p>
          <a:p>
            <a:r>
              <a:rPr lang="en-US" sz="1800" dirty="0"/>
              <a:t>Ongoing dialogues with NGOs by some UN agencies ( UNICEF, WFP, UNHCR)</a:t>
            </a:r>
          </a:p>
          <a:p>
            <a:r>
              <a:rPr lang="en-US" sz="1800" dirty="0"/>
              <a:t>UN portal for CSOs as a common platform for UNICEF, WFP, UNFPA, UNHCR in design of </a:t>
            </a:r>
            <a:r>
              <a:rPr lang="en-US" sz="1800" dirty="0" err="1"/>
              <a:t>programme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8431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88B314-8DAB-43A1-B668-212D59B35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015" y="1161288"/>
            <a:ext cx="4374195" cy="4526280"/>
          </a:xfrm>
        </p:spPr>
        <p:txBody>
          <a:bodyPr>
            <a:normAutofit/>
          </a:bodyPr>
          <a:lstStyle/>
          <a:p>
            <a:r>
              <a:rPr lang="en-US" sz="4000" b="1" dirty="0"/>
              <a:t>Enhancing leadership and coordination with local actors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27C00-EEA0-4B4A-9B71-75CC6EF26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887" y="932688"/>
            <a:ext cx="6911438" cy="5361234"/>
          </a:xfrm>
        </p:spPr>
        <p:txBody>
          <a:bodyPr anchor="ctr">
            <a:normAutofit/>
          </a:bodyPr>
          <a:lstStyle/>
          <a:p>
            <a:r>
              <a:rPr lang="en-US" sz="2000" dirty="0"/>
              <a:t>Meaningful participation of local actors in country level coordination mechanisms mainly HCT and Cluster coordination structures. </a:t>
            </a:r>
          </a:p>
          <a:p>
            <a:r>
              <a:rPr lang="en-US" sz="2000" dirty="0"/>
              <a:t>International coordination connects with local (national and sub-national) coordination mechanisms.</a:t>
            </a:r>
          </a:p>
          <a:p>
            <a:r>
              <a:rPr lang="en-US" sz="2000" dirty="0"/>
              <a:t>Linkage between the global humanitarian response planning process and national response planning process.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6260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915</Words>
  <Application>Microsoft Macintosh PowerPoint</Application>
  <PresentationFormat>Widescreen</PresentationFormat>
  <Paragraphs>104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Stepping up efforts around localization in light of COVID-19</vt:lpstr>
      <vt:lpstr>Overview</vt:lpstr>
      <vt:lpstr>Main components of localization</vt:lpstr>
      <vt:lpstr>PowerPoint Presentation</vt:lpstr>
      <vt:lpstr>Key messages for localization in COVID-19 response </vt:lpstr>
      <vt:lpstr>Addressing health risk associated with COVID-19 and duty of care for local actors</vt:lpstr>
      <vt:lpstr>Capacity sharing between international and local actors</vt:lpstr>
      <vt:lpstr>Promotion of principled partnership</vt:lpstr>
      <vt:lpstr>Enhancing leadership and coordination with local actors</vt:lpstr>
      <vt:lpstr>Streamlining engagement with affected communities</vt:lpstr>
      <vt:lpstr>Synergies with the Grand Bargain</vt:lpstr>
      <vt:lpstr>Synergies within IASC</vt:lpstr>
      <vt:lpstr>Considerations for Moving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Stepping up efforts around localization in light of COVID-19</dc:title>
  <dc:creator>Victoria STODART</dc:creator>
  <cp:lastModifiedBy>Darine Atwa</cp:lastModifiedBy>
  <cp:revision>13</cp:revision>
  <dcterms:created xsi:type="dcterms:W3CDTF">2020-06-03T15:32:51Z</dcterms:created>
  <dcterms:modified xsi:type="dcterms:W3CDTF">2020-06-04T14:20:45Z</dcterms:modified>
</cp:coreProperties>
</file>