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  <p:sldMasterId id="2147483663" r:id="rId6"/>
  </p:sldMasterIdLst>
  <p:notesMasterIdLst>
    <p:notesMasterId r:id="rId13"/>
  </p:notesMasterIdLst>
  <p:sldIdLst>
    <p:sldId id="396" r:id="rId7"/>
    <p:sldId id="398" r:id="rId8"/>
    <p:sldId id="404" r:id="rId9"/>
    <p:sldId id="406" r:id="rId10"/>
    <p:sldId id="409" r:id="rId11"/>
    <p:sldId id="40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427" autoAdjust="0"/>
  </p:normalViewPr>
  <p:slideViewPr>
    <p:cSldViewPr snapToGrid="0">
      <p:cViewPr varScale="1">
        <p:scale>
          <a:sx n="85" d="100"/>
          <a:sy n="85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517BF-7CBB-40B2-9854-32D52B9D56E4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F14C3-BFE7-4F67-8E3C-C00C90679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15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57D4E-62BA-C840-8BDF-DC962808478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225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1pPr>
            <a:lvl2pPr marL="757066" indent="-291179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2pPr>
            <a:lvl3pPr marL="1164717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3pPr>
            <a:lvl4pPr marL="1630604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4pPr>
            <a:lvl5pPr marL="2096491" indent="-23294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9pPr>
          </a:lstStyle>
          <a:p>
            <a:fld id="{ED6D77D2-F06C-4D6F-9E03-3BD1FB1765B7}" type="slidenum">
              <a:rPr lang="en-US" altLang="en-US" sz="1200">
                <a:solidFill>
                  <a:srgbClr val="000000"/>
                </a:solidFill>
              </a:rPr>
              <a:pPr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ヒラギノ角ゴ Pro W3" pitchFamily="1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575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12 commodities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5-6 markets (focus on IRC intervention areas)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Continued relevance of non-price indicators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Weekly-monthly data collection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Price data helps team build margin into vendor contracts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B0755-01B3-4516-A75A-8B0258B1CE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37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Advantages of market monitoring: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dirty="0"/>
              <a:t>Commonplace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dirty="0"/>
              <a:t>Relatively light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dirty="0"/>
              <a:t>Familiar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dirty="0"/>
              <a:t>Routine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B0755-01B3-4516-A75A-8B0258B1CE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78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1B0755-01B3-4516-A75A-8B0258B1CE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1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7EF4-3B08-4DA5-A8B9-82A0AB7F8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CC736-6D5F-4B09-AC06-CCF7E347E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5D705-8B8D-4ECE-BCFC-ACB5488F7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C48BC-2126-464E-A453-67B0A791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CA67B-DC11-4047-8A4B-59B7A79E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39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F815-49A4-468D-959C-E08463B22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4FF1E-3263-4197-9560-50201DDCE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D94DF-1300-4A9E-B975-561AB2C8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A77CA-31EC-4F99-8C87-E4D245450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B975F-3B1E-4E31-92C2-3FC050C4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5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179699-7CF4-491C-AFCA-33B7468A9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28C55-9D5C-448A-94A3-5CBF0B099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D8796-4C72-4F68-9EFB-72906645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AEC2B-21DC-4275-80A0-DC8E47BB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8A2D5-AA02-43BD-A717-EADA2F1C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572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19669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3119669" y="47251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4392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5506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09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1524000"/>
            <a:ext cx="10972800" cy="1295400"/>
          </a:xfrm>
        </p:spPr>
        <p:txBody>
          <a:bodyPr/>
          <a:lstStyle>
            <a:lvl1pPr>
              <a:defRPr sz="28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0928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3699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5384800" cy="3124200"/>
          </a:xfrm>
        </p:spPr>
        <p:txBody>
          <a:bodyPr/>
          <a:lstStyle>
            <a:lvl1pPr marL="0" indent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197600" y="2057400"/>
            <a:ext cx="5384800" cy="3124200"/>
          </a:xfrm>
        </p:spPr>
        <p:txBody>
          <a:bodyPr/>
          <a:lstStyle>
            <a:lvl1pPr marL="0" indent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106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683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14400"/>
            <a:ext cx="4011084" cy="1162050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1"/>
            <a:ext cx="6815667" cy="521176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57401"/>
            <a:ext cx="4011084" cy="40687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202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914400"/>
            <a:ext cx="7315200" cy="4114800"/>
          </a:xfrm>
        </p:spPr>
        <p:txBody>
          <a:bodyPr rIns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0" y="914400"/>
            <a:ext cx="3556000" cy="411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92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3D45A-B82B-4215-8367-A1943CDB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D0A75-4CC1-426E-936F-1CA118BA8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80772-614D-4700-B091-076D9043D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5ED5D-165E-44B5-B07A-6B775271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076C5-E7E9-40C9-84A2-1F00290C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0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280ED-A6F0-4C45-97ED-EE53F6E8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92F0F-F178-4638-BA17-C4CEAFFBA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F90D2-6F0A-4768-BBFA-9B6AA39B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F602A-91C8-4CD9-82F0-E9DA1000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3758F-7503-4330-A48B-40D489E2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7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096F-D35E-4395-80DC-9AA6F4A5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46D8D-0DD6-4012-9163-A627AED10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4A97A-1A26-4504-88A9-6FFE9702C1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47730-6E20-4F29-AEB1-75CBD8621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5554F-E160-46A5-8E73-077BB5700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C0978-D853-47EF-BF6D-811B1CD1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6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091F0-0C7F-4403-B7CD-51D3A22B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13EAF-3DCA-4D1F-BE58-1A9AF5C12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2F30E-4854-4F8B-94E6-07DDE59A8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48C90F-7CA2-4A96-8A5F-493F21846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E65E6E-0FA3-456E-A3F9-6A8B69997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25776-B364-41A0-BB04-8B4C7D2E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8A2A6-501F-49D3-BDA6-DB806F21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2D5B47-A35D-476C-9205-65DB26BD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00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B99B-0CB9-4896-8E4B-06F4C854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3DC522-7FD6-4AB7-879B-90BD2B83F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DDA9D-87D4-4E2B-A488-D2D9F3CC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04424-5D09-4F12-9AB9-F49081D7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7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94E611-5C00-429F-85B4-7EEA3BDFC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3A0579-3E66-42FE-AA1A-CAA82AF1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F3D19-1260-4C78-B6A2-5BEF709C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7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AFD9-7664-4B57-A626-0919E95C8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F652-E938-4B12-8ABE-DA4564D4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E5B8B-3E0E-412E-AE0E-DD4F9A27D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20024-F283-4209-A69E-83D555929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9F591-A4E0-46E9-ABDE-A2CDCC78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71E50-DAB5-4948-8F6F-F8AA0C65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7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BF235-6E22-4D45-870A-D099810E2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BF33B-6EAA-4B57-9F4A-ED101DA36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FE187-B4AB-4B12-B824-FD6CBBB77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0A63C-CE94-4A8C-AE48-A9F1A887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0EAA1-601E-449D-9833-F6A8E92A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041AA-4A98-42C8-86F2-3D2DDF90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45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CA7606-943F-4676-8520-7DCEF587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15BC2-00BF-43C3-B4E9-755238F5D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C0401-E786-43D2-AB07-6E1F69166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EFFE-4C69-42C0-84B1-3FC82B51ED07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95D44-93E9-40E2-A284-DEED4BCC2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CB409-E730-40C2-90FA-4AB9123AA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1C097-DC33-4663-8611-131C3BC43B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0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 userDrawn="1"/>
        </p:nvSpPr>
        <p:spPr bwMode="auto">
          <a:xfrm>
            <a:off x="304800" y="228600"/>
            <a:ext cx="11582400" cy="6400800"/>
          </a:xfrm>
          <a:prstGeom prst="rect">
            <a:avLst/>
          </a:prstGeom>
          <a:solidFill>
            <a:srgbClr val="FDC8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pic>
        <p:nvPicPr>
          <p:cNvPr id="3075" name="Picture 4" descr="irc_logo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" t="249" r="331" b="249"/>
          <a:stretch>
            <a:fillRect/>
          </a:stretch>
        </p:blipFill>
        <p:spPr bwMode="auto">
          <a:xfrm>
            <a:off x="304800" y="228600"/>
            <a:ext cx="259291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114800"/>
            <a:ext cx="1107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7" name="Text Box 8"/>
          <p:cNvSpPr txBox="1">
            <a:spLocks noChangeArrowheads="1"/>
          </p:cNvSpPr>
          <p:nvPr userDrawn="1"/>
        </p:nvSpPr>
        <p:spPr bwMode="auto">
          <a:xfrm>
            <a:off x="609600" y="6400800"/>
            <a:ext cx="39624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>
                <a:solidFill>
                  <a:srgbClr val="000000"/>
                </a:solidFill>
                <a:cs typeface="Arial" charset="0"/>
              </a:rPr>
              <a:t>From Harm to Home </a:t>
            </a:r>
            <a:r>
              <a:rPr lang="en-US" sz="1000">
                <a:solidFill>
                  <a:srgbClr val="000000"/>
                </a:solidFill>
                <a:cs typeface="Arial" charset="0"/>
              </a:rPr>
              <a:t>|</a:t>
            </a:r>
            <a:r>
              <a:rPr lang="en-US" sz="1000" b="1">
                <a:solidFill>
                  <a:srgbClr val="000000"/>
                </a:solidFill>
                <a:cs typeface="Arial" charset="0"/>
              </a:rPr>
              <a:t> Rescue.org</a:t>
            </a:r>
            <a:endParaRPr lang="en-US" sz="10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spc="-1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7" charset="0"/>
          <a:ea typeface="MS PGothic" panose="020B0600070205080204" pitchFamily="34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7" charset="0"/>
          <a:ea typeface="MS PGothic" panose="020B0600070205080204" pitchFamily="34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7" charset="0"/>
          <a:ea typeface="MS PGothic" panose="020B0600070205080204" pitchFamily="34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-107" charset="0"/>
          <a:ea typeface="MS PGothic" panose="020B0600070205080204" pitchFamily="34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228601"/>
            <a:ext cx="11582400" cy="53768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>
                <a:solidFill>
                  <a:prstClr val="black"/>
                </a:solidFill>
              </a:rPr>
              <a:t>       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5715000"/>
            <a:ext cx="11582400" cy="914400"/>
          </a:xfrm>
          <a:prstGeom prst="rect">
            <a:avLst/>
          </a:prstGeom>
          <a:solidFill>
            <a:srgbClr val="FDC8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prstClr val="black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144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1097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0" name="Picture 6" descr="irc_logo_rg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5715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" y="5867400"/>
            <a:ext cx="1016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2464B910-251A-43C3-B5DD-466657B96615}" type="slidenum">
              <a:rPr lang="en-US" altLang="en-US" sz="1000" b="1" smtClean="0">
                <a:solidFill>
                  <a:prstClr val="black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000" b="1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609600" y="6400800"/>
            <a:ext cx="39624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1">
                <a:solidFill>
                  <a:prstClr val="black"/>
                </a:solidFill>
                <a:cs typeface="Arial" charset="0"/>
              </a:rPr>
              <a:t>From Harm to Home </a:t>
            </a:r>
            <a:r>
              <a:rPr lang="en-US" sz="1000">
                <a:solidFill>
                  <a:prstClr val="black"/>
                </a:solidFill>
                <a:cs typeface="Arial" charset="0"/>
              </a:rPr>
              <a:t>|</a:t>
            </a:r>
            <a:r>
              <a:rPr lang="en-US" sz="1000" b="1">
                <a:solidFill>
                  <a:prstClr val="black"/>
                </a:solidFill>
                <a:cs typeface="Arial" charset="0"/>
              </a:rPr>
              <a:t> Rescue.org</a:t>
            </a:r>
            <a:endParaRPr lang="en-US" sz="100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55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spc="-100">
          <a:solidFill>
            <a:srgbClr val="FDC82F"/>
          </a:solidFill>
          <a:latin typeface="Arial"/>
          <a:ea typeface="MS PGothic" panose="020B0600070205080204" pitchFamily="34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DC82F"/>
          </a:solidFill>
          <a:latin typeface="Arial" pitchFamily="-107" charset="0"/>
          <a:ea typeface="MS PGothic" panose="020B0600070205080204" pitchFamily="34" charset="-128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DC82F"/>
          </a:solidFill>
          <a:latin typeface="Arial" pitchFamily="-107" charset="0"/>
          <a:ea typeface="MS PGothic" panose="020B0600070205080204" pitchFamily="34" charset="-128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DC82F"/>
          </a:solidFill>
          <a:latin typeface="Arial" pitchFamily="-107" charset="0"/>
          <a:ea typeface="MS PGothic" panose="020B0600070205080204" pitchFamily="34" charset="-128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DC82F"/>
          </a:solidFill>
          <a:latin typeface="Arial" pitchFamily="-107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rgbClr val="FDC82F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8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944271" y="3612184"/>
            <a:ext cx="962526" cy="1155032"/>
          </a:xfrm>
          <a:prstGeom prst="rect">
            <a:avLst/>
          </a:prstGeom>
          <a:solidFill>
            <a:srgbClr val="008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WFPlogo-english-emblem-white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977" y="3794656"/>
            <a:ext cx="918908" cy="8783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291508" y="4747793"/>
            <a:ext cx="23903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i="1" dirty="0">
                <a:solidFill>
                  <a:schemeClr val="bg1"/>
                </a:solidFill>
              </a:rPr>
              <a:t>Data updated as of  31 December 2018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9240"/>
            <a:ext cx="12210009" cy="68666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890163" y="2100513"/>
            <a:ext cx="4319847" cy="2672157"/>
          </a:xfrm>
          <a:prstGeom prst="rect">
            <a:avLst/>
          </a:prstGeom>
          <a:solidFill>
            <a:srgbClr val="098DFF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endParaRPr lang="en-US" sz="800" b="1" dirty="0">
              <a:solidFill>
                <a:srgbClr val="0088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084391" y="3939727"/>
            <a:ext cx="3969810" cy="31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90163" y="2100513"/>
            <a:ext cx="458585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Grand Bargain Cash Workstream </a:t>
            </a:r>
          </a:p>
          <a:p>
            <a:pPr algn="ctr"/>
            <a:endParaRPr lang="en-GB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6325" y="3957662"/>
            <a:ext cx="30396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Webinar Series</a:t>
            </a:r>
            <a:endParaRPr lang="en-US" sz="105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20-24 July, 2020</a:t>
            </a:r>
          </a:p>
        </p:txBody>
      </p:sp>
    </p:spTree>
    <p:extLst>
      <p:ext uri="{BB962C8B-B14F-4D97-AF65-F5344CB8AC3E}">
        <p14:creationId xmlns:p14="http://schemas.microsoft.com/office/powerpoint/2010/main" val="344648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505200"/>
            <a:ext cx="7315200" cy="1524000"/>
          </a:xfrm>
        </p:spPr>
        <p:txBody>
          <a:bodyPr/>
          <a:lstStyle/>
          <a:p>
            <a:pPr>
              <a:defRPr/>
            </a:pPr>
            <a:r>
              <a:rPr lang="en-US" sz="4400" dirty="0">
                <a:ea typeface="ＭＳ Ｐゴシック" charset="0"/>
                <a:cs typeface="ＭＳ Ｐゴシック" charset="0"/>
              </a:rPr>
              <a:t>Adapting market monitoring to the COVID-19 context in Niger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33800" y="457201"/>
            <a:ext cx="4343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ea typeface="ヒラギノ角ゴ Pro W3" pitchFamily="14" charset="-128"/>
              </a:rPr>
              <a:t>Emily Sloane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ヒラギノ角ゴ Pro W3" pitchFamily="14" charset="-128"/>
              </a:rPr>
              <a:t>Cash and Markets Technical Advisor</a:t>
            </a:r>
          </a:p>
          <a:p>
            <a:pPr eaLnBrk="0" fontAlgn="base" hangingPunct="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ヒラギノ角ゴ Pro W3" pitchFamily="14" charset="-128"/>
              </a:rPr>
              <a:t>Economic Recovery &amp; Development Unit</a:t>
            </a:r>
          </a:p>
          <a:p>
            <a:pPr eaLnBrk="0" fontAlgn="base" hangingPunct="0"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ヒラギノ角ゴ Pro W3" pitchFamily="14" charset="-128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ヒラギノ角ゴ Pro W3" pitchFamily="14" charset="-128"/>
              </a:rPr>
              <a:t>July 22, 2020</a:t>
            </a:r>
          </a:p>
        </p:txBody>
      </p:sp>
    </p:spTree>
    <p:extLst>
      <p:ext uri="{BB962C8B-B14F-4D97-AF65-F5344CB8AC3E}">
        <p14:creationId xmlns:p14="http://schemas.microsoft.com/office/powerpoint/2010/main" val="403463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74650"/>
            <a:ext cx="10972800" cy="1143000"/>
          </a:xfrm>
        </p:spPr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193800"/>
            <a:ext cx="7848599" cy="42545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Diffa</a:t>
            </a:r>
            <a:r>
              <a:rPr lang="en-US" dirty="0"/>
              <a:t> region, Niger, Lake Chad crisis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E-voucher food assistance programs for refugees, IDPs and host 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Long-time market monitoring, several (</a:t>
            </a:r>
            <a:r>
              <a:rPr lang="en-US" dirty="0" err="1"/>
              <a:t>MARKit</a:t>
            </a:r>
            <a:r>
              <a:rPr lang="en-US" dirty="0"/>
              <a:t>-inspired) improvements in 2017: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Reduced # of commodities monitored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Adopted improved digital data collection system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Added several non-price indicators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 algn="ctr"/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5" t="7628" r="21412" b="3290"/>
          <a:stretch/>
        </p:blipFill>
        <p:spPr>
          <a:xfrm>
            <a:off x="7632699" y="1193800"/>
            <a:ext cx="4102101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45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data collection in the COVID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828800"/>
            <a:ext cx="8991600" cy="3352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Shift to phone-based data collection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Combination of </a:t>
            </a:r>
            <a:r>
              <a:rPr lang="en-US" dirty="0" err="1"/>
              <a:t>CommCare</a:t>
            </a:r>
            <a:r>
              <a:rPr lang="en-US" dirty="0"/>
              <a:t> and paper questionnaires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Gradually resuming in-person interviews, using PPE + social distancing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parallel, conducted household survey on impacts of COVID impacts, including questions on markets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9900"/>
            <a:ext cx="10972800" cy="1143000"/>
          </a:xfrm>
        </p:spPr>
        <p:txBody>
          <a:bodyPr/>
          <a:lstStyle/>
          <a:p>
            <a:r>
              <a:rPr lang="en-US" dirty="0"/>
              <a:t>Initial COVID-era market findings: </a:t>
            </a:r>
            <a:br>
              <a:rPr lang="en-US" dirty="0"/>
            </a:br>
            <a:r>
              <a:rPr lang="en-US" dirty="0"/>
              <a:t>process &amp; data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93917" y="3150994"/>
            <a:ext cx="9537897" cy="1384995"/>
            <a:chOff x="1106658" y="4153822"/>
            <a:chExt cx="9537897" cy="1384995"/>
          </a:xfrm>
        </p:grpSpPr>
        <p:sp>
          <p:nvSpPr>
            <p:cNvPr id="6" name="TextBox 5"/>
            <p:cNvSpPr txBox="1"/>
            <p:nvPr/>
          </p:nvSpPr>
          <p:spPr>
            <a:xfrm>
              <a:off x="1106658" y="4153822"/>
              <a:ext cx="415465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Modest price changes: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bg1"/>
                  </a:solidFill>
                </a:rPr>
                <a:t>Cowpeas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sz="2800" dirty="0">
                  <a:solidFill>
                    <a:schemeClr val="bg1"/>
                  </a:solidFill>
                </a:rPr>
                <a:t>Staple grains 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89896" y="4286311"/>
              <a:ext cx="4154659" cy="95410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Exchange rate</a:t>
              </a:r>
            </a:p>
            <a:p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55941" y="3639510"/>
            <a:ext cx="6146541" cy="810790"/>
            <a:chOff x="3657600" y="4642338"/>
            <a:chExt cx="6146541" cy="810790"/>
          </a:xfrm>
        </p:grpSpPr>
        <p:grpSp>
          <p:nvGrpSpPr>
            <p:cNvPr id="18" name="Group 17"/>
            <p:cNvGrpSpPr/>
            <p:nvPr/>
          </p:nvGrpSpPr>
          <p:grpSpPr>
            <a:xfrm>
              <a:off x="3657600" y="4642338"/>
              <a:ext cx="815926" cy="810790"/>
              <a:chOff x="3657600" y="4642338"/>
              <a:chExt cx="815926" cy="810790"/>
            </a:xfrm>
          </p:grpSpPr>
          <p:sp>
            <p:nvSpPr>
              <p:cNvPr id="9" name="Down Arrow 8"/>
              <p:cNvSpPr/>
              <p:nvPr/>
            </p:nvSpPr>
            <p:spPr bwMode="auto">
              <a:xfrm>
                <a:off x="3657600" y="4642338"/>
                <a:ext cx="267286" cy="407964"/>
              </a:xfrm>
              <a:prstGeom prst="downArrow">
                <a:avLst/>
              </a:prstGeom>
              <a:solidFill>
                <a:srgbClr val="92D05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ヒラギノ角ゴ Pro W3" pitchFamily="-110" charset="-128"/>
                  <a:cs typeface="ヒラギノ角ゴ Pro W3" pitchFamily="-110" charset="-128"/>
                </a:endParaRPr>
              </a:p>
            </p:txBody>
          </p:sp>
          <p:sp>
            <p:nvSpPr>
              <p:cNvPr id="11" name="Down Arrow 10"/>
              <p:cNvSpPr/>
              <p:nvPr/>
            </p:nvSpPr>
            <p:spPr bwMode="auto">
              <a:xfrm rot="10800000" flipH="1">
                <a:off x="4203895" y="5050302"/>
                <a:ext cx="269631" cy="402826"/>
              </a:xfrm>
              <a:prstGeom prst="downArrow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10" charset="0"/>
                  <a:ea typeface="ヒラギノ角ゴ Pro W3" pitchFamily="-110" charset="-128"/>
                  <a:cs typeface="ヒラギノ角ゴ Pro W3" pitchFamily="-110" charset="-128"/>
                </a:endParaRPr>
              </a:p>
            </p:txBody>
          </p:sp>
        </p:grpSp>
        <p:sp>
          <p:nvSpPr>
            <p:cNvPr id="14" name="Freeform 13"/>
            <p:cNvSpPr/>
            <p:nvPr/>
          </p:nvSpPr>
          <p:spPr bwMode="auto">
            <a:xfrm>
              <a:off x="7315200" y="4740252"/>
              <a:ext cx="2488941" cy="600945"/>
            </a:xfrm>
            <a:custGeom>
              <a:avLst/>
              <a:gdLst>
                <a:gd name="connsiteX0" fmla="*/ 0 w 2488941"/>
                <a:gd name="connsiteY0" fmla="*/ 464794 h 600945"/>
                <a:gd name="connsiteX1" fmla="*/ 267286 w 2488941"/>
                <a:gd name="connsiteY1" fmla="*/ 560 h 600945"/>
                <a:gd name="connsiteX2" fmla="*/ 506437 w 2488941"/>
                <a:gd name="connsiteY2" fmla="*/ 366320 h 600945"/>
                <a:gd name="connsiteX3" fmla="*/ 703385 w 2488941"/>
                <a:gd name="connsiteY3" fmla="*/ 197508 h 600945"/>
                <a:gd name="connsiteX4" fmla="*/ 900332 w 2488941"/>
                <a:gd name="connsiteY4" fmla="*/ 436659 h 600945"/>
                <a:gd name="connsiteX5" fmla="*/ 1069145 w 2488941"/>
                <a:gd name="connsiteY5" fmla="*/ 155305 h 600945"/>
                <a:gd name="connsiteX6" fmla="*/ 1392702 w 2488941"/>
                <a:gd name="connsiteY6" fmla="*/ 267846 h 600945"/>
                <a:gd name="connsiteX7" fmla="*/ 1688123 w 2488941"/>
                <a:gd name="connsiteY7" fmla="*/ 225643 h 600945"/>
                <a:gd name="connsiteX8" fmla="*/ 1941342 w 2488941"/>
                <a:gd name="connsiteY8" fmla="*/ 338185 h 600945"/>
                <a:gd name="connsiteX9" fmla="*/ 2053883 w 2488941"/>
                <a:gd name="connsiteY9" fmla="*/ 225643 h 600945"/>
                <a:gd name="connsiteX10" fmla="*/ 2208628 w 2488941"/>
                <a:gd name="connsiteY10" fmla="*/ 380388 h 600945"/>
                <a:gd name="connsiteX11" fmla="*/ 2293034 w 2488941"/>
                <a:gd name="connsiteY11" fmla="*/ 99034 h 600945"/>
                <a:gd name="connsiteX12" fmla="*/ 2307102 w 2488941"/>
                <a:gd name="connsiteY12" fmla="*/ 127170 h 600945"/>
                <a:gd name="connsiteX13" fmla="*/ 2307102 w 2488941"/>
                <a:gd name="connsiteY13" fmla="*/ 169373 h 600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8941" h="600945">
                  <a:moveTo>
                    <a:pt x="0" y="464794"/>
                  </a:moveTo>
                  <a:cubicBezTo>
                    <a:pt x="91440" y="240883"/>
                    <a:pt x="182880" y="16972"/>
                    <a:pt x="267286" y="560"/>
                  </a:cubicBezTo>
                  <a:cubicBezTo>
                    <a:pt x="351692" y="-15852"/>
                    <a:pt x="433754" y="333495"/>
                    <a:pt x="506437" y="366320"/>
                  </a:cubicBezTo>
                  <a:cubicBezTo>
                    <a:pt x="579120" y="399145"/>
                    <a:pt x="637736" y="185785"/>
                    <a:pt x="703385" y="197508"/>
                  </a:cubicBezTo>
                  <a:cubicBezTo>
                    <a:pt x="769034" y="209231"/>
                    <a:pt x="839372" y="443693"/>
                    <a:pt x="900332" y="436659"/>
                  </a:cubicBezTo>
                  <a:cubicBezTo>
                    <a:pt x="961292" y="429625"/>
                    <a:pt x="987083" y="183440"/>
                    <a:pt x="1069145" y="155305"/>
                  </a:cubicBezTo>
                  <a:cubicBezTo>
                    <a:pt x="1151207" y="127170"/>
                    <a:pt x="1289539" y="256123"/>
                    <a:pt x="1392702" y="267846"/>
                  </a:cubicBezTo>
                  <a:cubicBezTo>
                    <a:pt x="1495865" y="279569"/>
                    <a:pt x="1596683" y="213920"/>
                    <a:pt x="1688123" y="225643"/>
                  </a:cubicBezTo>
                  <a:cubicBezTo>
                    <a:pt x="1779563" y="237366"/>
                    <a:pt x="1880382" y="338185"/>
                    <a:pt x="1941342" y="338185"/>
                  </a:cubicBezTo>
                  <a:cubicBezTo>
                    <a:pt x="2002302" y="338185"/>
                    <a:pt x="2009335" y="218609"/>
                    <a:pt x="2053883" y="225643"/>
                  </a:cubicBezTo>
                  <a:cubicBezTo>
                    <a:pt x="2098431" y="232677"/>
                    <a:pt x="2168770" y="401489"/>
                    <a:pt x="2208628" y="380388"/>
                  </a:cubicBezTo>
                  <a:cubicBezTo>
                    <a:pt x="2248487" y="359286"/>
                    <a:pt x="2276622" y="141237"/>
                    <a:pt x="2293034" y="99034"/>
                  </a:cubicBezTo>
                  <a:cubicBezTo>
                    <a:pt x="2309446" y="56831"/>
                    <a:pt x="2304757" y="115447"/>
                    <a:pt x="2307102" y="127170"/>
                  </a:cubicBezTo>
                  <a:cubicBezTo>
                    <a:pt x="2309447" y="138893"/>
                    <a:pt x="2715065" y="1158801"/>
                    <a:pt x="2307102" y="169373"/>
                  </a:cubicBezTo>
                </a:path>
              </a:pathLst>
            </a:cu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endParaRPr>
            </a:p>
          </p:txBody>
        </p:sp>
      </p:grp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609600" y="2048982"/>
            <a:ext cx="10972800" cy="920795"/>
          </a:xfrm>
        </p:spPr>
        <p:txBody>
          <a:bodyPr/>
          <a:lstStyle/>
          <a:p>
            <a:pPr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US" dirty="0"/>
              <a:t>Network /connection problems interrupted phone-based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295578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79" y="723900"/>
            <a:ext cx="8229600" cy="1143000"/>
          </a:xfrm>
        </p:spPr>
        <p:txBody>
          <a:bodyPr/>
          <a:lstStyle/>
          <a:p>
            <a:r>
              <a:rPr lang="en-US" dirty="0"/>
              <a:t>Implications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279" y="1278146"/>
            <a:ext cx="6156853" cy="4294517"/>
          </a:xfrm>
        </p:spPr>
        <p:txBody>
          <a:bodyPr/>
          <a:lstStyle/>
          <a:p>
            <a:pPr>
              <a:spcBef>
                <a:spcPts val="15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US" sz="2500" dirty="0"/>
              <a:t>COVID (and specifically COVID-related reductions in transport) = one of several factors contributing to modest increases in the prices of staple cereals</a:t>
            </a:r>
          </a:p>
          <a:p>
            <a:pPr>
              <a:spcBef>
                <a:spcPts val="150"/>
              </a:spcBef>
              <a:buFont typeface="Arial" panose="020B0604020202020204" pitchFamily="34" charset="0"/>
              <a:buChar char="•"/>
            </a:pPr>
            <a:endParaRPr lang="en-US" sz="2500" dirty="0"/>
          </a:p>
          <a:p>
            <a:pPr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US" sz="2500" dirty="0"/>
              <a:t>Markets still functioning and able to supply basic food items at a reasonable price </a:t>
            </a:r>
          </a:p>
          <a:p>
            <a:pPr>
              <a:spcBef>
                <a:spcPts val="150"/>
              </a:spcBef>
              <a:buFont typeface="Arial" panose="020B0604020202020204" pitchFamily="34" charset="0"/>
              <a:buChar char="•"/>
            </a:pPr>
            <a:endParaRPr lang="en-US" sz="2500" dirty="0"/>
          </a:p>
          <a:p>
            <a:pPr>
              <a:spcBef>
                <a:spcPts val="150"/>
              </a:spcBef>
              <a:buFont typeface="Arial" panose="020B0604020202020204" pitchFamily="34" charset="0"/>
              <a:buChar char="•"/>
            </a:pPr>
            <a:r>
              <a:rPr lang="en-US" sz="2500" dirty="0"/>
              <a:t>E-vouchers for food still appropriate</a:t>
            </a:r>
          </a:p>
          <a:p>
            <a:pPr marL="0" indent="0">
              <a:spcBef>
                <a:spcPts val="150"/>
              </a:spcBef>
            </a:pPr>
            <a:endParaRPr lang="en-US" sz="2400" dirty="0"/>
          </a:p>
          <a:p>
            <a:pPr marL="0" indent="0">
              <a:spcBef>
                <a:spcPts val="150"/>
              </a:spcBef>
            </a:pPr>
            <a:endParaRPr lang="en-US" sz="2400" dirty="0"/>
          </a:p>
          <a:p>
            <a:pPr marL="0" indent="0"/>
            <a:endParaRPr lang="en-US" sz="2400" dirty="0"/>
          </a:p>
          <a:p>
            <a:pPr marL="0" indent="0"/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10" y="2246466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0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RC_PP_cover_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DC82F"/>
      </a:accent1>
      <a:accent2>
        <a:srgbClr val="FDC82F"/>
      </a:accent2>
      <a:accent3>
        <a:srgbClr val="FFFFFF"/>
      </a:accent3>
      <a:accent4>
        <a:srgbClr val="000000"/>
      </a:accent4>
      <a:accent5>
        <a:srgbClr val="FEE0AD"/>
      </a:accent5>
      <a:accent6>
        <a:srgbClr val="E5B52A"/>
      </a:accent6>
      <a:hlink>
        <a:srgbClr val="BF6800"/>
      </a:hlink>
      <a:folHlink>
        <a:srgbClr val="5565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lnDef>
  </a:objectDefaults>
  <a:extraClrSchemeLst>
    <a:extraClrScheme>
      <a:clrScheme name="IRC_PP_cover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cover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cover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C_PP_pages_black">
  <a:themeElements>
    <a:clrScheme name="IRC PPT Theme">
      <a:dk1>
        <a:sysClr val="windowText" lastClr="000000"/>
      </a:dk1>
      <a:lt1>
        <a:sysClr val="window" lastClr="FFFFFF"/>
      </a:lt1>
      <a:dk2>
        <a:srgbClr val="A5A5A5"/>
      </a:dk2>
      <a:lt2>
        <a:srgbClr val="FDC82F"/>
      </a:lt2>
      <a:accent1>
        <a:srgbClr val="000000"/>
      </a:accent1>
      <a:accent2>
        <a:srgbClr val="FFFFFF"/>
      </a:accent2>
      <a:accent3>
        <a:srgbClr val="9A9A9A"/>
      </a:accent3>
      <a:accent4>
        <a:srgbClr val="FDC82F"/>
      </a:accent4>
      <a:accent5>
        <a:srgbClr val="BF6828"/>
      </a:accent5>
      <a:accent6>
        <a:srgbClr val="FEDC44"/>
      </a:accent6>
      <a:hlink>
        <a:srgbClr val="BF6828"/>
      </a:hlink>
      <a:folHlink>
        <a:srgbClr val="9A9A9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lnDef>
  </a:objectDefaults>
  <a:extraClrSchemeLst>
    <a:extraClrScheme>
      <a:clrScheme name="IRC_PP_pages_bl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bl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bl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bl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bl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bl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bl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bl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bl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bl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bl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bl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F176858CBDA145BE94FB8BF180ECF7" ma:contentTypeVersion="13" ma:contentTypeDescription="Create a new document." ma:contentTypeScope="" ma:versionID="d93dfc817815d50099f0123f1a429616">
  <xsd:schema xmlns:xsd="http://www.w3.org/2001/XMLSchema" xmlns:xs="http://www.w3.org/2001/XMLSchema" xmlns:p="http://schemas.microsoft.com/office/2006/metadata/properties" xmlns:ns3="943e4a2c-afa1-41cf-b440-3f389ed9b3e8" xmlns:ns4="bd7e1d9f-da38-47b3-b76f-96f59726b637" targetNamespace="http://schemas.microsoft.com/office/2006/metadata/properties" ma:root="true" ma:fieldsID="d754ac88096002ff0e8aa477b312fc0c" ns3:_="" ns4:_="">
    <xsd:import namespace="943e4a2c-afa1-41cf-b440-3f389ed9b3e8"/>
    <xsd:import namespace="bd7e1d9f-da38-47b3-b76f-96f59726b63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e4a2c-afa1-41cf-b440-3f389ed9b3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7e1d9f-da38-47b3-b76f-96f59726b6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1C5189-9B69-4FBE-81A0-4E6A6C604E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3e4a2c-afa1-41cf-b440-3f389ed9b3e8"/>
    <ds:schemaRef ds:uri="bd7e1d9f-da38-47b3-b76f-96f59726b6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C302A2-343D-4D86-A2DA-08D6D31BBF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CA924C-3658-4F43-93D4-ED7E6129CCA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d7e1d9f-da38-47b3-b76f-96f59726b637"/>
    <ds:schemaRef ds:uri="http://purl.org/dc/elements/1.1/"/>
    <ds:schemaRef ds:uri="http://schemas.microsoft.com/office/2006/metadata/properties"/>
    <ds:schemaRef ds:uri="943e4a2c-afa1-41cf-b440-3f389ed9b3e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244</Words>
  <Application>Microsoft Office PowerPoint</Application>
  <PresentationFormat>Widescreen</PresentationFormat>
  <Paragraphs>57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Akzidenz Grotesk BE Super</vt:lpstr>
      <vt:lpstr>Arial</vt:lpstr>
      <vt:lpstr>Calibri</vt:lpstr>
      <vt:lpstr>Calibri Light</vt:lpstr>
      <vt:lpstr>Open Sans</vt:lpstr>
      <vt:lpstr>Times</vt:lpstr>
      <vt:lpstr>Verdana</vt:lpstr>
      <vt:lpstr>Office Theme</vt:lpstr>
      <vt:lpstr>IRC_PP_cover_1</vt:lpstr>
      <vt:lpstr>IRC_PP_pages_black</vt:lpstr>
      <vt:lpstr>PowerPoint Presentation</vt:lpstr>
      <vt:lpstr>Adapting market monitoring to the COVID-19 context in Niger</vt:lpstr>
      <vt:lpstr>Context</vt:lpstr>
      <vt:lpstr>Adapting data collection in the COVID era</vt:lpstr>
      <vt:lpstr>Initial COVID-era market findings:  process &amp; data</vt:lpstr>
      <vt:lpstr>Implications of findings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 MORAD</dc:creator>
  <cp:lastModifiedBy>McGlinchy, Megan</cp:lastModifiedBy>
  <cp:revision>14</cp:revision>
  <dcterms:created xsi:type="dcterms:W3CDTF">2020-06-29T11:46:53Z</dcterms:created>
  <dcterms:modified xsi:type="dcterms:W3CDTF">2020-07-22T12:35:51Z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0x010100C1F176858CBDA145BE94FB8BF180ECF7</vt:lpwstr>
  </property>
</Properties>
</file>