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gif" ContentType="image/gif"/>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74" r:id="rId2"/>
    <p:sldId id="270" r:id="rId3"/>
    <p:sldId id="265" r:id="rId4"/>
    <p:sldId id="269" r:id="rId5"/>
    <p:sldId id="279" r:id="rId6"/>
    <p:sldId id="280" r:id="rId7"/>
    <p:sldId id="281" r:id="rId8"/>
    <p:sldId id="282" r:id="rId9"/>
    <p:sldId id="283" r:id="rId10"/>
    <p:sldId id="275" r:id="rId11"/>
    <p:sldId id="276" r:id="rId12"/>
    <p:sldId id="277" r:id="rId13"/>
    <p:sldId id="27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87" autoAdjust="0"/>
    <p:restoredTop sz="94660"/>
  </p:normalViewPr>
  <p:slideViewPr>
    <p:cSldViewPr snapToGrid="0">
      <p:cViewPr varScale="1">
        <p:scale>
          <a:sx n="90" d="100"/>
          <a:sy n="90" d="100"/>
        </p:scale>
        <p:origin x="-96" y="-43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CDB8457-D884-4BE6-A420-3DE98C054113}"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GB"/>
        </a:p>
      </dgm:t>
    </dgm:pt>
    <dgm:pt modelId="{F4ABB0C2-12AF-4F4E-88E9-3D13ECB7EC83}">
      <dgm:prSet phldrT="[Text]"/>
      <dgm:spPr/>
      <dgm:t>
        <a:bodyPr/>
        <a:lstStyle/>
        <a:p>
          <a:r>
            <a:rPr lang="en-GB" dirty="0"/>
            <a:t>Scope of work proposed in 2019 was too ambitious</a:t>
          </a:r>
        </a:p>
      </dgm:t>
    </dgm:pt>
    <dgm:pt modelId="{8A2C1915-8F04-43B0-AAA4-4438DA9BE3B6}" type="parTrans" cxnId="{0DF2DBEC-9421-490F-AF5A-F46DDAE7137E}">
      <dgm:prSet/>
      <dgm:spPr/>
      <dgm:t>
        <a:bodyPr/>
        <a:lstStyle/>
        <a:p>
          <a:endParaRPr lang="en-GB"/>
        </a:p>
      </dgm:t>
    </dgm:pt>
    <dgm:pt modelId="{8CA86FE0-BF7D-435A-AA65-962569D01FAB}" type="sibTrans" cxnId="{0DF2DBEC-9421-490F-AF5A-F46DDAE7137E}">
      <dgm:prSet/>
      <dgm:spPr/>
      <dgm:t>
        <a:bodyPr/>
        <a:lstStyle/>
        <a:p>
          <a:endParaRPr lang="en-GB"/>
        </a:p>
      </dgm:t>
    </dgm:pt>
    <dgm:pt modelId="{8757CBD8-DD2A-492A-9292-CCBADE5F8295}">
      <dgm:prSet/>
      <dgm:spPr/>
      <dgm:t>
        <a:bodyPr/>
        <a:lstStyle/>
        <a:p>
          <a:r>
            <a:rPr lang="en-GB" dirty="0"/>
            <a:t>The subgroup should be actively convened (needs resources)</a:t>
          </a:r>
        </a:p>
      </dgm:t>
    </dgm:pt>
    <dgm:pt modelId="{4194857B-1A63-4123-9675-02E14C81EA08}" type="parTrans" cxnId="{EB763F09-F098-4E2D-82B8-B59B368C5D13}">
      <dgm:prSet/>
      <dgm:spPr/>
      <dgm:t>
        <a:bodyPr/>
        <a:lstStyle/>
        <a:p>
          <a:endParaRPr lang="en-GB"/>
        </a:p>
      </dgm:t>
    </dgm:pt>
    <dgm:pt modelId="{C2C7133E-3001-477E-AA70-754FDD77F81F}" type="sibTrans" cxnId="{EB763F09-F098-4E2D-82B8-B59B368C5D13}">
      <dgm:prSet/>
      <dgm:spPr/>
      <dgm:t>
        <a:bodyPr/>
        <a:lstStyle/>
        <a:p>
          <a:endParaRPr lang="en-GB"/>
        </a:p>
      </dgm:t>
    </dgm:pt>
    <dgm:pt modelId="{A6EC1860-8D0E-458A-976F-FD4923A25BE6}">
      <dgm:prSet/>
      <dgm:spPr/>
      <dgm:t>
        <a:bodyPr/>
        <a:lstStyle/>
        <a:p>
          <a:r>
            <a:rPr lang="en-GB" dirty="0"/>
            <a:t>All activities included should clearly demonstrate the added value of the subgroup (not single members)</a:t>
          </a:r>
        </a:p>
      </dgm:t>
    </dgm:pt>
    <dgm:pt modelId="{AAEE1E24-4037-41D1-9B89-844B90C5A2DD}" type="parTrans" cxnId="{17C33C7F-2411-4D16-A264-DFA85E16A100}">
      <dgm:prSet/>
      <dgm:spPr/>
      <dgm:t>
        <a:bodyPr/>
        <a:lstStyle/>
        <a:p>
          <a:endParaRPr lang="en-GB"/>
        </a:p>
      </dgm:t>
    </dgm:pt>
    <dgm:pt modelId="{695B5CA4-CA6F-464A-9980-7C2CA438FE90}" type="sibTrans" cxnId="{17C33C7F-2411-4D16-A264-DFA85E16A100}">
      <dgm:prSet/>
      <dgm:spPr/>
      <dgm:t>
        <a:bodyPr/>
        <a:lstStyle/>
        <a:p>
          <a:endParaRPr lang="en-GB"/>
        </a:p>
      </dgm:t>
    </dgm:pt>
    <dgm:pt modelId="{122BACC8-1C69-4166-A399-0F4BBC1C8E90}">
      <dgm:prSet/>
      <dgm:spPr/>
      <dgm:t>
        <a:bodyPr/>
        <a:lstStyle/>
        <a:p>
          <a:r>
            <a:rPr lang="en-GB" dirty="0"/>
            <a:t>Some activities would benefit from further definition</a:t>
          </a:r>
        </a:p>
      </dgm:t>
    </dgm:pt>
    <dgm:pt modelId="{2831F54E-512A-4F4E-9A40-3246B5153362}" type="sibTrans" cxnId="{7D59E4CA-08AA-4B67-9DDE-A71CB35A2266}">
      <dgm:prSet/>
      <dgm:spPr/>
      <dgm:t>
        <a:bodyPr/>
        <a:lstStyle/>
        <a:p>
          <a:endParaRPr lang="en-GB"/>
        </a:p>
      </dgm:t>
    </dgm:pt>
    <dgm:pt modelId="{2BD2559B-C936-4D7E-9663-5D9718E68545}" type="parTrans" cxnId="{7D59E4CA-08AA-4B67-9DDE-A71CB35A2266}">
      <dgm:prSet/>
      <dgm:spPr/>
      <dgm:t>
        <a:bodyPr/>
        <a:lstStyle/>
        <a:p>
          <a:endParaRPr lang="en-GB"/>
        </a:p>
      </dgm:t>
    </dgm:pt>
    <dgm:pt modelId="{3B9B8090-FBCE-4061-9C2A-26C19FF4A36E}" type="pres">
      <dgm:prSet presAssocID="{9CDB8457-D884-4BE6-A420-3DE98C054113}" presName="Name0" presStyleCnt="0">
        <dgm:presLayoutVars>
          <dgm:chMax val="7"/>
          <dgm:chPref val="7"/>
          <dgm:dir/>
        </dgm:presLayoutVars>
      </dgm:prSet>
      <dgm:spPr/>
      <dgm:t>
        <a:bodyPr/>
        <a:lstStyle/>
        <a:p>
          <a:endParaRPr lang="en-GB"/>
        </a:p>
      </dgm:t>
    </dgm:pt>
    <dgm:pt modelId="{EB70B7C6-3639-403C-8AF2-172A2B359F42}" type="pres">
      <dgm:prSet presAssocID="{9CDB8457-D884-4BE6-A420-3DE98C054113}" presName="Name1" presStyleCnt="0"/>
      <dgm:spPr/>
    </dgm:pt>
    <dgm:pt modelId="{2223ECD2-611C-4643-94ED-3725C899868A}" type="pres">
      <dgm:prSet presAssocID="{9CDB8457-D884-4BE6-A420-3DE98C054113}" presName="cycle" presStyleCnt="0"/>
      <dgm:spPr/>
    </dgm:pt>
    <dgm:pt modelId="{3F560DA7-A6F0-4341-9722-96BDB33110D4}" type="pres">
      <dgm:prSet presAssocID="{9CDB8457-D884-4BE6-A420-3DE98C054113}" presName="srcNode" presStyleLbl="node1" presStyleIdx="0" presStyleCnt="4"/>
      <dgm:spPr/>
    </dgm:pt>
    <dgm:pt modelId="{1FB8D473-3D42-4F2B-B688-6CA059F5F111}" type="pres">
      <dgm:prSet presAssocID="{9CDB8457-D884-4BE6-A420-3DE98C054113}" presName="conn" presStyleLbl="parChTrans1D2" presStyleIdx="0" presStyleCnt="1"/>
      <dgm:spPr/>
      <dgm:t>
        <a:bodyPr/>
        <a:lstStyle/>
        <a:p>
          <a:endParaRPr lang="en-GB"/>
        </a:p>
      </dgm:t>
    </dgm:pt>
    <dgm:pt modelId="{30342C26-FADF-4E5E-A4C8-9186B701E65D}" type="pres">
      <dgm:prSet presAssocID="{9CDB8457-D884-4BE6-A420-3DE98C054113}" presName="extraNode" presStyleLbl="node1" presStyleIdx="0" presStyleCnt="4"/>
      <dgm:spPr/>
    </dgm:pt>
    <dgm:pt modelId="{010A2657-BD48-45D8-BDB8-F1310DACA091}" type="pres">
      <dgm:prSet presAssocID="{9CDB8457-D884-4BE6-A420-3DE98C054113}" presName="dstNode" presStyleLbl="node1" presStyleIdx="0" presStyleCnt="4"/>
      <dgm:spPr/>
    </dgm:pt>
    <dgm:pt modelId="{18E73029-6541-44D1-8069-EBF88E7CE813}" type="pres">
      <dgm:prSet presAssocID="{F4ABB0C2-12AF-4F4E-88E9-3D13ECB7EC83}" presName="text_1" presStyleLbl="node1" presStyleIdx="0" presStyleCnt="4">
        <dgm:presLayoutVars>
          <dgm:bulletEnabled val="1"/>
        </dgm:presLayoutVars>
      </dgm:prSet>
      <dgm:spPr/>
      <dgm:t>
        <a:bodyPr/>
        <a:lstStyle/>
        <a:p>
          <a:endParaRPr lang="en-GB"/>
        </a:p>
      </dgm:t>
    </dgm:pt>
    <dgm:pt modelId="{6A7C46CA-0533-40B3-8705-9197E99EC8F4}" type="pres">
      <dgm:prSet presAssocID="{F4ABB0C2-12AF-4F4E-88E9-3D13ECB7EC83}" presName="accent_1" presStyleCnt="0"/>
      <dgm:spPr/>
    </dgm:pt>
    <dgm:pt modelId="{B42A5903-A321-491C-B5D6-AF097581C95F}" type="pres">
      <dgm:prSet presAssocID="{F4ABB0C2-12AF-4F4E-88E9-3D13ECB7EC83}" presName="accentRepeatNode" presStyleLbl="solidFgAcc1" presStyleIdx="0" presStyleCnt="4"/>
      <dgm:spPr/>
    </dgm:pt>
    <dgm:pt modelId="{2CC906E8-5AE9-433A-B69F-266EC08959B8}" type="pres">
      <dgm:prSet presAssocID="{122BACC8-1C69-4166-A399-0F4BBC1C8E90}" presName="text_2" presStyleLbl="node1" presStyleIdx="1" presStyleCnt="4" custLinFactNeighborX="597" custLinFactNeighborY="3358">
        <dgm:presLayoutVars>
          <dgm:bulletEnabled val="1"/>
        </dgm:presLayoutVars>
      </dgm:prSet>
      <dgm:spPr/>
      <dgm:t>
        <a:bodyPr/>
        <a:lstStyle/>
        <a:p>
          <a:endParaRPr lang="en-GB"/>
        </a:p>
      </dgm:t>
    </dgm:pt>
    <dgm:pt modelId="{DB0BE0A7-0213-4BF7-BD68-9102422CDF76}" type="pres">
      <dgm:prSet presAssocID="{122BACC8-1C69-4166-A399-0F4BBC1C8E90}" presName="accent_2" presStyleCnt="0"/>
      <dgm:spPr/>
    </dgm:pt>
    <dgm:pt modelId="{00D6FDAE-E114-4FA1-940E-9DA03866B2E4}" type="pres">
      <dgm:prSet presAssocID="{122BACC8-1C69-4166-A399-0F4BBC1C8E90}" presName="accentRepeatNode" presStyleLbl="solidFgAcc1" presStyleIdx="1" presStyleCnt="4" custLinFactNeighborX="-1061" custLinFactNeighborY="976"/>
      <dgm:spPr/>
    </dgm:pt>
    <dgm:pt modelId="{63200E40-51B8-4B39-968F-B27EA17A03F2}" type="pres">
      <dgm:prSet presAssocID="{A6EC1860-8D0E-458A-976F-FD4923A25BE6}" presName="text_3" presStyleLbl="node1" presStyleIdx="2" presStyleCnt="4">
        <dgm:presLayoutVars>
          <dgm:bulletEnabled val="1"/>
        </dgm:presLayoutVars>
      </dgm:prSet>
      <dgm:spPr/>
      <dgm:t>
        <a:bodyPr/>
        <a:lstStyle/>
        <a:p>
          <a:endParaRPr lang="en-GB"/>
        </a:p>
      </dgm:t>
    </dgm:pt>
    <dgm:pt modelId="{B7D4A1F3-1A4C-4BE9-8C44-20F01B366329}" type="pres">
      <dgm:prSet presAssocID="{A6EC1860-8D0E-458A-976F-FD4923A25BE6}" presName="accent_3" presStyleCnt="0"/>
      <dgm:spPr/>
    </dgm:pt>
    <dgm:pt modelId="{797E2901-E6AB-463B-ADA9-1F949E1DBB94}" type="pres">
      <dgm:prSet presAssocID="{A6EC1860-8D0E-458A-976F-FD4923A25BE6}" presName="accentRepeatNode" presStyleLbl="solidFgAcc1" presStyleIdx="2" presStyleCnt="4"/>
      <dgm:spPr/>
    </dgm:pt>
    <dgm:pt modelId="{753A0343-5A9F-40F1-BBBF-E3A8D9847114}" type="pres">
      <dgm:prSet presAssocID="{8757CBD8-DD2A-492A-9292-CCBADE5F8295}" presName="text_4" presStyleLbl="node1" presStyleIdx="3" presStyleCnt="4">
        <dgm:presLayoutVars>
          <dgm:bulletEnabled val="1"/>
        </dgm:presLayoutVars>
      </dgm:prSet>
      <dgm:spPr/>
      <dgm:t>
        <a:bodyPr/>
        <a:lstStyle/>
        <a:p>
          <a:endParaRPr lang="en-GB"/>
        </a:p>
      </dgm:t>
    </dgm:pt>
    <dgm:pt modelId="{077E22CC-F855-4A09-A112-AE77ACCF0A12}" type="pres">
      <dgm:prSet presAssocID="{8757CBD8-DD2A-492A-9292-CCBADE5F8295}" presName="accent_4" presStyleCnt="0"/>
      <dgm:spPr/>
    </dgm:pt>
    <dgm:pt modelId="{2E77D06D-95B0-4082-BA2F-5EBF709C6DFE}" type="pres">
      <dgm:prSet presAssocID="{8757CBD8-DD2A-492A-9292-CCBADE5F8295}" presName="accentRepeatNode" presStyleLbl="solidFgAcc1" presStyleIdx="3" presStyleCnt="4"/>
      <dgm:spPr/>
    </dgm:pt>
  </dgm:ptLst>
  <dgm:cxnLst>
    <dgm:cxn modelId="{F40BBA09-8DEE-4A4D-A36F-337F67F9DD31}" type="presOf" srcId="{9CDB8457-D884-4BE6-A420-3DE98C054113}" destId="{3B9B8090-FBCE-4061-9C2A-26C19FF4A36E}" srcOrd="0" destOrd="0" presId="urn:microsoft.com/office/officeart/2008/layout/VerticalCurvedList"/>
    <dgm:cxn modelId="{0DF2DBEC-9421-490F-AF5A-F46DDAE7137E}" srcId="{9CDB8457-D884-4BE6-A420-3DE98C054113}" destId="{F4ABB0C2-12AF-4F4E-88E9-3D13ECB7EC83}" srcOrd="0" destOrd="0" parTransId="{8A2C1915-8F04-43B0-AAA4-4438DA9BE3B6}" sibTransId="{8CA86FE0-BF7D-435A-AA65-962569D01FAB}"/>
    <dgm:cxn modelId="{EB763F09-F098-4E2D-82B8-B59B368C5D13}" srcId="{9CDB8457-D884-4BE6-A420-3DE98C054113}" destId="{8757CBD8-DD2A-492A-9292-CCBADE5F8295}" srcOrd="3" destOrd="0" parTransId="{4194857B-1A63-4123-9675-02E14C81EA08}" sibTransId="{C2C7133E-3001-477E-AA70-754FDD77F81F}"/>
    <dgm:cxn modelId="{35502520-5852-4C71-8EC5-799F05EBCA16}" type="presOf" srcId="{F4ABB0C2-12AF-4F4E-88E9-3D13ECB7EC83}" destId="{18E73029-6541-44D1-8069-EBF88E7CE813}" srcOrd="0" destOrd="0" presId="urn:microsoft.com/office/officeart/2008/layout/VerticalCurvedList"/>
    <dgm:cxn modelId="{F7839E95-478F-49B6-9585-CA8A7C40511E}" type="presOf" srcId="{122BACC8-1C69-4166-A399-0F4BBC1C8E90}" destId="{2CC906E8-5AE9-433A-B69F-266EC08959B8}" srcOrd="0" destOrd="0" presId="urn:microsoft.com/office/officeart/2008/layout/VerticalCurvedList"/>
    <dgm:cxn modelId="{7D59E4CA-08AA-4B67-9DDE-A71CB35A2266}" srcId="{9CDB8457-D884-4BE6-A420-3DE98C054113}" destId="{122BACC8-1C69-4166-A399-0F4BBC1C8E90}" srcOrd="1" destOrd="0" parTransId="{2BD2559B-C936-4D7E-9663-5D9718E68545}" sibTransId="{2831F54E-512A-4F4E-9A40-3246B5153362}"/>
    <dgm:cxn modelId="{2C34C7B1-1D0A-454C-88D8-7FF3800F9876}" type="presOf" srcId="{8CA86FE0-BF7D-435A-AA65-962569D01FAB}" destId="{1FB8D473-3D42-4F2B-B688-6CA059F5F111}" srcOrd="0" destOrd="0" presId="urn:microsoft.com/office/officeart/2008/layout/VerticalCurvedList"/>
    <dgm:cxn modelId="{17C33C7F-2411-4D16-A264-DFA85E16A100}" srcId="{9CDB8457-D884-4BE6-A420-3DE98C054113}" destId="{A6EC1860-8D0E-458A-976F-FD4923A25BE6}" srcOrd="2" destOrd="0" parTransId="{AAEE1E24-4037-41D1-9B89-844B90C5A2DD}" sibTransId="{695B5CA4-CA6F-464A-9980-7C2CA438FE90}"/>
    <dgm:cxn modelId="{F5BD9D23-F1FF-44CA-B68C-CB9CD9BF9154}" type="presOf" srcId="{A6EC1860-8D0E-458A-976F-FD4923A25BE6}" destId="{63200E40-51B8-4B39-968F-B27EA17A03F2}" srcOrd="0" destOrd="0" presId="urn:microsoft.com/office/officeart/2008/layout/VerticalCurvedList"/>
    <dgm:cxn modelId="{4C2249FC-A20F-40C4-8993-F910635C9609}" type="presOf" srcId="{8757CBD8-DD2A-492A-9292-CCBADE5F8295}" destId="{753A0343-5A9F-40F1-BBBF-E3A8D9847114}" srcOrd="0" destOrd="0" presId="urn:microsoft.com/office/officeart/2008/layout/VerticalCurvedList"/>
    <dgm:cxn modelId="{3C5792F2-43F0-4BDB-AC38-BA92544FEDD0}" type="presParOf" srcId="{3B9B8090-FBCE-4061-9C2A-26C19FF4A36E}" destId="{EB70B7C6-3639-403C-8AF2-172A2B359F42}" srcOrd="0" destOrd="0" presId="urn:microsoft.com/office/officeart/2008/layout/VerticalCurvedList"/>
    <dgm:cxn modelId="{8B3B76B4-98E0-4720-8FA4-53BB9D2BA60E}" type="presParOf" srcId="{EB70B7C6-3639-403C-8AF2-172A2B359F42}" destId="{2223ECD2-611C-4643-94ED-3725C899868A}" srcOrd="0" destOrd="0" presId="urn:microsoft.com/office/officeart/2008/layout/VerticalCurvedList"/>
    <dgm:cxn modelId="{E6EB174D-48F2-4B36-8A32-F0064CB6A560}" type="presParOf" srcId="{2223ECD2-611C-4643-94ED-3725C899868A}" destId="{3F560DA7-A6F0-4341-9722-96BDB33110D4}" srcOrd="0" destOrd="0" presId="urn:microsoft.com/office/officeart/2008/layout/VerticalCurvedList"/>
    <dgm:cxn modelId="{EFA6E322-75AA-4FA3-B9C6-06AA95383529}" type="presParOf" srcId="{2223ECD2-611C-4643-94ED-3725C899868A}" destId="{1FB8D473-3D42-4F2B-B688-6CA059F5F111}" srcOrd="1" destOrd="0" presId="urn:microsoft.com/office/officeart/2008/layout/VerticalCurvedList"/>
    <dgm:cxn modelId="{FA159CC3-3BBC-4558-BF7F-E437914A1D6E}" type="presParOf" srcId="{2223ECD2-611C-4643-94ED-3725C899868A}" destId="{30342C26-FADF-4E5E-A4C8-9186B701E65D}" srcOrd="2" destOrd="0" presId="urn:microsoft.com/office/officeart/2008/layout/VerticalCurvedList"/>
    <dgm:cxn modelId="{D0A10DF6-7CCD-4B87-BC30-1D38A5CF5435}" type="presParOf" srcId="{2223ECD2-611C-4643-94ED-3725C899868A}" destId="{010A2657-BD48-45D8-BDB8-F1310DACA091}" srcOrd="3" destOrd="0" presId="urn:microsoft.com/office/officeart/2008/layout/VerticalCurvedList"/>
    <dgm:cxn modelId="{14FD72F9-0AAA-4484-912A-B19A7A90CC94}" type="presParOf" srcId="{EB70B7C6-3639-403C-8AF2-172A2B359F42}" destId="{18E73029-6541-44D1-8069-EBF88E7CE813}" srcOrd="1" destOrd="0" presId="urn:microsoft.com/office/officeart/2008/layout/VerticalCurvedList"/>
    <dgm:cxn modelId="{DA2C6146-BB49-40F9-A830-3BABEB77234A}" type="presParOf" srcId="{EB70B7C6-3639-403C-8AF2-172A2B359F42}" destId="{6A7C46CA-0533-40B3-8705-9197E99EC8F4}" srcOrd="2" destOrd="0" presId="urn:microsoft.com/office/officeart/2008/layout/VerticalCurvedList"/>
    <dgm:cxn modelId="{92DD1738-8AAE-4DFD-AA91-EEE19CAEF4C8}" type="presParOf" srcId="{6A7C46CA-0533-40B3-8705-9197E99EC8F4}" destId="{B42A5903-A321-491C-B5D6-AF097581C95F}" srcOrd="0" destOrd="0" presId="urn:microsoft.com/office/officeart/2008/layout/VerticalCurvedList"/>
    <dgm:cxn modelId="{EA2AE5B4-B074-47FC-91D0-6EED0200B0B9}" type="presParOf" srcId="{EB70B7C6-3639-403C-8AF2-172A2B359F42}" destId="{2CC906E8-5AE9-433A-B69F-266EC08959B8}" srcOrd="3" destOrd="0" presId="urn:microsoft.com/office/officeart/2008/layout/VerticalCurvedList"/>
    <dgm:cxn modelId="{5D0D9617-8567-4B85-BA70-1AE79B655C0E}" type="presParOf" srcId="{EB70B7C6-3639-403C-8AF2-172A2B359F42}" destId="{DB0BE0A7-0213-4BF7-BD68-9102422CDF76}" srcOrd="4" destOrd="0" presId="urn:microsoft.com/office/officeart/2008/layout/VerticalCurvedList"/>
    <dgm:cxn modelId="{E86DB887-CF7F-46AD-909A-E77BDA156F86}" type="presParOf" srcId="{DB0BE0A7-0213-4BF7-BD68-9102422CDF76}" destId="{00D6FDAE-E114-4FA1-940E-9DA03866B2E4}" srcOrd="0" destOrd="0" presId="urn:microsoft.com/office/officeart/2008/layout/VerticalCurvedList"/>
    <dgm:cxn modelId="{E33E9233-AF2E-43A2-9AFC-1C7E8306FD59}" type="presParOf" srcId="{EB70B7C6-3639-403C-8AF2-172A2B359F42}" destId="{63200E40-51B8-4B39-968F-B27EA17A03F2}" srcOrd="5" destOrd="0" presId="urn:microsoft.com/office/officeart/2008/layout/VerticalCurvedList"/>
    <dgm:cxn modelId="{B934C092-863B-42E5-970A-67A4D4A82219}" type="presParOf" srcId="{EB70B7C6-3639-403C-8AF2-172A2B359F42}" destId="{B7D4A1F3-1A4C-4BE9-8C44-20F01B366329}" srcOrd="6" destOrd="0" presId="urn:microsoft.com/office/officeart/2008/layout/VerticalCurvedList"/>
    <dgm:cxn modelId="{77C6C05C-A928-45A7-8DE4-6A63909601D4}" type="presParOf" srcId="{B7D4A1F3-1A4C-4BE9-8C44-20F01B366329}" destId="{797E2901-E6AB-463B-ADA9-1F949E1DBB94}" srcOrd="0" destOrd="0" presId="urn:microsoft.com/office/officeart/2008/layout/VerticalCurvedList"/>
    <dgm:cxn modelId="{E37E0786-5F1B-4E24-B9DE-2B5B15194159}" type="presParOf" srcId="{EB70B7C6-3639-403C-8AF2-172A2B359F42}" destId="{753A0343-5A9F-40F1-BBBF-E3A8D9847114}" srcOrd="7" destOrd="0" presId="urn:microsoft.com/office/officeart/2008/layout/VerticalCurvedList"/>
    <dgm:cxn modelId="{06F32166-A77A-4A16-8E27-8E1028EFF31C}" type="presParOf" srcId="{EB70B7C6-3639-403C-8AF2-172A2B359F42}" destId="{077E22CC-F855-4A09-A112-AE77ACCF0A12}" srcOrd="8" destOrd="0" presId="urn:microsoft.com/office/officeart/2008/layout/VerticalCurvedList"/>
    <dgm:cxn modelId="{17002913-FA8B-4482-A2BF-319B56D3FE46}" type="presParOf" srcId="{077E22CC-F855-4A09-A112-AE77ACCF0A12}" destId="{2E77D06D-95B0-4082-BA2F-5EBF709C6DFE}"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DF64DF5-61AB-469C-8382-F387BDBCF44E}"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GB"/>
        </a:p>
      </dgm:t>
    </dgm:pt>
    <dgm:pt modelId="{1F6170EC-2D4A-4300-B9C3-C8A5B2EA0D56}">
      <dgm:prSet phldrT="[Text]"/>
      <dgm:spPr/>
      <dgm:t>
        <a:bodyPr/>
        <a:lstStyle/>
        <a:p>
          <a:r>
            <a:rPr lang="en-GB" dirty="0"/>
            <a:t>What’s changed</a:t>
          </a:r>
        </a:p>
      </dgm:t>
    </dgm:pt>
    <dgm:pt modelId="{EDCF0318-C0F5-42E5-90A9-7DF1C7720B3C}" type="parTrans" cxnId="{EEB5C6B2-58FE-4F78-A869-42B22F3D1A5E}">
      <dgm:prSet/>
      <dgm:spPr/>
      <dgm:t>
        <a:bodyPr/>
        <a:lstStyle/>
        <a:p>
          <a:endParaRPr lang="en-GB"/>
        </a:p>
      </dgm:t>
    </dgm:pt>
    <dgm:pt modelId="{2FA599B2-DEF2-4374-989D-F6ADDC5AFBA0}" type="sibTrans" cxnId="{EEB5C6B2-58FE-4F78-A869-42B22F3D1A5E}">
      <dgm:prSet/>
      <dgm:spPr/>
      <dgm:t>
        <a:bodyPr/>
        <a:lstStyle/>
        <a:p>
          <a:endParaRPr lang="en-GB"/>
        </a:p>
      </dgm:t>
    </dgm:pt>
    <dgm:pt modelId="{43F367B6-5188-4106-B061-3BDCB0148807}">
      <dgm:prSet phldrT="[Text]"/>
      <dgm:spPr/>
      <dgm:t>
        <a:bodyPr/>
        <a:lstStyle/>
        <a:p>
          <a:r>
            <a:rPr lang="en-GB" dirty="0"/>
            <a:t>Removal of non-started, poorly defined subgroup activities</a:t>
          </a:r>
        </a:p>
      </dgm:t>
    </dgm:pt>
    <dgm:pt modelId="{65D27796-137E-42AC-8FD1-755020A24293}" type="parTrans" cxnId="{DF2D1E68-0A07-4B53-898C-9FE37E3C7C04}">
      <dgm:prSet/>
      <dgm:spPr/>
      <dgm:t>
        <a:bodyPr/>
        <a:lstStyle/>
        <a:p>
          <a:endParaRPr lang="en-GB"/>
        </a:p>
      </dgm:t>
    </dgm:pt>
    <dgm:pt modelId="{A5389292-C5EE-4ACD-AEE1-2A68E8CEAC6D}" type="sibTrans" cxnId="{DF2D1E68-0A07-4B53-898C-9FE37E3C7C04}">
      <dgm:prSet/>
      <dgm:spPr/>
      <dgm:t>
        <a:bodyPr/>
        <a:lstStyle/>
        <a:p>
          <a:endParaRPr lang="en-GB"/>
        </a:p>
      </dgm:t>
    </dgm:pt>
    <dgm:pt modelId="{E1F031F2-94CE-4D16-B3BB-1452451DA78F}">
      <dgm:prSet phldrT="[Text]"/>
      <dgm:spPr/>
      <dgm:t>
        <a:bodyPr/>
        <a:lstStyle/>
        <a:p>
          <a:r>
            <a:rPr lang="en-GB" dirty="0"/>
            <a:t>For each activity the plan includes</a:t>
          </a:r>
        </a:p>
      </dgm:t>
    </dgm:pt>
    <dgm:pt modelId="{2208CEF6-1F43-4FD1-BC41-324933694D8B}" type="parTrans" cxnId="{A86E100A-E4B7-45FC-89D7-03D010BDAC7A}">
      <dgm:prSet/>
      <dgm:spPr/>
      <dgm:t>
        <a:bodyPr/>
        <a:lstStyle/>
        <a:p>
          <a:endParaRPr lang="en-GB"/>
        </a:p>
      </dgm:t>
    </dgm:pt>
    <dgm:pt modelId="{A9EA21B4-D471-4279-A930-AE594A43825E}" type="sibTrans" cxnId="{A86E100A-E4B7-45FC-89D7-03D010BDAC7A}">
      <dgm:prSet/>
      <dgm:spPr/>
      <dgm:t>
        <a:bodyPr/>
        <a:lstStyle/>
        <a:p>
          <a:endParaRPr lang="en-GB"/>
        </a:p>
      </dgm:t>
    </dgm:pt>
    <dgm:pt modelId="{1A8F58E8-5AE3-4396-83B7-61B21819CC04}">
      <dgm:prSet phldrT="[Text]"/>
      <dgm:spPr/>
      <dgm:t>
        <a:bodyPr/>
        <a:lstStyle/>
        <a:p>
          <a:r>
            <a:rPr lang="en-GB" dirty="0"/>
            <a:t>Status</a:t>
          </a:r>
        </a:p>
      </dgm:t>
    </dgm:pt>
    <dgm:pt modelId="{505BDC3C-01D6-4D2C-AD40-2C7ACCD1DBD2}" type="parTrans" cxnId="{2F254C93-8F35-4C38-9FA1-3784447974AC}">
      <dgm:prSet/>
      <dgm:spPr/>
      <dgm:t>
        <a:bodyPr/>
        <a:lstStyle/>
        <a:p>
          <a:endParaRPr lang="en-GB"/>
        </a:p>
      </dgm:t>
    </dgm:pt>
    <dgm:pt modelId="{F3AB6190-E8E7-45B9-82B2-BEAA1B9001B2}" type="sibTrans" cxnId="{2F254C93-8F35-4C38-9FA1-3784447974AC}">
      <dgm:prSet/>
      <dgm:spPr/>
      <dgm:t>
        <a:bodyPr/>
        <a:lstStyle/>
        <a:p>
          <a:endParaRPr lang="en-GB"/>
        </a:p>
      </dgm:t>
    </dgm:pt>
    <dgm:pt modelId="{76C934D0-A524-4C79-AE7A-7466C650F00A}">
      <dgm:prSet phldrT="[Text]"/>
      <dgm:spPr/>
      <dgm:t>
        <a:bodyPr/>
        <a:lstStyle/>
        <a:p>
          <a:r>
            <a:rPr lang="en-GB" dirty="0"/>
            <a:t>What can be added?</a:t>
          </a:r>
        </a:p>
      </dgm:t>
    </dgm:pt>
    <dgm:pt modelId="{087AF182-CAAC-4CB7-9FB5-F522C01260DA}" type="parTrans" cxnId="{676A109F-E2B3-49B3-A8A5-5A48806E1525}">
      <dgm:prSet/>
      <dgm:spPr/>
      <dgm:t>
        <a:bodyPr/>
        <a:lstStyle/>
        <a:p>
          <a:endParaRPr lang="en-GB"/>
        </a:p>
      </dgm:t>
    </dgm:pt>
    <dgm:pt modelId="{CF1538BD-4663-4F61-AB93-6D1E6E4F9F6F}" type="sibTrans" cxnId="{676A109F-E2B3-49B3-A8A5-5A48806E1525}">
      <dgm:prSet/>
      <dgm:spPr/>
      <dgm:t>
        <a:bodyPr/>
        <a:lstStyle/>
        <a:p>
          <a:endParaRPr lang="en-GB"/>
        </a:p>
      </dgm:t>
    </dgm:pt>
    <dgm:pt modelId="{23777BE1-D304-4FEF-8F0E-38C4C8CFBAA3}">
      <dgm:prSet phldrT="[Text]"/>
      <dgm:spPr/>
      <dgm:t>
        <a:bodyPr/>
        <a:lstStyle/>
        <a:p>
          <a:r>
            <a:rPr lang="en-GB" dirty="0"/>
            <a:t>Any other activities that are missing and that members agree are a priority</a:t>
          </a:r>
        </a:p>
      </dgm:t>
    </dgm:pt>
    <dgm:pt modelId="{5106ABBF-5020-4C48-9940-A2A49301E878}" type="parTrans" cxnId="{AE5DD87F-4047-42F3-8FE7-694782433B1A}">
      <dgm:prSet/>
      <dgm:spPr/>
      <dgm:t>
        <a:bodyPr/>
        <a:lstStyle/>
        <a:p>
          <a:endParaRPr lang="en-GB"/>
        </a:p>
      </dgm:t>
    </dgm:pt>
    <dgm:pt modelId="{ED130832-FD7E-4ED9-AFD5-F066D1B52BFF}" type="sibTrans" cxnId="{AE5DD87F-4047-42F3-8FE7-694782433B1A}">
      <dgm:prSet/>
      <dgm:spPr/>
      <dgm:t>
        <a:bodyPr/>
        <a:lstStyle/>
        <a:p>
          <a:endParaRPr lang="en-GB"/>
        </a:p>
      </dgm:t>
    </dgm:pt>
    <dgm:pt modelId="{6E7C24EA-61DF-4364-A47D-058062DE726F}">
      <dgm:prSet phldrT="[Text]"/>
      <dgm:spPr/>
      <dgm:t>
        <a:bodyPr/>
        <a:lstStyle/>
        <a:p>
          <a:r>
            <a:rPr lang="en-GB" dirty="0"/>
            <a:t>Timeline 2020-21</a:t>
          </a:r>
        </a:p>
      </dgm:t>
    </dgm:pt>
    <dgm:pt modelId="{85E52B77-5936-41F2-A111-1261CD48F154}" type="parTrans" cxnId="{77E71FB4-4C6C-4CD1-9075-A6FC924D086C}">
      <dgm:prSet/>
      <dgm:spPr/>
      <dgm:t>
        <a:bodyPr/>
        <a:lstStyle/>
        <a:p>
          <a:endParaRPr lang="en-GB"/>
        </a:p>
      </dgm:t>
    </dgm:pt>
    <dgm:pt modelId="{1EF6D5BC-EB22-45A4-BE91-6246FEB73364}" type="sibTrans" cxnId="{77E71FB4-4C6C-4CD1-9075-A6FC924D086C}">
      <dgm:prSet/>
      <dgm:spPr/>
      <dgm:t>
        <a:bodyPr/>
        <a:lstStyle/>
        <a:p>
          <a:endParaRPr lang="en-GB"/>
        </a:p>
      </dgm:t>
    </dgm:pt>
    <dgm:pt modelId="{93F24ED0-F254-456F-AD05-B51FA4AD9179}">
      <dgm:prSet phldrT="[Text]"/>
      <dgm:spPr/>
      <dgm:t>
        <a:bodyPr/>
        <a:lstStyle/>
        <a:p>
          <a:r>
            <a:rPr lang="en-GB" dirty="0"/>
            <a:t>Funding</a:t>
          </a:r>
        </a:p>
      </dgm:t>
    </dgm:pt>
    <dgm:pt modelId="{36FE3729-F948-49CD-830F-763756E58612}" type="parTrans" cxnId="{7D8F0A98-EBC6-47DF-967B-88CB4E3820A1}">
      <dgm:prSet/>
      <dgm:spPr/>
      <dgm:t>
        <a:bodyPr/>
        <a:lstStyle/>
        <a:p>
          <a:endParaRPr lang="en-GB"/>
        </a:p>
      </dgm:t>
    </dgm:pt>
    <dgm:pt modelId="{858FE1AB-657F-4D40-8E30-019DA5F03616}" type="sibTrans" cxnId="{7D8F0A98-EBC6-47DF-967B-88CB4E3820A1}">
      <dgm:prSet/>
      <dgm:spPr/>
      <dgm:t>
        <a:bodyPr/>
        <a:lstStyle/>
        <a:p>
          <a:endParaRPr lang="en-GB"/>
        </a:p>
      </dgm:t>
    </dgm:pt>
    <dgm:pt modelId="{19292636-E52F-4FD3-8B39-C6F02B17D8F3}">
      <dgm:prSet phldrT="[Text]"/>
      <dgm:spPr/>
      <dgm:t>
        <a:bodyPr/>
        <a:lstStyle/>
        <a:p>
          <a:r>
            <a:rPr lang="en-GB" dirty="0"/>
            <a:t>Lead and contributors</a:t>
          </a:r>
        </a:p>
      </dgm:t>
    </dgm:pt>
    <dgm:pt modelId="{9314540B-2BCF-4D0F-8E61-8B6ADD123DE3}" type="parTrans" cxnId="{69D733D8-829F-4D2E-ABF3-EBF25E8C77C3}">
      <dgm:prSet/>
      <dgm:spPr/>
      <dgm:t>
        <a:bodyPr/>
        <a:lstStyle/>
        <a:p>
          <a:endParaRPr lang="en-GB"/>
        </a:p>
      </dgm:t>
    </dgm:pt>
    <dgm:pt modelId="{AD373FB0-0EA5-401B-A0D2-201B994AEFF4}" type="sibTrans" cxnId="{69D733D8-829F-4D2E-ABF3-EBF25E8C77C3}">
      <dgm:prSet/>
      <dgm:spPr/>
      <dgm:t>
        <a:bodyPr/>
        <a:lstStyle/>
        <a:p>
          <a:endParaRPr lang="en-GB"/>
        </a:p>
      </dgm:t>
    </dgm:pt>
    <dgm:pt modelId="{5F13E943-0645-4C8B-8221-D66D4995A823}">
      <dgm:prSet phldrT="[Text]"/>
      <dgm:spPr/>
      <dgm:t>
        <a:bodyPr/>
        <a:lstStyle/>
        <a:p>
          <a:r>
            <a:rPr lang="en-GB" dirty="0"/>
            <a:t>Addition of new proposed activities</a:t>
          </a:r>
        </a:p>
      </dgm:t>
    </dgm:pt>
    <dgm:pt modelId="{FC932AB9-1B3B-4FFE-978D-622C60996FDA}" type="parTrans" cxnId="{677DC282-7967-4C7F-8479-2C19EC60EF46}">
      <dgm:prSet/>
      <dgm:spPr/>
      <dgm:t>
        <a:bodyPr/>
        <a:lstStyle/>
        <a:p>
          <a:endParaRPr lang="en-GB"/>
        </a:p>
      </dgm:t>
    </dgm:pt>
    <dgm:pt modelId="{F49E5F66-38A6-4C78-B230-B607928903F0}" type="sibTrans" cxnId="{677DC282-7967-4C7F-8479-2C19EC60EF46}">
      <dgm:prSet/>
      <dgm:spPr/>
      <dgm:t>
        <a:bodyPr/>
        <a:lstStyle/>
        <a:p>
          <a:endParaRPr lang="en-GB"/>
        </a:p>
      </dgm:t>
    </dgm:pt>
    <dgm:pt modelId="{706D9C00-AF1F-48A6-9BC9-AEE805388F1F}" type="pres">
      <dgm:prSet presAssocID="{ADF64DF5-61AB-469C-8382-F387BDBCF44E}" presName="Name0" presStyleCnt="0">
        <dgm:presLayoutVars>
          <dgm:dir/>
          <dgm:animLvl val="lvl"/>
          <dgm:resizeHandles val="exact"/>
        </dgm:presLayoutVars>
      </dgm:prSet>
      <dgm:spPr/>
      <dgm:t>
        <a:bodyPr/>
        <a:lstStyle/>
        <a:p>
          <a:endParaRPr lang="en-GB"/>
        </a:p>
      </dgm:t>
    </dgm:pt>
    <dgm:pt modelId="{E936E630-4EF8-4BDB-A4D7-A73D5D91B45F}" type="pres">
      <dgm:prSet presAssocID="{1F6170EC-2D4A-4300-B9C3-C8A5B2EA0D56}" presName="composite" presStyleCnt="0"/>
      <dgm:spPr/>
    </dgm:pt>
    <dgm:pt modelId="{1EEE68BD-1EA2-439A-B88D-BED5F94281A4}" type="pres">
      <dgm:prSet presAssocID="{1F6170EC-2D4A-4300-B9C3-C8A5B2EA0D56}" presName="parTx" presStyleLbl="alignNode1" presStyleIdx="0" presStyleCnt="3">
        <dgm:presLayoutVars>
          <dgm:chMax val="0"/>
          <dgm:chPref val="0"/>
          <dgm:bulletEnabled val="1"/>
        </dgm:presLayoutVars>
      </dgm:prSet>
      <dgm:spPr/>
      <dgm:t>
        <a:bodyPr/>
        <a:lstStyle/>
        <a:p>
          <a:endParaRPr lang="en-GB"/>
        </a:p>
      </dgm:t>
    </dgm:pt>
    <dgm:pt modelId="{D711E6C8-1755-411E-B39E-7E95B8BF1396}" type="pres">
      <dgm:prSet presAssocID="{1F6170EC-2D4A-4300-B9C3-C8A5B2EA0D56}" presName="desTx" presStyleLbl="alignAccFollowNode1" presStyleIdx="0" presStyleCnt="3">
        <dgm:presLayoutVars>
          <dgm:bulletEnabled val="1"/>
        </dgm:presLayoutVars>
      </dgm:prSet>
      <dgm:spPr/>
      <dgm:t>
        <a:bodyPr/>
        <a:lstStyle/>
        <a:p>
          <a:endParaRPr lang="en-GB"/>
        </a:p>
      </dgm:t>
    </dgm:pt>
    <dgm:pt modelId="{650A4B97-43F4-4FDA-8C82-2EBB2D080DF6}" type="pres">
      <dgm:prSet presAssocID="{2FA599B2-DEF2-4374-989D-F6ADDC5AFBA0}" presName="space" presStyleCnt="0"/>
      <dgm:spPr/>
    </dgm:pt>
    <dgm:pt modelId="{94819E31-667C-4559-BDF2-72632428F581}" type="pres">
      <dgm:prSet presAssocID="{E1F031F2-94CE-4D16-B3BB-1452451DA78F}" presName="composite" presStyleCnt="0"/>
      <dgm:spPr/>
    </dgm:pt>
    <dgm:pt modelId="{2773BE88-9425-4E93-88FC-BD35CAD6DBD5}" type="pres">
      <dgm:prSet presAssocID="{E1F031F2-94CE-4D16-B3BB-1452451DA78F}" presName="parTx" presStyleLbl="alignNode1" presStyleIdx="1" presStyleCnt="3">
        <dgm:presLayoutVars>
          <dgm:chMax val="0"/>
          <dgm:chPref val="0"/>
          <dgm:bulletEnabled val="1"/>
        </dgm:presLayoutVars>
      </dgm:prSet>
      <dgm:spPr/>
      <dgm:t>
        <a:bodyPr/>
        <a:lstStyle/>
        <a:p>
          <a:endParaRPr lang="en-GB"/>
        </a:p>
      </dgm:t>
    </dgm:pt>
    <dgm:pt modelId="{F4B01FE4-A48A-42D7-B1D8-CD4A650204B2}" type="pres">
      <dgm:prSet presAssocID="{E1F031F2-94CE-4D16-B3BB-1452451DA78F}" presName="desTx" presStyleLbl="alignAccFollowNode1" presStyleIdx="1" presStyleCnt="3">
        <dgm:presLayoutVars>
          <dgm:bulletEnabled val="1"/>
        </dgm:presLayoutVars>
      </dgm:prSet>
      <dgm:spPr/>
      <dgm:t>
        <a:bodyPr/>
        <a:lstStyle/>
        <a:p>
          <a:endParaRPr lang="en-GB"/>
        </a:p>
      </dgm:t>
    </dgm:pt>
    <dgm:pt modelId="{AB47C2B0-381F-47E5-8108-2D76E501DD03}" type="pres">
      <dgm:prSet presAssocID="{A9EA21B4-D471-4279-A930-AE594A43825E}" presName="space" presStyleCnt="0"/>
      <dgm:spPr/>
    </dgm:pt>
    <dgm:pt modelId="{DA66EA39-E2DF-485C-9F95-95B31A41FA23}" type="pres">
      <dgm:prSet presAssocID="{76C934D0-A524-4C79-AE7A-7466C650F00A}" presName="composite" presStyleCnt="0"/>
      <dgm:spPr/>
    </dgm:pt>
    <dgm:pt modelId="{47408CE2-D2E6-4E16-8F86-5503818E6B71}" type="pres">
      <dgm:prSet presAssocID="{76C934D0-A524-4C79-AE7A-7466C650F00A}" presName="parTx" presStyleLbl="alignNode1" presStyleIdx="2" presStyleCnt="3">
        <dgm:presLayoutVars>
          <dgm:chMax val="0"/>
          <dgm:chPref val="0"/>
          <dgm:bulletEnabled val="1"/>
        </dgm:presLayoutVars>
      </dgm:prSet>
      <dgm:spPr/>
      <dgm:t>
        <a:bodyPr/>
        <a:lstStyle/>
        <a:p>
          <a:endParaRPr lang="en-GB"/>
        </a:p>
      </dgm:t>
    </dgm:pt>
    <dgm:pt modelId="{761622C6-F224-4122-8C81-0F3E26CF27F0}" type="pres">
      <dgm:prSet presAssocID="{76C934D0-A524-4C79-AE7A-7466C650F00A}" presName="desTx" presStyleLbl="alignAccFollowNode1" presStyleIdx="2" presStyleCnt="3">
        <dgm:presLayoutVars>
          <dgm:bulletEnabled val="1"/>
        </dgm:presLayoutVars>
      </dgm:prSet>
      <dgm:spPr/>
      <dgm:t>
        <a:bodyPr/>
        <a:lstStyle/>
        <a:p>
          <a:endParaRPr lang="en-GB"/>
        </a:p>
      </dgm:t>
    </dgm:pt>
  </dgm:ptLst>
  <dgm:cxnLst>
    <dgm:cxn modelId="{1E48DB2F-996F-47D3-8AD3-4F88E59F119B}" type="presOf" srcId="{1F6170EC-2D4A-4300-B9C3-C8A5B2EA0D56}" destId="{1EEE68BD-1EA2-439A-B88D-BED5F94281A4}" srcOrd="0" destOrd="0" presId="urn:microsoft.com/office/officeart/2005/8/layout/hList1"/>
    <dgm:cxn modelId="{77E71FB4-4C6C-4CD1-9075-A6FC924D086C}" srcId="{E1F031F2-94CE-4D16-B3BB-1452451DA78F}" destId="{6E7C24EA-61DF-4364-A47D-058062DE726F}" srcOrd="2" destOrd="0" parTransId="{85E52B77-5936-41F2-A111-1261CD48F154}" sibTransId="{1EF6D5BC-EB22-45A4-BE91-6246FEB73364}"/>
    <dgm:cxn modelId="{7D8F0A98-EBC6-47DF-967B-88CB4E3820A1}" srcId="{E1F031F2-94CE-4D16-B3BB-1452451DA78F}" destId="{93F24ED0-F254-456F-AD05-B51FA4AD9179}" srcOrd="1" destOrd="0" parTransId="{36FE3729-F948-49CD-830F-763756E58612}" sibTransId="{858FE1AB-657F-4D40-8E30-019DA5F03616}"/>
    <dgm:cxn modelId="{6128E483-B3BE-4D31-8160-738607FC4571}" type="presOf" srcId="{23777BE1-D304-4FEF-8F0E-38C4C8CFBAA3}" destId="{761622C6-F224-4122-8C81-0F3E26CF27F0}" srcOrd="0" destOrd="0" presId="urn:microsoft.com/office/officeart/2005/8/layout/hList1"/>
    <dgm:cxn modelId="{69D733D8-829F-4D2E-ABF3-EBF25E8C77C3}" srcId="{E1F031F2-94CE-4D16-B3BB-1452451DA78F}" destId="{19292636-E52F-4FD3-8B39-C6F02B17D8F3}" srcOrd="3" destOrd="0" parTransId="{9314540B-2BCF-4D0F-8E61-8B6ADD123DE3}" sibTransId="{AD373FB0-0EA5-401B-A0D2-201B994AEFF4}"/>
    <dgm:cxn modelId="{AE5DD87F-4047-42F3-8FE7-694782433B1A}" srcId="{76C934D0-A524-4C79-AE7A-7466C650F00A}" destId="{23777BE1-D304-4FEF-8F0E-38C4C8CFBAA3}" srcOrd="0" destOrd="0" parTransId="{5106ABBF-5020-4C48-9940-A2A49301E878}" sibTransId="{ED130832-FD7E-4ED9-AFD5-F066D1B52BFF}"/>
    <dgm:cxn modelId="{9A7FA2CE-590D-482F-B5D0-2B96CBFA6E7E}" type="presOf" srcId="{5F13E943-0645-4C8B-8221-D66D4995A823}" destId="{D711E6C8-1755-411E-B39E-7E95B8BF1396}" srcOrd="0" destOrd="1" presId="urn:microsoft.com/office/officeart/2005/8/layout/hList1"/>
    <dgm:cxn modelId="{A86E100A-E4B7-45FC-89D7-03D010BDAC7A}" srcId="{ADF64DF5-61AB-469C-8382-F387BDBCF44E}" destId="{E1F031F2-94CE-4D16-B3BB-1452451DA78F}" srcOrd="1" destOrd="0" parTransId="{2208CEF6-1F43-4FD1-BC41-324933694D8B}" sibTransId="{A9EA21B4-D471-4279-A930-AE594A43825E}"/>
    <dgm:cxn modelId="{677DC282-7967-4C7F-8479-2C19EC60EF46}" srcId="{1F6170EC-2D4A-4300-B9C3-C8A5B2EA0D56}" destId="{5F13E943-0645-4C8B-8221-D66D4995A823}" srcOrd="1" destOrd="0" parTransId="{FC932AB9-1B3B-4FFE-978D-622C60996FDA}" sibTransId="{F49E5F66-38A6-4C78-B230-B607928903F0}"/>
    <dgm:cxn modelId="{EEB5C6B2-58FE-4F78-A869-42B22F3D1A5E}" srcId="{ADF64DF5-61AB-469C-8382-F387BDBCF44E}" destId="{1F6170EC-2D4A-4300-B9C3-C8A5B2EA0D56}" srcOrd="0" destOrd="0" parTransId="{EDCF0318-C0F5-42E5-90A9-7DF1C7720B3C}" sibTransId="{2FA599B2-DEF2-4374-989D-F6ADDC5AFBA0}"/>
    <dgm:cxn modelId="{FC2B2FC5-1061-4F9F-9C9D-C3543B34A97E}" type="presOf" srcId="{43F367B6-5188-4106-B061-3BDCB0148807}" destId="{D711E6C8-1755-411E-B39E-7E95B8BF1396}" srcOrd="0" destOrd="0" presId="urn:microsoft.com/office/officeart/2005/8/layout/hList1"/>
    <dgm:cxn modelId="{2F254C93-8F35-4C38-9FA1-3784447974AC}" srcId="{E1F031F2-94CE-4D16-B3BB-1452451DA78F}" destId="{1A8F58E8-5AE3-4396-83B7-61B21819CC04}" srcOrd="0" destOrd="0" parTransId="{505BDC3C-01D6-4D2C-AD40-2C7ACCD1DBD2}" sibTransId="{F3AB6190-E8E7-45B9-82B2-BEAA1B9001B2}"/>
    <dgm:cxn modelId="{526F747D-05FB-481B-9C8B-4F10D837E3C8}" type="presOf" srcId="{93F24ED0-F254-456F-AD05-B51FA4AD9179}" destId="{F4B01FE4-A48A-42D7-B1D8-CD4A650204B2}" srcOrd="0" destOrd="1" presId="urn:microsoft.com/office/officeart/2005/8/layout/hList1"/>
    <dgm:cxn modelId="{4DBEC262-61EB-4BB4-B486-66094C5F5991}" type="presOf" srcId="{1A8F58E8-5AE3-4396-83B7-61B21819CC04}" destId="{F4B01FE4-A48A-42D7-B1D8-CD4A650204B2}" srcOrd="0" destOrd="0" presId="urn:microsoft.com/office/officeart/2005/8/layout/hList1"/>
    <dgm:cxn modelId="{676A109F-E2B3-49B3-A8A5-5A48806E1525}" srcId="{ADF64DF5-61AB-469C-8382-F387BDBCF44E}" destId="{76C934D0-A524-4C79-AE7A-7466C650F00A}" srcOrd="2" destOrd="0" parTransId="{087AF182-CAAC-4CB7-9FB5-F522C01260DA}" sibTransId="{CF1538BD-4663-4F61-AB93-6D1E6E4F9F6F}"/>
    <dgm:cxn modelId="{82B6B918-DCA3-4A3D-8A60-6015A3A56F91}" type="presOf" srcId="{ADF64DF5-61AB-469C-8382-F387BDBCF44E}" destId="{706D9C00-AF1F-48A6-9BC9-AEE805388F1F}" srcOrd="0" destOrd="0" presId="urn:microsoft.com/office/officeart/2005/8/layout/hList1"/>
    <dgm:cxn modelId="{DF2D1E68-0A07-4B53-898C-9FE37E3C7C04}" srcId="{1F6170EC-2D4A-4300-B9C3-C8A5B2EA0D56}" destId="{43F367B6-5188-4106-B061-3BDCB0148807}" srcOrd="0" destOrd="0" parTransId="{65D27796-137E-42AC-8FD1-755020A24293}" sibTransId="{A5389292-C5EE-4ACD-AEE1-2A68E8CEAC6D}"/>
    <dgm:cxn modelId="{6662C170-A6E1-4FAC-A6CF-1366C167D1FE}" type="presOf" srcId="{6E7C24EA-61DF-4364-A47D-058062DE726F}" destId="{F4B01FE4-A48A-42D7-B1D8-CD4A650204B2}" srcOrd="0" destOrd="2" presId="urn:microsoft.com/office/officeart/2005/8/layout/hList1"/>
    <dgm:cxn modelId="{2ACE0572-12D7-49D6-AB34-AF71F29D304B}" type="presOf" srcId="{76C934D0-A524-4C79-AE7A-7466C650F00A}" destId="{47408CE2-D2E6-4E16-8F86-5503818E6B71}" srcOrd="0" destOrd="0" presId="urn:microsoft.com/office/officeart/2005/8/layout/hList1"/>
    <dgm:cxn modelId="{27211D8F-F684-4D2E-8BC2-CD4704D4DC55}" type="presOf" srcId="{E1F031F2-94CE-4D16-B3BB-1452451DA78F}" destId="{2773BE88-9425-4E93-88FC-BD35CAD6DBD5}" srcOrd="0" destOrd="0" presId="urn:microsoft.com/office/officeart/2005/8/layout/hList1"/>
    <dgm:cxn modelId="{27BE680C-CE84-4B21-BCF3-63C42B7069DA}" type="presOf" srcId="{19292636-E52F-4FD3-8B39-C6F02B17D8F3}" destId="{F4B01FE4-A48A-42D7-B1D8-CD4A650204B2}" srcOrd="0" destOrd="3" presId="urn:microsoft.com/office/officeart/2005/8/layout/hList1"/>
    <dgm:cxn modelId="{7866B228-6B73-41D3-B206-D49C292B2F7C}" type="presParOf" srcId="{706D9C00-AF1F-48A6-9BC9-AEE805388F1F}" destId="{E936E630-4EF8-4BDB-A4D7-A73D5D91B45F}" srcOrd="0" destOrd="0" presId="urn:microsoft.com/office/officeart/2005/8/layout/hList1"/>
    <dgm:cxn modelId="{BA1CD61B-23A5-4C5C-9628-CD336D8E0FC1}" type="presParOf" srcId="{E936E630-4EF8-4BDB-A4D7-A73D5D91B45F}" destId="{1EEE68BD-1EA2-439A-B88D-BED5F94281A4}" srcOrd="0" destOrd="0" presId="urn:microsoft.com/office/officeart/2005/8/layout/hList1"/>
    <dgm:cxn modelId="{331AAE4E-BAFC-4203-B525-5A439F8E8760}" type="presParOf" srcId="{E936E630-4EF8-4BDB-A4D7-A73D5D91B45F}" destId="{D711E6C8-1755-411E-B39E-7E95B8BF1396}" srcOrd="1" destOrd="0" presId="urn:microsoft.com/office/officeart/2005/8/layout/hList1"/>
    <dgm:cxn modelId="{809C7324-D688-414E-A1A8-C4FBCA4E7E68}" type="presParOf" srcId="{706D9C00-AF1F-48A6-9BC9-AEE805388F1F}" destId="{650A4B97-43F4-4FDA-8C82-2EBB2D080DF6}" srcOrd="1" destOrd="0" presId="urn:microsoft.com/office/officeart/2005/8/layout/hList1"/>
    <dgm:cxn modelId="{3D6AA0C3-9C3D-4675-9E08-FC07C1FFF9C3}" type="presParOf" srcId="{706D9C00-AF1F-48A6-9BC9-AEE805388F1F}" destId="{94819E31-667C-4559-BDF2-72632428F581}" srcOrd="2" destOrd="0" presId="urn:microsoft.com/office/officeart/2005/8/layout/hList1"/>
    <dgm:cxn modelId="{F8084DC4-A90C-4A1B-8354-242F3CA9D84B}" type="presParOf" srcId="{94819E31-667C-4559-BDF2-72632428F581}" destId="{2773BE88-9425-4E93-88FC-BD35CAD6DBD5}" srcOrd="0" destOrd="0" presId="urn:microsoft.com/office/officeart/2005/8/layout/hList1"/>
    <dgm:cxn modelId="{A6A42540-0E4F-4C70-AF25-F1180F0D246E}" type="presParOf" srcId="{94819E31-667C-4559-BDF2-72632428F581}" destId="{F4B01FE4-A48A-42D7-B1D8-CD4A650204B2}" srcOrd="1" destOrd="0" presId="urn:microsoft.com/office/officeart/2005/8/layout/hList1"/>
    <dgm:cxn modelId="{88134718-1B4E-4F52-9A00-2F48962D7B2F}" type="presParOf" srcId="{706D9C00-AF1F-48A6-9BC9-AEE805388F1F}" destId="{AB47C2B0-381F-47E5-8108-2D76E501DD03}" srcOrd="3" destOrd="0" presId="urn:microsoft.com/office/officeart/2005/8/layout/hList1"/>
    <dgm:cxn modelId="{F79465D4-494C-44C8-A08A-A81F4F747A97}" type="presParOf" srcId="{706D9C00-AF1F-48A6-9BC9-AEE805388F1F}" destId="{DA66EA39-E2DF-485C-9F95-95B31A41FA23}" srcOrd="4" destOrd="0" presId="urn:microsoft.com/office/officeart/2005/8/layout/hList1"/>
    <dgm:cxn modelId="{A7E74824-5C39-479C-B1B1-84EA0B5FAF0F}" type="presParOf" srcId="{DA66EA39-E2DF-485C-9F95-95B31A41FA23}" destId="{47408CE2-D2E6-4E16-8F86-5503818E6B71}" srcOrd="0" destOrd="0" presId="urn:microsoft.com/office/officeart/2005/8/layout/hList1"/>
    <dgm:cxn modelId="{22CD3802-30E5-4641-8A8C-0C1075B3EA19}" type="presParOf" srcId="{DA66EA39-E2DF-485C-9F95-95B31A41FA23}" destId="{761622C6-F224-4122-8C81-0F3E26CF27F0}"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1E2B597-00C2-4683-8910-11D9F9FD9786}" type="doc">
      <dgm:prSet loTypeId="urn:microsoft.com/office/officeart/2005/8/layout/hierarchy4" loCatId="hierarchy" qsTypeId="urn:microsoft.com/office/officeart/2005/8/quickstyle/simple1" qsCatId="simple" csTypeId="urn:microsoft.com/office/officeart/2005/8/colors/accent1_3" csCatId="accent1" phldr="1"/>
      <dgm:spPr/>
      <dgm:t>
        <a:bodyPr/>
        <a:lstStyle/>
        <a:p>
          <a:endParaRPr lang="en-GB"/>
        </a:p>
      </dgm:t>
    </dgm:pt>
    <dgm:pt modelId="{831CBF97-0672-49BD-908C-A88938BE192E}">
      <dgm:prSet phldrT="[Text]" custT="1"/>
      <dgm:spPr/>
      <dgm:t>
        <a:bodyPr/>
        <a:lstStyle/>
        <a:p>
          <a:r>
            <a:rPr lang="en-GB" sz="2000" b="1" dirty="0"/>
            <a:t>Overarching Theme: </a:t>
          </a:r>
        </a:p>
        <a:p>
          <a:r>
            <a:rPr lang="en-GB" sz="2000" b="1" dirty="0"/>
            <a:t>Illustrations of successes and challenges in linking HCT and SP in response to COVID-19.</a:t>
          </a:r>
          <a:endParaRPr lang="en-GB" sz="2000" dirty="0"/>
        </a:p>
      </dgm:t>
    </dgm:pt>
    <dgm:pt modelId="{89A75B2A-D9E6-40C9-9659-394071843D15}" type="parTrans" cxnId="{D8AD4E63-F50F-47B5-9E4D-09A6B3A1CA48}">
      <dgm:prSet/>
      <dgm:spPr/>
      <dgm:t>
        <a:bodyPr/>
        <a:lstStyle/>
        <a:p>
          <a:endParaRPr lang="en-GB"/>
        </a:p>
      </dgm:t>
    </dgm:pt>
    <dgm:pt modelId="{06F1E972-0A5A-4EBF-AB0D-E98B219FEA9B}" type="sibTrans" cxnId="{D8AD4E63-F50F-47B5-9E4D-09A6B3A1CA48}">
      <dgm:prSet/>
      <dgm:spPr/>
      <dgm:t>
        <a:bodyPr/>
        <a:lstStyle/>
        <a:p>
          <a:endParaRPr lang="en-GB"/>
        </a:p>
      </dgm:t>
    </dgm:pt>
    <dgm:pt modelId="{B3D7625D-E66C-4948-A898-E962BB889F24}">
      <dgm:prSet custT="1"/>
      <dgm:spPr/>
      <dgm:t>
        <a:bodyPr/>
        <a:lstStyle/>
        <a:p>
          <a:r>
            <a:rPr lang="en-GB" sz="1600" dirty="0"/>
            <a:t>CS 1 - Topic: Policy </a:t>
          </a:r>
        </a:p>
      </dgm:t>
    </dgm:pt>
    <dgm:pt modelId="{30082F1D-779C-470C-A414-E54B39706BD0}" type="parTrans" cxnId="{F65D26AA-B682-41D5-A6AD-F06F8FCD0DCC}">
      <dgm:prSet/>
      <dgm:spPr/>
      <dgm:t>
        <a:bodyPr/>
        <a:lstStyle/>
        <a:p>
          <a:endParaRPr lang="en-GB"/>
        </a:p>
      </dgm:t>
    </dgm:pt>
    <dgm:pt modelId="{D633C124-1910-4F2C-95A3-B210607A33A5}" type="sibTrans" cxnId="{F65D26AA-B682-41D5-A6AD-F06F8FCD0DCC}">
      <dgm:prSet/>
      <dgm:spPr/>
      <dgm:t>
        <a:bodyPr/>
        <a:lstStyle/>
        <a:p>
          <a:endParaRPr lang="en-GB"/>
        </a:p>
      </dgm:t>
    </dgm:pt>
    <dgm:pt modelId="{BCE2D8E4-658B-40DE-8C7E-AA9DC265FF66}">
      <dgm:prSet custT="1"/>
      <dgm:spPr/>
      <dgm:t>
        <a:bodyPr/>
        <a:lstStyle/>
        <a:p>
          <a:r>
            <a:rPr lang="en-GB" sz="1600" dirty="0"/>
            <a:t>CS 2 -Topic: Design and Operations/ Implementation</a:t>
          </a:r>
        </a:p>
      </dgm:t>
    </dgm:pt>
    <dgm:pt modelId="{C3E5A495-ADE8-412F-B42D-D457CB018807}" type="parTrans" cxnId="{FD39907E-9C26-41BF-B027-CF6C3A108DCE}">
      <dgm:prSet/>
      <dgm:spPr/>
      <dgm:t>
        <a:bodyPr/>
        <a:lstStyle/>
        <a:p>
          <a:endParaRPr lang="en-GB"/>
        </a:p>
      </dgm:t>
    </dgm:pt>
    <dgm:pt modelId="{29614549-C3D5-4FDD-9D6C-E41274F2ABCB}" type="sibTrans" cxnId="{FD39907E-9C26-41BF-B027-CF6C3A108DCE}">
      <dgm:prSet/>
      <dgm:spPr/>
      <dgm:t>
        <a:bodyPr/>
        <a:lstStyle/>
        <a:p>
          <a:endParaRPr lang="en-GB"/>
        </a:p>
      </dgm:t>
    </dgm:pt>
    <dgm:pt modelId="{4A4FE037-DB99-429B-9102-09CA3886FFF9}">
      <dgm:prSet custT="1"/>
      <dgm:spPr/>
      <dgm:t>
        <a:bodyPr/>
        <a:lstStyle/>
        <a:p>
          <a:r>
            <a:rPr lang="en-GB" sz="1600" dirty="0"/>
            <a:t>CS 3 - Topic: Design</a:t>
          </a:r>
        </a:p>
      </dgm:t>
    </dgm:pt>
    <dgm:pt modelId="{5A0278E0-86B7-45E6-A611-9FB1556BC3FD}" type="parTrans" cxnId="{714AFAC3-BDFE-4618-8E9B-A088448401D2}">
      <dgm:prSet/>
      <dgm:spPr/>
      <dgm:t>
        <a:bodyPr/>
        <a:lstStyle/>
        <a:p>
          <a:endParaRPr lang="en-GB"/>
        </a:p>
      </dgm:t>
    </dgm:pt>
    <dgm:pt modelId="{F6532E36-6F93-426B-834F-FBFFAC0BA912}" type="sibTrans" cxnId="{714AFAC3-BDFE-4618-8E9B-A088448401D2}">
      <dgm:prSet/>
      <dgm:spPr/>
      <dgm:t>
        <a:bodyPr/>
        <a:lstStyle/>
        <a:p>
          <a:endParaRPr lang="en-GB"/>
        </a:p>
      </dgm:t>
    </dgm:pt>
    <dgm:pt modelId="{D0C82953-E31F-4459-87A9-A94CFEA5A630}">
      <dgm:prSet custT="1"/>
      <dgm:spPr/>
      <dgm:t>
        <a:bodyPr/>
        <a:lstStyle/>
        <a:p>
          <a:r>
            <a:rPr lang="en-GB" sz="1600" dirty="0"/>
            <a:t>CS 4 - Topic: Operations/ Implementation</a:t>
          </a:r>
        </a:p>
      </dgm:t>
    </dgm:pt>
    <dgm:pt modelId="{8CA93679-D8C4-4160-B5D2-1C2A9313F722}" type="parTrans" cxnId="{28D6A964-59BE-446A-B562-8EAE8BC3C68B}">
      <dgm:prSet/>
      <dgm:spPr/>
      <dgm:t>
        <a:bodyPr/>
        <a:lstStyle/>
        <a:p>
          <a:endParaRPr lang="en-GB"/>
        </a:p>
      </dgm:t>
    </dgm:pt>
    <dgm:pt modelId="{E63E61F1-B81C-42E3-B4F4-E7C35AFFCF91}" type="sibTrans" cxnId="{28D6A964-59BE-446A-B562-8EAE8BC3C68B}">
      <dgm:prSet/>
      <dgm:spPr/>
      <dgm:t>
        <a:bodyPr/>
        <a:lstStyle/>
        <a:p>
          <a:endParaRPr lang="en-GB"/>
        </a:p>
      </dgm:t>
    </dgm:pt>
    <dgm:pt modelId="{33B6D0B2-7607-4495-A5E6-BC8B9B065C5D}">
      <dgm:prSet custT="1"/>
      <dgm:spPr/>
      <dgm:t>
        <a:bodyPr/>
        <a:lstStyle/>
        <a:p>
          <a:r>
            <a:rPr lang="en-GB" sz="1600" dirty="0"/>
            <a:t>CS 5 - Topic: Operations/ Implementation</a:t>
          </a:r>
        </a:p>
      </dgm:t>
    </dgm:pt>
    <dgm:pt modelId="{564DF96F-FAC7-4E76-BE52-954159E24462}" type="parTrans" cxnId="{DB9DF55C-EF96-475B-A7B4-46280091926B}">
      <dgm:prSet/>
      <dgm:spPr/>
      <dgm:t>
        <a:bodyPr/>
        <a:lstStyle/>
        <a:p>
          <a:endParaRPr lang="en-GB"/>
        </a:p>
      </dgm:t>
    </dgm:pt>
    <dgm:pt modelId="{847EAE86-3765-4E5F-AC91-013408B5427F}" type="sibTrans" cxnId="{DB9DF55C-EF96-475B-A7B4-46280091926B}">
      <dgm:prSet/>
      <dgm:spPr/>
      <dgm:t>
        <a:bodyPr/>
        <a:lstStyle/>
        <a:p>
          <a:endParaRPr lang="en-GB"/>
        </a:p>
      </dgm:t>
    </dgm:pt>
    <dgm:pt modelId="{C7ABCDCE-73EB-4F22-8A6E-9C184F0C3023}">
      <dgm:prSet custT="1"/>
      <dgm:spPr>
        <a:solidFill>
          <a:schemeClr val="accent1">
            <a:lumMod val="75000"/>
          </a:schemeClr>
        </a:solidFill>
      </dgm:spPr>
      <dgm:t>
        <a:bodyPr/>
        <a:lstStyle/>
        <a:p>
          <a:r>
            <a:rPr lang="en-GB" sz="1400" b="1" dirty="0"/>
            <a:t>Each case study:</a:t>
          </a:r>
        </a:p>
        <a:p>
          <a:r>
            <a:rPr lang="en-GB" sz="1400" b="1" dirty="0"/>
            <a:t>-  Multi-Agency</a:t>
          </a:r>
          <a:r>
            <a:rPr lang="en-GB" sz="1400" dirty="0"/>
            <a:t> (4 SG member agencies)</a:t>
          </a:r>
        </a:p>
        <a:p>
          <a:r>
            <a:rPr lang="en-GB" sz="1400" dirty="0"/>
            <a:t>-  </a:t>
          </a:r>
          <a:r>
            <a:rPr lang="en-GB" sz="1400" b="1" dirty="0"/>
            <a:t>Up to four contexts/countries </a:t>
          </a:r>
        </a:p>
        <a:p>
          <a:r>
            <a:rPr lang="en-GB" sz="1400" dirty="0"/>
            <a:t>-  </a:t>
          </a:r>
          <a:r>
            <a:rPr lang="en-GB" sz="1400" b="1" dirty="0"/>
            <a:t>8-10 KI interviews </a:t>
          </a:r>
          <a:r>
            <a:rPr lang="en-GB" sz="1400" dirty="0"/>
            <a:t>+FGDs</a:t>
          </a:r>
        </a:p>
      </dgm:t>
    </dgm:pt>
    <dgm:pt modelId="{B3EFD1A9-4820-4C7F-A165-002F7879D87B}" type="parTrans" cxnId="{F2B238A5-0405-4116-9984-920CC260626C}">
      <dgm:prSet/>
      <dgm:spPr/>
      <dgm:t>
        <a:bodyPr/>
        <a:lstStyle/>
        <a:p>
          <a:endParaRPr lang="en-GB"/>
        </a:p>
      </dgm:t>
    </dgm:pt>
    <dgm:pt modelId="{8F328A60-318A-44D7-BB3A-0E9EF1FA430E}" type="sibTrans" cxnId="{F2B238A5-0405-4116-9984-920CC260626C}">
      <dgm:prSet/>
      <dgm:spPr/>
      <dgm:t>
        <a:bodyPr/>
        <a:lstStyle/>
        <a:p>
          <a:endParaRPr lang="en-GB"/>
        </a:p>
      </dgm:t>
    </dgm:pt>
    <dgm:pt modelId="{19C78260-859C-4CCB-B81A-A744EA719590}">
      <dgm:prSet phldrT="[Text]" custT="1"/>
      <dgm:spPr/>
      <dgm:t>
        <a:bodyPr/>
        <a:lstStyle/>
        <a:p>
          <a:r>
            <a:rPr lang="en-GB" sz="2000" dirty="0"/>
            <a:t>Topics: </a:t>
          </a:r>
        </a:p>
        <a:p>
          <a:r>
            <a:rPr lang="en-GB" sz="2000" dirty="0"/>
            <a:t>POLICY – DESIGN - IMPLEMENTATION</a:t>
          </a:r>
        </a:p>
      </dgm:t>
    </dgm:pt>
    <dgm:pt modelId="{7A9A0E81-BB7F-4204-A23C-8F6F3C4C77F1}" type="parTrans" cxnId="{84BBFFD9-3C79-4FE0-AF5D-69CB1C70D220}">
      <dgm:prSet/>
      <dgm:spPr/>
      <dgm:t>
        <a:bodyPr/>
        <a:lstStyle/>
        <a:p>
          <a:endParaRPr lang="en-GB"/>
        </a:p>
      </dgm:t>
    </dgm:pt>
    <dgm:pt modelId="{6A1057D6-1DBC-40E9-943A-B02C2F4B9C4D}" type="sibTrans" cxnId="{84BBFFD9-3C79-4FE0-AF5D-69CB1C70D220}">
      <dgm:prSet/>
      <dgm:spPr/>
      <dgm:t>
        <a:bodyPr/>
        <a:lstStyle/>
        <a:p>
          <a:endParaRPr lang="en-GB"/>
        </a:p>
      </dgm:t>
    </dgm:pt>
    <dgm:pt modelId="{141B5109-C3DA-4C54-AA54-A263292BFFE0}" type="pres">
      <dgm:prSet presAssocID="{71E2B597-00C2-4683-8910-11D9F9FD9786}" presName="Name0" presStyleCnt="0">
        <dgm:presLayoutVars>
          <dgm:chPref val="1"/>
          <dgm:dir/>
          <dgm:animOne val="branch"/>
          <dgm:animLvl val="lvl"/>
          <dgm:resizeHandles/>
        </dgm:presLayoutVars>
      </dgm:prSet>
      <dgm:spPr/>
      <dgm:t>
        <a:bodyPr/>
        <a:lstStyle/>
        <a:p>
          <a:endParaRPr lang="en-GB"/>
        </a:p>
      </dgm:t>
    </dgm:pt>
    <dgm:pt modelId="{67F28A11-4A6C-41C4-9CFA-088FABC54D22}" type="pres">
      <dgm:prSet presAssocID="{831CBF97-0672-49BD-908C-A88938BE192E}" presName="vertOne" presStyleCnt="0"/>
      <dgm:spPr/>
    </dgm:pt>
    <dgm:pt modelId="{4292553F-A9EA-4027-B6EE-D90A27807B4A}" type="pres">
      <dgm:prSet presAssocID="{831CBF97-0672-49BD-908C-A88938BE192E}" presName="txOne" presStyleLbl="node0" presStyleIdx="0" presStyleCnt="2">
        <dgm:presLayoutVars>
          <dgm:chPref val="3"/>
        </dgm:presLayoutVars>
      </dgm:prSet>
      <dgm:spPr/>
      <dgm:t>
        <a:bodyPr/>
        <a:lstStyle/>
        <a:p>
          <a:endParaRPr lang="en-GB"/>
        </a:p>
      </dgm:t>
    </dgm:pt>
    <dgm:pt modelId="{59B1D422-2AFC-4B43-B25B-EAE5C2E0047C}" type="pres">
      <dgm:prSet presAssocID="{831CBF97-0672-49BD-908C-A88938BE192E}" presName="parTransOne" presStyleCnt="0"/>
      <dgm:spPr/>
    </dgm:pt>
    <dgm:pt modelId="{CEBCA0E1-F054-4508-AD6D-4B4CBA3486CA}" type="pres">
      <dgm:prSet presAssocID="{831CBF97-0672-49BD-908C-A88938BE192E}" presName="horzOne" presStyleCnt="0"/>
      <dgm:spPr/>
    </dgm:pt>
    <dgm:pt modelId="{D64BD020-8471-468C-B4BC-C07BCD00DF20}" type="pres">
      <dgm:prSet presAssocID="{19C78260-859C-4CCB-B81A-A744EA719590}" presName="vertTwo" presStyleCnt="0"/>
      <dgm:spPr/>
    </dgm:pt>
    <dgm:pt modelId="{DFBA5AF7-78FF-45EB-8DC0-19E3D7C97BF7}" type="pres">
      <dgm:prSet presAssocID="{19C78260-859C-4CCB-B81A-A744EA719590}" presName="txTwo" presStyleLbl="node2" presStyleIdx="0" presStyleCnt="1">
        <dgm:presLayoutVars>
          <dgm:chPref val="3"/>
        </dgm:presLayoutVars>
      </dgm:prSet>
      <dgm:spPr/>
      <dgm:t>
        <a:bodyPr/>
        <a:lstStyle/>
        <a:p>
          <a:endParaRPr lang="en-GB"/>
        </a:p>
      </dgm:t>
    </dgm:pt>
    <dgm:pt modelId="{01C84F3C-9169-47C9-AE49-D2F1CD2DFEFB}" type="pres">
      <dgm:prSet presAssocID="{19C78260-859C-4CCB-B81A-A744EA719590}" presName="parTransTwo" presStyleCnt="0"/>
      <dgm:spPr/>
    </dgm:pt>
    <dgm:pt modelId="{D52BCF4A-713A-4113-A76C-91B7027C64BF}" type="pres">
      <dgm:prSet presAssocID="{19C78260-859C-4CCB-B81A-A744EA719590}" presName="horzTwo" presStyleCnt="0"/>
      <dgm:spPr/>
    </dgm:pt>
    <dgm:pt modelId="{77FE4051-A5CC-47BE-8834-F54624BA4785}" type="pres">
      <dgm:prSet presAssocID="{B3D7625D-E66C-4948-A898-E962BB889F24}" presName="vertThree" presStyleCnt="0"/>
      <dgm:spPr/>
    </dgm:pt>
    <dgm:pt modelId="{58AA20B3-0EE3-4129-900C-150712A1ED00}" type="pres">
      <dgm:prSet presAssocID="{B3D7625D-E66C-4948-A898-E962BB889F24}" presName="txThree" presStyleLbl="node3" presStyleIdx="0" presStyleCnt="5">
        <dgm:presLayoutVars>
          <dgm:chPref val="3"/>
        </dgm:presLayoutVars>
      </dgm:prSet>
      <dgm:spPr/>
      <dgm:t>
        <a:bodyPr/>
        <a:lstStyle/>
        <a:p>
          <a:endParaRPr lang="en-GB"/>
        </a:p>
      </dgm:t>
    </dgm:pt>
    <dgm:pt modelId="{3059DD30-2BB8-4DE0-8F4D-8EAD7FF03348}" type="pres">
      <dgm:prSet presAssocID="{B3D7625D-E66C-4948-A898-E962BB889F24}" presName="horzThree" presStyleCnt="0"/>
      <dgm:spPr/>
    </dgm:pt>
    <dgm:pt modelId="{A7E62352-D1F0-46CC-A2EC-DA27C464D1C9}" type="pres">
      <dgm:prSet presAssocID="{D633C124-1910-4F2C-95A3-B210607A33A5}" presName="sibSpaceThree" presStyleCnt="0"/>
      <dgm:spPr/>
    </dgm:pt>
    <dgm:pt modelId="{CD321A98-6F9D-441E-B6A1-9AD04EFF5050}" type="pres">
      <dgm:prSet presAssocID="{BCE2D8E4-658B-40DE-8C7E-AA9DC265FF66}" presName="vertThree" presStyleCnt="0"/>
      <dgm:spPr/>
    </dgm:pt>
    <dgm:pt modelId="{F257440A-FAE4-46F0-83B1-42C1FD4F53E6}" type="pres">
      <dgm:prSet presAssocID="{BCE2D8E4-658B-40DE-8C7E-AA9DC265FF66}" presName="txThree" presStyleLbl="node3" presStyleIdx="1" presStyleCnt="5">
        <dgm:presLayoutVars>
          <dgm:chPref val="3"/>
        </dgm:presLayoutVars>
      </dgm:prSet>
      <dgm:spPr/>
      <dgm:t>
        <a:bodyPr/>
        <a:lstStyle/>
        <a:p>
          <a:endParaRPr lang="en-GB"/>
        </a:p>
      </dgm:t>
    </dgm:pt>
    <dgm:pt modelId="{685772A0-CE89-4F71-890F-D48ED8D446A3}" type="pres">
      <dgm:prSet presAssocID="{BCE2D8E4-658B-40DE-8C7E-AA9DC265FF66}" presName="horzThree" presStyleCnt="0"/>
      <dgm:spPr/>
    </dgm:pt>
    <dgm:pt modelId="{734B891A-4955-4836-A34F-3C8C4FCF9BDC}" type="pres">
      <dgm:prSet presAssocID="{29614549-C3D5-4FDD-9D6C-E41274F2ABCB}" presName="sibSpaceThree" presStyleCnt="0"/>
      <dgm:spPr/>
    </dgm:pt>
    <dgm:pt modelId="{D9ED03E3-5A37-434A-88ED-2575A1414927}" type="pres">
      <dgm:prSet presAssocID="{4A4FE037-DB99-429B-9102-09CA3886FFF9}" presName="vertThree" presStyleCnt="0"/>
      <dgm:spPr/>
    </dgm:pt>
    <dgm:pt modelId="{26A7378D-3843-4594-8B83-635751126AFD}" type="pres">
      <dgm:prSet presAssocID="{4A4FE037-DB99-429B-9102-09CA3886FFF9}" presName="txThree" presStyleLbl="node3" presStyleIdx="2" presStyleCnt="5">
        <dgm:presLayoutVars>
          <dgm:chPref val="3"/>
        </dgm:presLayoutVars>
      </dgm:prSet>
      <dgm:spPr/>
      <dgm:t>
        <a:bodyPr/>
        <a:lstStyle/>
        <a:p>
          <a:endParaRPr lang="en-GB"/>
        </a:p>
      </dgm:t>
    </dgm:pt>
    <dgm:pt modelId="{C761FF7B-7F63-48F4-96B5-1B98F1BC8B09}" type="pres">
      <dgm:prSet presAssocID="{4A4FE037-DB99-429B-9102-09CA3886FFF9}" presName="horzThree" presStyleCnt="0"/>
      <dgm:spPr/>
    </dgm:pt>
    <dgm:pt modelId="{E3D0D77F-E2C6-498A-A6F4-7898427E6F76}" type="pres">
      <dgm:prSet presAssocID="{F6532E36-6F93-426B-834F-FBFFAC0BA912}" presName="sibSpaceThree" presStyleCnt="0"/>
      <dgm:spPr/>
    </dgm:pt>
    <dgm:pt modelId="{01BD6C9D-5673-4347-9BBF-F6DB641F8159}" type="pres">
      <dgm:prSet presAssocID="{D0C82953-E31F-4459-87A9-A94CFEA5A630}" presName="vertThree" presStyleCnt="0"/>
      <dgm:spPr/>
    </dgm:pt>
    <dgm:pt modelId="{32594525-6E0A-48EA-A478-3575252B8669}" type="pres">
      <dgm:prSet presAssocID="{D0C82953-E31F-4459-87A9-A94CFEA5A630}" presName="txThree" presStyleLbl="node3" presStyleIdx="3" presStyleCnt="5">
        <dgm:presLayoutVars>
          <dgm:chPref val="3"/>
        </dgm:presLayoutVars>
      </dgm:prSet>
      <dgm:spPr/>
      <dgm:t>
        <a:bodyPr/>
        <a:lstStyle/>
        <a:p>
          <a:endParaRPr lang="en-GB"/>
        </a:p>
      </dgm:t>
    </dgm:pt>
    <dgm:pt modelId="{0EAD85D9-3652-4319-A77C-D23F58D45393}" type="pres">
      <dgm:prSet presAssocID="{D0C82953-E31F-4459-87A9-A94CFEA5A630}" presName="horzThree" presStyleCnt="0"/>
      <dgm:spPr/>
    </dgm:pt>
    <dgm:pt modelId="{05C00C04-852F-47A2-9EFB-8DE22EB99298}" type="pres">
      <dgm:prSet presAssocID="{E63E61F1-B81C-42E3-B4F4-E7C35AFFCF91}" presName="sibSpaceThree" presStyleCnt="0"/>
      <dgm:spPr/>
    </dgm:pt>
    <dgm:pt modelId="{DEA67EE2-71F7-40F1-9835-47C6626FD58B}" type="pres">
      <dgm:prSet presAssocID="{33B6D0B2-7607-4495-A5E6-BC8B9B065C5D}" presName="vertThree" presStyleCnt="0"/>
      <dgm:spPr/>
    </dgm:pt>
    <dgm:pt modelId="{8F452C13-B57A-4447-A835-D245A528B2BC}" type="pres">
      <dgm:prSet presAssocID="{33B6D0B2-7607-4495-A5E6-BC8B9B065C5D}" presName="txThree" presStyleLbl="node3" presStyleIdx="4" presStyleCnt="5">
        <dgm:presLayoutVars>
          <dgm:chPref val="3"/>
        </dgm:presLayoutVars>
      </dgm:prSet>
      <dgm:spPr/>
      <dgm:t>
        <a:bodyPr/>
        <a:lstStyle/>
        <a:p>
          <a:endParaRPr lang="en-GB"/>
        </a:p>
      </dgm:t>
    </dgm:pt>
    <dgm:pt modelId="{195C5E46-3168-4892-8359-192D45F80275}" type="pres">
      <dgm:prSet presAssocID="{33B6D0B2-7607-4495-A5E6-BC8B9B065C5D}" presName="horzThree" presStyleCnt="0"/>
      <dgm:spPr/>
    </dgm:pt>
    <dgm:pt modelId="{29FF044F-282F-4CB3-BE8C-5B30934E0B21}" type="pres">
      <dgm:prSet presAssocID="{06F1E972-0A5A-4EBF-AB0D-E98B219FEA9B}" presName="sibSpaceOne" presStyleCnt="0"/>
      <dgm:spPr/>
    </dgm:pt>
    <dgm:pt modelId="{A59774B9-ACD4-494E-BAA1-018560BA38BD}" type="pres">
      <dgm:prSet presAssocID="{C7ABCDCE-73EB-4F22-8A6E-9C184F0C3023}" presName="vertOne" presStyleCnt="0"/>
      <dgm:spPr/>
    </dgm:pt>
    <dgm:pt modelId="{3BD2AC9B-8C03-429F-B749-2BA038AFC5F0}" type="pres">
      <dgm:prSet presAssocID="{C7ABCDCE-73EB-4F22-8A6E-9C184F0C3023}" presName="txOne" presStyleLbl="node0" presStyleIdx="1" presStyleCnt="2" custScaleY="213556">
        <dgm:presLayoutVars>
          <dgm:chPref val="3"/>
        </dgm:presLayoutVars>
      </dgm:prSet>
      <dgm:spPr/>
      <dgm:t>
        <a:bodyPr/>
        <a:lstStyle/>
        <a:p>
          <a:endParaRPr lang="en-GB"/>
        </a:p>
      </dgm:t>
    </dgm:pt>
    <dgm:pt modelId="{24617362-C4A3-4C49-AB9C-F8CA5FF57B70}" type="pres">
      <dgm:prSet presAssocID="{C7ABCDCE-73EB-4F22-8A6E-9C184F0C3023}" presName="horzOne" presStyleCnt="0"/>
      <dgm:spPr/>
    </dgm:pt>
  </dgm:ptLst>
  <dgm:cxnLst>
    <dgm:cxn modelId="{DFF84AB8-E4B5-804D-AB81-E96A5FA6302E}" type="presOf" srcId="{B3D7625D-E66C-4948-A898-E962BB889F24}" destId="{58AA20B3-0EE3-4129-900C-150712A1ED00}" srcOrd="0" destOrd="0" presId="urn:microsoft.com/office/officeart/2005/8/layout/hierarchy4"/>
    <dgm:cxn modelId="{FD39907E-9C26-41BF-B027-CF6C3A108DCE}" srcId="{19C78260-859C-4CCB-B81A-A744EA719590}" destId="{BCE2D8E4-658B-40DE-8C7E-AA9DC265FF66}" srcOrd="1" destOrd="0" parTransId="{C3E5A495-ADE8-412F-B42D-D457CB018807}" sibTransId="{29614549-C3D5-4FDD-9D6C-E41274F2ABCB}"/>
    <dgm:cxn modelId="{5BDE981D-0EE1-EA42-8BAE-3E24B9A06A29}" type="presOf" srcId="{71E2B597-00C2-4683-8910-11D9F9FD9786}" destId="{141B5109-C3DA-4C54-AA54-A263292BFFE0}" srcOrd="0" destOrd="0" presId="urn:microsoft.com/office/officeart/2005/8/layout/hierarchy4"/>
    <dgm:cxn modelId="{48C63C77-F73A-9E4A-8B4F-4E8759BA2767}" type="presOf" srcId="{4A4FE037-DB99-429B-9102-09CA3886FFF9}" destId="{26A7378D-3843-4594-8B83-635751126AFD}" srcOrd="0" destOrd="0" presId="urn:microsoft.com/office/officeart/2005/8/layout/hierarchy4"/>
    <dgm:cxn modelId="{DB9DF55C-EF96-475B-A7B4-46280091926B}" srcId="{19C78260-859C-4CCB-B81A-A744EA719590}" destId="{33B6D0B2-7607-4495-A5E6-BC8B9B065C5D}" srcOrd="4" destOrd="0" parTransId="{564DF96F-FAC7-4E76-BE52-954159E24462}" sibTransId="{847EAE86-3765-4E5F-AC91-013408B5427F}"/>
    <dgm:cxn modelId="{84BBFFD9-3C79-4FE0-AF5D-69CB1C70D220}" srcId="{831CBF97-0672-49BD-908C-A88938BE192E}" destId="{19C78260-859C-4CCB-B81A-A744EA719590}" srcOrd="0" destOrd="0" parTransId="{7A9A0E81-BB7F-4204-A23C-8F6F3C4C77F1}" sibTransId="{6A1057D6-1DBC-40E9-943A-B02C2F4B9C4D}"/>
    <dgm:cxn modelId="{F65D26AA-B682-41D5-A6AD-F06F8FCD0DCC}" srcId="{19C78260-859C-4CCB-B81A-A744EA719590}" destId="{B3D7625D-E66C-4948-A898-E962BB889F24}" srcOrd="0" destOrd="0" parTransId="{30082F1D-779C-470C-A414-E54B39706BD0}" sibTransId="{D633C124-1910-4F2C-95A3-B210607A33A5}"/>
    <dgm:cxn modelId="{D8AD4E63-F50F-47B5-9E4D-09A6B3A1CA48}" srcId="{71E2B597-00C2-4683-8910-11D9F9FD9786}" destId="{831CBF97-0672-49BD-908C-A88938BE192E}" srcOrd="0" destOrd="0" parTransId="{89A75B2A-D9E6-40C9-9659-394071843D15}" sibTransId="{06F1E972-0A5A-4EBF-AB0D-E98B219FEA9B}"/>
    <dgm:cxn modelId="{F2B238A5-0405-4116-9984-920CC260626C}" srcId="{71E2B597-00C2-4683-8910-11D9F9FD9786}" destId="{C7ABCDCE-73EB-4F22-8A6E-9C184F0C3023}" srcOrd="1" destOrd="0" parTransId="{B3EFD1A9-4820-4C7F-A165-002F7879D87B}" sibTransId="{8F328A60-318A-44D7-BB3A-0E9EF1FA430E}"/>
    <dgm:cxn modelId="{28D6A964-59BE-446A-B562-8EAE8BC3C68B}" srcId="{19C78260-859C-4CCB-B81A-A744EA719590}" destId="{D0C82953-E31F-4459-87A9-A94CFEA5A630}" srcOrd="3" destOrd="0" parTransId="{8CA93679-D8C4-4160-B5D2-1C2A9313F722}" sibTransId="{E63E61F1-B81C-42E3-B4F4-E7C35AFFCF91}"/>
    <dgm:cxn modelId="{714AFAC3-BDFE-4618-8E9B-A088448401D2}" srcId="{19C78260-859C-4CCB-B81A-A744EA719590}" destId="{4A4FE037-DB99-429B-9102-09CA3886FFF9}" srcOrd="2" destOrd="0" parTransId="{5A0278E0-86B7-45E6-A611-9FB1556BC3FD}" sibTransId="{F6532E36-6F93-426B-834F-FBFFAC0BA912}"/>
    <dgm:cxn modelId="{EE3D356C-8668-0D41-9EDE-FB771B4C371F}" type="presOf" srcId="{33B6D0B2-7607-4495-A5E6-BC8B9B065C5D}" destId="{8F452C13-B57A-4447-A835-D245A528B2BC}" srcOrd="0" destOrd="0" presId="urn:microsoft.com/office/officeart/2005/8/layout/hierarchy4"/>
    <dgm:cxn modelId="{3263ED4C-79CB-B041-8495-88A431186E76}" type="presOf" srcId="{19C78260-859C-4CCB-B81A-A744EA719590}" destId="{DFBA5AF7-78FF-45EB-8DC0-19E3D7C97BF7}" srcOrd="0" destOrd="0" presId="urn:microsoft.com/office/officeart/2005/8/layout/hierarchy4"/>
    <dgm:cxn modelId="{6B749A4C-951F-3E48-8614-FB1C47617D90}" type="presOf" srcId="{D0C82953-E31F-4459-87A9-A94CFEA5A630}" destId="{32594525-6E0A-48EA-A478-3575252B8669}" srcOrd="0" destOrd="0" presId="urn:microsoft.com/office/officeart/2005/8/layout/hierarchy4"/>
    <dgm:cxn modelId="{0360BE0A-60E8-834B-B20C-73D49430E1CC}" type="presOf" srcId="{BCE2D8E4-658B-40DE-8C7E-AA9DC265FF66}" destId="{F257440A-FAE4-46F0-83B1-42C1FD4F53E6}" srcOrd="0" destOrd="0" presId="urn:microsoft.com/office/officeart/2005/8/layout/hierarchy4"/>
    <dgm:cxn modelId="{50EEFD53-AB43-3F4B-82EB-DAEC732B7C66}" type="presOf" srcId="{C7ABCDCE-73EB-4F22-8A6E-9C184F0C3023}" destId="{3BD2AC9B-8C03-429F-B749-2BA038AFC5F0}" srcOrd="0" destOrd="0" presId="urn:microsoft.com/office/officeart/2005/8/layout/hierarchy4"/>
    <dgm:cxn modelId="{52209797-D74B-2648-B56D-C6F81CF15084}" type="presOf" srcId="{831CBF97-0672-49BD-908C-A88938BE192E}" destId="{4292553F-A9EA-4027-B6EE-D90A27807B4A}" srcOrd="0" destOrd="0" presId="urn:microsoft.com/office/officeart/2005/8/layout/hierarchy4"/>
    <dgm:cxn modelId="{7BECC7C4-7746-C24C-9D01-0634B9717349}" type="presParOf" srcId="{141B5109-C3DA-4C54-AA54-A263292BFFE0}" destId="{67F28A11-4A6C-41C4-9CFA-088FABC54D22}" srcOrd="0" destOrd="0" presId="urn:microsoft.com/office/officeart/2005/8/layout/hierarchy4"/>
    <dgm:cxn modelId="{65B1028F-B0FD-0C40-AED5-3CEB5657B7D2}" type="presParOf" srcId="{67F28A11-4A6C-41C4-9CFA-088FABC54D22}" destId="{4292553F-A9EA-4027-B6EE-D90A27807B4A}" srcOrd="0" destOrd="0" presId="urn:microsoft.com/office/officeart/2005/8/layout/hierarchy4"/>
    <dgm:cxn modelId="{106FC3AD-FCA8-EB40-946C-991CAC649D28}" type="presParOf" srcId="{67F28A11-4A6C-41C4-9CFA-088FABC54D22}" destId="{59B1D422-2AFC-4B43-B25B-EAE5C2E0047C}" srcOrd="1" destOrd="0" presId="urn:microsoft.com/office/officeart/2005/8/layout/hierarchy4"/>
    <dgm:cxn modelId="{4D7DF5E9-4989-E14C-856C-5D23631D501E}" type="presParOf" srcId="{67F28A11-4A6C-41C4-9CFA-088FABC54D22}" destId="{CEBCA0E1-F054-4508-AD6D-4B4CBA3486CA}" srcOrd="2" destOrd="0" presId="urn:microsoft.com/office/officeart/2005/8/layout/hierarchy4"/>
    <dgm:cxn modelId="{89FE9787-1335-B048-AC12-10718F064E4C}" type="presParOf" srcId="{CEBCA0E1-F054-4508-AD6D-4B4CBA3486CA}" destId="{D64BD020-8471-468C-B4BC-C07BCD00DF20}" srcOrd="0" destOrd="0" presId="urn:microsoft.com/office/officeart/2005/8/layout/hierarchy4"/>
    <dgm:cxn modelId="{7D3B73E7-C1B2-CE49-9CE2-C43A4E5EAC19}" type="presParOf" srcId="{D64BD020-8471-468C-B4BC-C07BCD00DF20}" destId="{DFBA5AF7-78FF-45EB-8DC0-19E3D7C97BF7}" srcOrd="0" destOrd="0" presId="urn:microsoft.com/office/officeart/2005/8/layout/hierarchy4"/>
    <dgm:cxn modelId="{CA9250B6-4643-9A4C-9CFA-F1D5C65F1CB7}" type="presParOf" srcId="{D64BD020-8471-468C-B4BC-C07BCD00DF20}" destId="{01C84F3C-9169-47C9-AE49-D2F1CD2DFEFB}" srcOrd="1" destOrd="0" presId="urn:microsoft.com/office/officeart/2005/8/layout/hierarchy4"/>
    <dgm:cxn modelId="{9A57CE98-78A4-9748-AD7D-13AC233D51B4}" type="presParOf" srcId="{D64BD020-8471-468C-B4BC-C07BCD00DF20}" destId="{D52BCF4A-713A-4113-A76C-91B7027C64BF}" srcOrd="2" destOrd="0" presId="urn:microsoft.com/office/officeart/2005/8/layout/hierarchy4"/>
    <dgm:cxn modelId="{6E47DA79-C9F0-6C4E-8B48-30415BDEB225}" type="presParOf" srcId="{D52BCF4A-713A-4113-A76C-91B7027C64BF}" destId="{77FE4051-A5CC-47BE-8834-F54624BA4785}" srcOrd="0" destOrd="0" presId="urn:microsoft.com/office/officeart/2005/8/layout/hierarchy4"/>
    <dgm:cxn modelId="{5F0D1833-9D10-DD49-93DA-583EE2D3973B}" type="presParOf" srcId="{77FE4051-A5CC-47BE-8834-F54624BA4785}" destId="{58AA20B3-0EE3-4129-900C-150712A1ED00}" srcOrd="0" destOrd="0" presId="urn:microsoft.com/office/officeart/2005/8/layout/hierarchy4"/>
    <dgm:cxn modelId="{9CB0868C-0608-9340-B8D7-819839BCA85E}" type="presParOf" srcId="{77FE4051-A5CC-47BE-8834-F54624BA4785}" destId="{3059DD30-2BB8-4DE0-8F4D-8EAD7FF03348}" srcOrd="1" destOrd="0" presId="urn:microsoft.com/office/officeart/2005/8/layout/hierarchy4"/>
    <dgm:cxn modelId="{9F6E33FF-B220-F249-8C94-044B1CB55446}" type="presParOf" srcId="{D52BCF4A-713A-4113-A76C-91B7027C64BF}" destId="{A7E62352-D1F0-46CC-A2EC-DA27C464D1C9}" srcOrd="1" destOrd="0" presId="urn:microsoft.com/office/officeart/2005/8/layout/hierarchy4"/>
    <dgm:cxn modelId="{AA36DC48-AAA6-9845-B9F3-B5C6F6DE13A7}" type="presParOf" srcId="{D52BCF4A-713A-4113-A76C-91B7027C64BF}" destId="{CD321A98-6F9D-441E-B6A1-9AD04EFF5050}" srcOrd="2" destOrd="0" presId="urn:microsoft.com/office/officeart/2005/8/layout/hierarchy4"/>
    <dgm:cxn modelId="{B8C13AF1-DE51-A549-AB47-1108B98BB5A0}" type="presParOf" srcId="{CD321A98-6F9D-441E-B6A1-9AD04EFF5050}" destId="{F257440A-FAE4-46F0-83B1-42C1FD4F53E6}" srcOrd="0" destOrd="0" presId="urn:microsoft.com/office/officeart/2005/8/layout/hierarchy4"/>
    <dgm:cxn modelId="{7CF8F082-DBAE-7144-AF45-8D6B4AEE0938}" type="presParOf" srcId="{CD321A98-6F9D-441E-B6A1-9AD04EFF5050}" destId="{685772A0-CE89-4F71-890F-D48ED8D446A3}" srcOrd="1" destOrd="0" presId="urn:microsoft.com/office/officeart/2005/8/layout/hierarchy4"/>
    <dgm:cxn modelId="{157CC458-7D08-CB46-A227-D32B8BA1A355}" type="presParOf" srcId="{D52BCF4A-713A-4113-A76C-91B7027C64BF}" destId="{734B891A-4955-4836-A34F-3C8C4FCF9BDC}" srcOrd="3" destOrd="0" presId="urn:microsoft.com/office/officeart/2005/8/layout/hierarchy4"/>
    <dgm:cxn modelId="{AC2A777E-D7EA-F640-A507-C218FA1EC30E}" type="presParOf" srcId="{D52BCF4A-713A-4113-A76C-91B7027C64BF}" destId="{D9ED03E3-5A37-434A-88ED-2575A1414927}" srcOrd="4" destOrd="0" presId="urn:microsoft.com/office/officeart/2005/8/layout/hierarchy4"/>
    <dgm:cxn modelId="{D0E8A68B-3D6B-F24C-8012-82C4AE2A9F14}" type="presParOf" srcId="{D9ED03E3-5A37-434A-88ED-2575A1414927}" destId="{26A7378D-3843-4594-8B83-635751126AFD}" srcOrd="0" destOrd="0" presId="urn:microsoft.com/office/officeart/2005/8/layout/hierarchy4"/>
    <dgm:cxn modelId="{C0F01160-1C9F-DE43-A037-D4C1F8B4CE88}" type="presParOf" srcId="{D9ED03E3-5A37-434A-88ED-2575A1414927}" destId="{C761FF7B-7F63-48F4-96B5-1B98F1BC8B09}" srcOrd="1" destOrd="0" presId="urn:microsoft.com/office/officeart/2005/8/layout/hierarchy4"/>
    <dgm:cxn modelId="{DA385E49-4ED5-7346-A81E-3928D07F0DF4}" type="presParOf" srcId="{D52BCF4A-713A-4113-A76C-91B7027C64BF}" destId="{E3D0D77F-E2C6-498A-A6F4-7898427E6F76}" srcOrd="5" destOrd="0" presId="urn:microsoft.com/office/officeart/2005/8/layout/hierarchy4"/>
    <dgm:cxn modelId="{0BF1B845-C194-8E48-9C4A-9949E1BC7A21}" type="presParOf" srcId="{D52BCF4A-713A-4113-A76C-91B7027C64BF}" destId="{01BD6C9D-5673-4347-9BBF-F6DB641F8159}" srcOrd="6" destOrd="0" presId="urn:microsoft.com/office/officeart/2005/8/layout/hierarchy4"/>
    <dgm:cxn modelId="{08A85F7D-0AA4-DB4A-9CF8-D783B690B788}" type="presParOf" srcId="{01BD6C9D-5673-4347-9BBF-F6DB641F8159}" destId="{32594525-6E0A-48EA-A478-3575252B8669}" srcOrd="0" destOrd="0" presId="urn:microsoft.com/office/officeart/2005/8/layout/hierarchy4"/>
    <dgm:cxn modelId="{ECEF4E2A-7198-B340-96FF-C9DC62E34F53}" type="presParOf" srcId="{01BD6C9D-5673-4347-9BBF-F6DB641F8159}" destId="{0EAD85D9-3652-4319-A77C-D23F58D45393}" srcOrd="1" destOrd="0" presId="urn:microsoft.com/office/officeart/2005/8/layout/hierarchy4"/>
    <dgm:cxn modelId="{48D6563C-B0FC-7048-8FB3-D6160A686862}" type="presParOf" srcId="{D52BCF4A-713A-4113-A76C-91B7027C64BF}" destId="{05C00C04-852F-47A2-9EFB-8DE22EB99298}" srcOrd="7" destOrd="0" presId="urn:microsoft.com/office/officeart/2005/8/layout/hierarchy4"/>
    <dgm:cxn modelId="{FEF2B788-47A1-3D45-A4CF-C0F1952F624B}" type="presParOf" srcId="{D52BCF4A-713A-4113-A76C-91B7027C64BF}" destId="{DEA67EE2-71F7-40F1-9835-47C6626FD58B}" srcOrd="8" destOrd="0" presId="urn:microsoft.com/office/officeart/2005/8/layout/hierarchy4"/>
    <dgm:cxn modelId="{78F78D5E-BED2-6B42-AF93-D937526FD9AD}" type="presParOf" srcId="{DEA67EE2-71F7-40F1-9835-47C6626FD58B}" destId="{8F452C13-B57A-4447-A835-D245A528B2BC}" srcOrd="0" destOrd="0" presId="urn:microsoft.com/office/officeart/2005/8/layout/hierarchy4"/>
    <dgm:cxn modelId="{D9E5EEBE-203A-4044-B900-C34493DCE7EF}" type="presParOf" srcId="{DEA67EE2-71F7-40F1-9835-47C6626FD58B}" destId="{195C5E46-3168-4892-8359-192D45F80275}" srcOrd="1" destOrd="0" presId="urn:microsoft.com/office/officeart/2005/8/layout/hierarchy4"/>
    <dgm:cxn modelId="{C8554359-BC85-CA47-B9AC-6681230E3B0E}" type="presParOf" srcId="{141B5109-C3DA-4C54-AA54-A263292BFFE0}" destId="{29FF044F-282F-4CB3-BE8C-5B30934E0B21}" srcOrd="1" destOrd="0" presId="urn:microsoft.com/office/officeart/2005/8/layout/hierarchy4"/>
    <dgm:cxn modelId="{C847DBB9-5EA7-3845-8F82-4A026A44384C}" type="presParOf" srcId="{141B5109-C3DA-4C54-AA54-A263292BFFE0}" destId="{A59774B9-ACD4-494E-BAA1-018560BA38BD}" srcOrd="2" destOrd="0" presId="urn:microsoft.com/office/officeart/2005/8/layout/hierarchy4"/>
    <dgm:cxn modelId="{1D29F707-645F-3043-927F-F9C106A1A900}" type="presParOf" srcId="{A59774B9-ACD4-494E-BAA1-018560BA38BD}" destId="{3BD2AC9B-8C03-429F-B749-2BA038AFC5F0}" srcOrd="0" destOrd="0" presId="urn:microsoft.com/office/officeart/2005/8/layout/hierarchy4"/>
    <dgm:cxn modelId="{65692A1A-F0DF-1B4A-A38E-2B13785F77E2}" type="presParOf" srcId="{A59774B9-ACD4-494E-BAA1-018560BA38BD}" destId="{24617362-C4A3-4C49-AB9C-F8CA5FF57B70}"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3B86FEC-8C94-4E1E-AA67-2ED77E307401}"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en-GB"/>
        </a:p>
      </dgm:t>
    </dgm:pt>
    <dgm:pt modelId="{BB1BAD05-B65D-424C-830E-78C4C0682DC8}">
      <dgm:prSet phldrT="[Text]" custT="1"/>
      <dgm:spPr>
        <a:solidFill>
          <a:schemeClr val="accent1">
            <a:lumMod val="50000"/>
          </a:schemeClr>
        </a:solidFill>
        <a:ln>
          <a:solidFill>
            <a:schemeClr val="accent1">
              <a:lumMod val="75000"/>
            </a:schemeClr>
          </a:solidFill>
        </a:ln>
      </dgm:spPr>
      <dgm:t>
        <a:bodyPr/>
        <a:lstStyle/>
        <a:p>
          <a:r>
            <a:rPr lang="en-GB" sz="2000" dirty="0"/>
            <a:t>Sub-Group KML Consultant</a:t>
          </a:r>
        </a:p>
      </dgm:t>
    </dgm:pt>
    <dgm:pt modelId="{C2EABF2A-69B1-4A67-960C-03F4C5DA69D2}" type="parTrans" cxnId="{87D5083E-74D5-43E2-8C63-B25560F94780}">
      <dgm:prSet/>
      <dgm:spPr/>
      <dgm:t>
        <a:bodyPr/>
        <a:lstStyle/>
        <a:p>
          <a:endParaRPr lang="en-GB"/>
        </a:p>
      </dgm:t>
    </dgm:pt>
    <dgm:pt modelId="{FFF8B87B-371B-40B0-B592-6C4A726A0AEB}" type="sibTrans" cxnId="{87D5083E-74D5-43E2-8C63-B25560F94780}">
      <dgm:prSet/>
      <dgm:spPr/>
      <dgm:t>
        <a:bodyPr/>
        <a:lstStyle/>
        <a:p>
          <a:endParaRPr lang="en-GB"/>
        </a:p>
      </dgm:t>
    </dgm:pt>
    <dgm:pt modelId="{955809BA-3DC1-4CCE-97B9-40B16F8661FF}">
      <dgm:prSet phldrT="[Text]" custT="1"/>
      <dgm:spPr/>
      <dgm:t>
        <a:bodyPr/>
        <a:lstStyle/>
        <a:p>
          <a:r>
            <a:rPr lang="en-GB" sz="1600" dirty="0"/>
            <a:t>Methodology development</a:t>
          </a:r>
        </a:p>
      </dgm:t>
    </dgm:pt>
    <dgm:pt modelId="{4964390B-3A88-4759-BA22-DA3A03BFD169}" type="parTrans" cxnId="{434EA156-8A71-4048-914D-C63F11867BE4}">
      <dgm:prSet/>
      <dgm:spPr/>
      <dgm:t>
        <a:bodyPr/>
        <a:lstStyle/>
        <a:p>
          <a:endParaRPr lang="en-GB"/>
        </a:p>
      </dgm:t>
    </dgm:pt>
    <dgm:pt modelId="{D4F4DC02-6AE9-440C-9B36-AA150CF3FB36}" type="sibTrans" cxnId="{434EA156-8A71-4048-914D-C63F11867BE4}">
      <dgm:prSet/>
      <dgm:spPr/>
      <dgm:t>
        <a:bodyPr/>
        <a:lstStyle/>
        <a:p>
          <a:endParaRPr lang="en-GB"/>
        </a:p>
      </dgm:t>
    </dgm:pt>
    <dgm:pt modelId="{EB687744-08AD-4CCF-B0BF-63FEC216E5D6}">
      <dgm:prSet phldrT="[Text]" custT="1"/>
      <dgm:spPr/>
      <dgm:t>
        <a:bodyPr/>
        <a:lstStyle/>
        <a:p>
          <a:r>
            <a:rPr lang="en-GB" sz="1600" dirty="0"/>
            <a:t>Guidance to co-leads</a:t>
          </a:r>
        </a:p>
      </dgm:t>
    </dgm:pt>
    <dgm:pt modelId="{176105CA-9429-4AE7-8DD7-529CD06E7869}" type="parTrans" cxnId="{A421B238-77BB-4498-A701-F5B2F7904ECB}">
      <dgm:prSet/>
      <dgm:spPr/>
      <dgm:t>
        <a:bodyPr/>
        <a:lstStyle/>
        <a:p>
          <a:endParaRPr lang="en-GB"/>
        </a:p>
      </dgm:t>
    </dgm:pt>
    <dgm:pt modelId="{75A1476D-2FF0-4D41-A6C4-D658ECECAE25}" type="sibTrans" cxnId="{A421B238-77BB-4498-A701-F5B2F7904ECB}">
      <dgm:prSet/>
      <dgm:spPr/>
      <dgm:t>
        <a:bodyPr/>
        <a:lstStyle/>
        <a:p>
          <a:endParaRPr lang="en-GB"/>
        </a:p>
      </dgm:t>
    </dgm:pt>
    <dgm:pt modelId="{64FC6E09-402A-480C-B01F-D2FC14B69F27}">
      <dgm:prSet phldrT="[Text]" custT="1"/>
      <dgm:spPr>
        <a:solidFill>
          <a:schemeClr val="accent1">
            <a:lumMod val="50000"/>
          </a:schemeClr>
        </a:solidFill>
      </dgm:spPr>
      <dgm:t>
        <a:bodyPr/>
        <a:lstStyle/>
        <a:p>
          <a:r>
            <a:rPr lang="en-GB" sz="2000" dirty="0"/>
            <a:t>Sub-Group Members</a:t>
          </a:r>
        </a:p>
      </dgm:t>
    </dgm:pt>
    <dgm:pt modelId="{6688A7A2-5446-4BE1-AB47-F60787073151}" type="parTrans" cxnId="{7D5CD546-012B-4148-B06B-CEC871AC733B}">
      <dgm:prSet/>
      <dgm:spPr/>
      <dgm:t>
        <a:bodyPr/>
        <a:lstStyle/>
        <a:p>
          <a:endParaRPr lang="en-GB"/>
        </a:p>
      </dgm:t>
    </dgm:pt>
    <dgm:pt modelId="{D8151E9C-5AB9-494E-A6D3-2EC7D717F9D1}" type="sibTrans" cxnId="{7D5CD546-012B-4148-B06B-CEC871AC733B}">
      <dgm:prSet/>
      <dgm:spPr/>
      <dgm:t>
        <a:bodyPr/>
        <a:lstStyle/>
        <a:p>
          <a:endParaRPr lang="en-GB"/>
        </a:p>
      </dgm:t>
    </dgm:pt>
    <dgm:pt modelId="{876E21B2-E1EE-46F0-8F2B-C84708278205}">
      <dgm:prSet phldrT="[Text]" custT="1"/>
      <dgm:spPr/>
      <dgm:t>
        <a:bodyPr/>
        <a:lstStyle/>
        <a:p>
          <a:r>
            <a:rPr lang="en-GB" sz="1600" dirty="0"/>
            <a:t>One SG member lead for each case study</a:t>
          </a:r>
        </a:p>
      </dgm:t>
    </dgm:pt>
    <dgm:pt modelId="{D6A334A1-799A-4019-AFDE-63655AA44D3E}" type="parTrans" cxnId="{C5B20CD8-D63A-4485-836F-A2B13A01B43E}">
      <dgm:prSet/>
      <dgm:spPr/>
      <dgm:t>
        <a:bodyPr/>
        <a:lstStyle/>
        <a:p>
          <a:endParaRPr lang="en-GB"/>
        </a:p>
      </dgm:t>
    </dgm:pt>
    <dgm:pt modelId="{BCBD1B4C-4A0E-4AFD-B311-1D7CA0E4F298}" type="sibTrans" cxnId="{C5B20CD8-D63A-4485-836F-A2B13A01B43E}">
      <dgm:prSet/>
      <dgm:spPr/>
      <dgm:t>
        <a:bodyPr/>
        <a:lstStyle/>
        <a:p>
          <a:endParaRPr lang="en-GB"/>
        </a:p>
      </dgm:t>
    </dgm:pt>
    <dgm:pt modelId="{221F5FD0-0ADD-4BDB-9F0C-F08A296EF70C}">
      <dgm:prSet phldrT="[Text]" custT="1"/>
      <dgm:spPr/>
      <dgm:t>
        <a:bodyPr/>
        <a:lstStyle/>
        <a:p>
          <a:r>
            <a:rPr lang="en-GB" sz="1600" dirty="0"/>
            <a:t>Setting up and undertaking interviews/FGDs – ensuring wide representation</a:t>
          </a:r>
        </a:p>
      </dgm:t>
    </dgm:pt>
    <dgm:pt modelId="{DD2A4AAA-6A38-4DA2-B460-C5A3EC532B00}" type="parTrans" cxnId="{994F1CD0-7021-49CA-9BA9-C909A7038450}">
      <dgm:prSet/>
      <dgm:spPr/>
      <dgm:t>
        <a:bodyPr/>
        <a:lstStyle/>
        <a:p>
          <a:endParaRPr lang="en-GB"/>
        </a:p>
      </dgm:t>
    </dgm:pt>
    <dgm:pt modelId="{572A4C07-5C7B-410E-A273-6DC683C859DD}" type="sibTrans" cxnId="{994F1CD0-7021-49CA-9BA9-C909A7038450}">
      <dgm:prSet/>
      <dgm:spPr/>
      <dgm:t>
        <a:bodyPr/>
        <a:lstStyle/>
        <a:p>
          <a:endParaRPr lang="en-GB"/>
        </a:p>
      </dgm:t>
    </dgm:pt>
    <dgm:pt modelId="{1077F072-5F6A-4A59-8E36-2DD9CEBB40D1}">
      <dgm:prSet phldrT="[Text]" custT="1"/>
      <dgm:spPr/>
      <dgm:t>
        <a:bodyPr/>
        <a:lstStyle/>
        <a:p>
          <a:r>
            <a:rPr lang="en-GB" sz="1600" dirty="0"/>
            <a:t>Quality control for all case studies</a:t>
          </a:r>
        </a:p>
      </dgm:t>
    </dgm:pt>
    <dgm:pt modelId="{20B7433B-563A-4226-8F4D-518746251E1D}" type="parTrans" cxnId="{7394D2DE-67B9-4373-980A-63D4D54C8BD9}">
      <dgm:prSet/>
      <dgm:spPr/>
      <dgm:t>
        <a:bodyPr/>
        <a:lstStyle/>
        <a:p>
          <a:endParaRPr lang="en-GB"/>
        </a:p>
      </dgm:t>
    </dgm:pt>
    <dgm:pt modelId="{85D7C371-71E8-4AFF-9EAC-1385D8874C8B}" type="sibTrans" cxnId="{7394D2DE-67B9-4373-980A-63D4D54C8BD9}">
      <dgm:prSet/>
      <dgm:spPr/>
      <dgm:t>
        <a:bodyPr/>
        <a:lstStyle/>
        <a:p>
          <a:endParaRPr lang="en-GB"/>
        </a:p>
      </dgm:t>
    </dgm:pt>
    <dgm:pt modelId="{009D6A31-DF32-4FDD-8CE8-DCDCA1F8E0F0}">
      <dgm:prSet phldrT="[Text]" custT="1"/>
      <dgm:spPr/>
      <dgm:t>
        <a:bodyPr/>
        <a:lstStyle/>
        <a:p>
          <a:r>
            <a:rPr lang="en-GB" sz="1600" dirty="0"/>
            <a:t>Sourcing documents to review</a:t>
          </a:r>
        </a:p>
      </dgm:t>
    </dgm:pt>
    <dgm:pt modelId="{5930CC71-3025-4CFB-8DCB-D2B92D8F2F8A}" type="parTrans" cxnId="{22B1D77C-5DC6-4A89-B265-392AF444A7EF}">
      <dgm:prSet/>
      <dgm:spPr/>
      <dgm:t>
        <a:bodyPr/>
        <a:lstStyle/>
        <a:p>
          <a:endParaRPr lang="en-GB"/>
        </a:p>
      </dgm:t>
    </dgm:pt>
    <dgm:pt modelId="{AC8008FF-34F3-4393-9A20-20313E3D421D}" type="sibTrans" cxnId="{22B1D77C-5DC6-4A89-B265-392AF444A7EF}">
      <dgm:prSet/>
      <dgm:spPr/>
      <dgm:t>
        <a:bodyPr/>
        <a:lstStyle/>
        <a:p>
          <a:endParaRPr lang="en-GB"/>
        </a:p>
      </dgm:t>
    </dgm:pt>
    <dgm:pt modelId="{0F4415E2-7774-4B0A-A682-ECE799D35E7C}">
      <dgm:prSet phldrT="[Text]" custT="1"/>
      <dgm:spPr/>
      <dgm:t>
        <a:bodyPr/>
        <a:lstStyle/>
        <a:p>
          <a:r>
            <a:rPr lang="en-GB" sz="1600" dirty="0"/>
            <a:t>Writing content </a:t>
          </a:r>
        </a:p>
      </dgm:t>
    </dgm:pt>
    <dgm:pt modelId="{8063989F-5BE8-4C47-8042-1E1F8E46BEE8}" type="parTrans" cxnId="{334B8440-B1EC-4242-83F6-CD8B34913B86}">
      <dgm:prSet/>
      <dgm:spPr/>
      <dgm:t>
        <a:bodyPr/>
        <a:lstStyle/>
        <a:p>
          <a:endParaRPr lang="en-GB"/>
        </a:p>
      </dgm:t>
    </dgm:pt>
    <dgm:pt modelId="{8DE9E60C-BC14-49D3-A8B0-7FA218DE1EC4}" type="sibTrans" cxnId="{334B8440-B1EC-4242-83F6-CD8B34913B86}">
      <dgm:prSet/>
      <dgm:spPr/>
      <dgm:t>
        <a:bodyPr/>
        <a:lstStyle/>
        <a:p>
          <a:endParaRPr lang="en-GB"/>
        </a:p>
      </dgm:t>
    </dgm:pt>
    <dgm:pt modelId="{5020A21B-B7EC-4BD0-A3F2-608233E2DF28}">
      <dgm:prSet phldrT="[Text]" custT="1"/>
      <dgm:spPr/>
      <dgm:t>
        <a:bodyPr/>
        <a:lstStyle/>
        <a:p>
          <a:r>
            <a:rPr lang="en-GB" sz="1600" dirty="0"/>
            <a:t>Assistance in interviews if required</a:t>
          </a:r>
        </a:p>
      </dgm:t>
    </dgm:pt>
    <dgm:pt modelId="{0CB32AAB-0AF2-4503-BD28-507E7EA91079}" type="parTrans" cxnId="{143B474E-83C7-4FB6-8CE0-4BB9CF951D6C}">
      <dgm:prSet/>
      <dgm:spPr/>
      <dgm:t>
        <a:bodyPr/>
        <a:lstStyle/>
        <a:p>
          <a:endParaRPr lang="en-GB"/>
        </a:p>
      </dgm:t>
    </dgm:pt>
    <dgm:pt modelId="{91488235-CF35-483D-B0B7-DF11FB9851A7}" type="sibTrans" cxnId="{143B474E-83C7-4FB6-8CE0-4BB9CF951D6C}">
      <dgm:prSet/>
      <dgm:spPr/>
      <dgm:t>
        <a:bodyPr/>
        <a:lstStyle/>
        <a:p>
          <a:endParaRPr lang="en-GB"/>
        </a:p>
      </dgm:t>
    </dgm:pt>
    <dgm:pt modelId="{B397DB5A-E4CE-4A61-84F6-4B1B11222B8D}">
      <dgm:prSet phldrT="[Text]" custT="1"/>
      <dgm:spPr/>
      <dgm:t>
        <a:bodyPr/>
        <a:lstStyle/>
        <a:p>
          <a:r>
            <a:rPr lang="en-GB" sz="1600" dirty="0"/>
            <a:t>Providing case study format</a:t>
          </a:r>
        </a:p>
      </dgm:t>
    </dgm:pt>
    <dgm:pt modelId="{10EAA5AC-F030-4898-9476-7C5075EDAB14}" type="parTrans" cxnId="{BEFD91D0-CEB1-4A3B-BCAD-B4A4DA57DE61}">
      <dgm:prSet/>
      <dgm:spPr/>
      <dgm:t>
        <a:bodyPr/>
        <a:lstStyle/>
        <a:p>
          <a:endParaRPr lang="en-GB"/>
        </a:p>
      </dgm:t>
    </dgm:pt>
    <dgm:pt modelId="{10F6B6E0-C65F-43E7-B664-9C14B8BD86B2}" type="sibTrans" cxnId="{BEFD91D0-CEB1-4A3B-BCAD-B4A4DA57DE61}">
      <dgm:prSet/>
      <dgm:spPr/>
      <dgm:t>
        <a:bodyPr/>
        <a:lstStyle/>
        <a:p>
          <a:endParaRPr lang="en-GB"/>
        </a:p>
      </dgm:t>
    </dgm:pt>
    <dgm:pt modelId="{85E557C7-75E4-4E02-BEC3-0A0E03862402}" type="pres">
      <dgm:prSet presAssocID="{53B86FEC-8C94-4E1E-AA67-2ED77E307401}" presName="Name0" presStyleCnt="0">
        <dgm:presLayoutVars>
          <dgm:dir/>
          <dgm:animLvl val="lvl"/>
          <dgm:resizeHandles/>
        </dgm:presLayoutVars>
      </dgm:prSet>
      <dgm:spPr/>
      <dgm:t>
        <a:bodyPr/>
        <a:lstStyle/>
        <a:p>
          <a:endParaRPr lang="en-GB"/>
        </a:p>
      </dgm:t>
    </dgm:pt>
    <dgm:pt modelId="{138757A6-A0C2-441A-A1E7-EAE716BC95B7}" type="pres">
      <dgm:prSet presAssocID="{BB1BAD05-B65D-424C-830E-78C4C0682DC8}" presName="linNode" presStyleCnt="0"/>
      <dgm:spPr/>
    </dgm:pt>
    <dgm:pt modelId="{ECF107DF-4B42-4322-AF68-2DEA1D133EFD}" type="pres">
      <dgm:prSet presAssocID="{BB1BAD05-B65D-424C-830E-78C4C0682DC8}" presName="parentShp" presStyleLbl="node1" presStyleIdx="0" presStyleCnt="2">
        <dgm:presLayoutVars>
          <dgm:bulletEnabled val="1"/>
        </dgm:presLayoutVars>
      </dgm:prSet>
      <dgm:spPr/>
      <dgm:t>
        <a:bodyPr/>
        <a:lstStyle/>
        <a:p>
          <a:endParaRPr lang="en-GB"/>
        </a:p>
      </dgm:t>
    </dgm:pt>
    <dgm:pt modelId="{60739179-5369-4D48-BFC3-E90ECDE5DB93}" type="pres">
      <dgm:prSet presAssocID="{BB1BAD05-B65D-424C-830E-78C4C0682DC8}" presName="childShp" presStyleLbl="bgAccFollowNode1" presStyleIdx="0" presStyleCnt="2">
        <dgm:presLayoutVars>
          <dgm:bulletEnabled val="1"/>
        </dgm:presLayoutVars>
      </dgm:prSet>
      <dgm:spPr/>
      <dgm:t>
        <a:bodyPr/>
        <a:lstStyle/>
        <a:p>
          <a:endParaRPr lang="en-GB"/>
        </a:p>
      </dgm:t>
    </dgm:pt>
    <dgm:pt modelId="{06501D4B-4E2E-4F1F-912A-EADE365B6A72}" type="pres">
      <dgm:prSet presAssocID="{FFF8B87B-371B-40B0-B592-6C4A726A0AEB}" presName="spacing" presStyleCnt="0"/>
      <dgm:spPr/>
    </dgm:pt>
    <dgm:pt modelId="{EB63FDBB-47B8-443A-9077-3C9D2C5BE132}" type="pres">
      <dgm:prSet presAssocID="{64FC6E09-402A-480C-B01F-D2FC14B69F27}" presName="linNode" presStyleCnt="0"/>
      <dgm:spPr/>
    </dgm:pt>
    <dgm:pt modelId="{312EE67F-9C41-4B21-9843-1075A5C08836}" type="pres">
      <dgm:prSet presAssocID="{64FC6E09-402A-480C-B01F-D2FC14B69F27}" presName="parentShp" presStyleLbl="node1" presStyleIdx="1" presStyleCnt="2">
        <dgm:presLayoutVars>
          <dgm:bulletEnabled val="1"/>
        </dgm:presLayoutVars>
      </dgm:prSet>
      <dgm:spPr/>
      <dgm:t>
        <a:bodyPr/>
        <a:lstStyle/>
        <a:p>
          <a:endParaRPr lang="en-GB"/>
        </a:p>
      </dgm:t>
    </dgm:pt>
    <dgm:pt modelId="{9B7FABE5-28B4-4133-8BB5-E71E9FB055A3}" type="pres">
      <dgm:prSet presAssocID="{64FC6E09-402A-480C-B01F-D2FC14B69F27}" presName="childShp" presStyleLbl="bgAccFollowNode1" presStyleIdx="1" presStyleCnt="2">
        <dgm:presLayoutVars>
          <dgm:bulletEnabled val="1"/>
        </dgm:presLayoutVars>
      </dgm:prSet>
      <dgm:spPr/>
      <dgm:t>
        <a:bodyPr/>
        <a:lstStyle/>
        <a:p>
          <a:endParaRPr lang="en-GB"/>
        </a:p>
      </dgm:t>
    </dgm:pt>
  </dgm:ptLst>
  <dgm:cxnLst>
    <dgm:cxn modelId="{FA3E801E-55E9-4940-8583-421F0143A19C}" type="presOf" srcId="{BB1BAD05-B65D-424C-830E-78C4C0682DC8}" destId="{ECF107DF-4B42-4322-AF68-2DEA1D133EFD}" srcOrd="0" destOrd="0" presId="urn:microsoft.com/office/officeart/2005/8/layout/vList6"/>
    <dgm:cxn modelId="{7D5CD546-012B-4148-B06B-CEC871AC733B}" srcId="{53B86FEC-8C94-4E1E-AA67-2ED77E307401}" destId="{64FC6E09-402A-480C-B01F-D2FC14B69F27}" srcOrd="1" destOrd="0" parTransId="{6688A7A2-5446-4BE1-AB47-F60787073151}" sibTransId="{D8151E9C-5AB9-494E-A6D3-2EC7D717F9D1}"/>
    <dgm:cxn modelId="{22B1D77C-5DC6-4A89-B265-392AF444A7EF}" srcId="{64FC6E09-402A-480C-B01F-D2FC14B69F27}" destId="{009D6A31-DF32-4FDD-8CE8-DCDCA1F8E0F0}" srcOrd="2" destOrd="0" parTransId="{5930CC71-3025-4CFB-8DCB-D2B92D8F2F8A}" sibTransId="{AC8008FF-34F3-4393-9A20-20313E3D421D}"/>
    <dgm:cxn modelId="{143B474E-83C7-4FB6-8CE0-4BB9CF951D6C}" srcId="{BB1BAD05-B65D-424C-830E-78C4C0682DC8}" destId="{5020A21B-B7EC-4BD0-A3F2-608233E2DF28}" srcOrd="2" destOrd="0" parTransId="{0CB32AAB-0AF2-4503-BD28-507E7EA91079}" sibTransId="{91488235-CF35-483D-B0B7-DF11FB9851A7}"/>
    <dgm:cxn modelId="{BEFD91D0-CEB1-4A3B-BCAD-B4A4DA57DE61}" srcId="{BB1BAD05-B65D-424C-830E-78C4C0682DC8}" destId="{B397DB5A-E4CE-4A61-84F6-4B1B11222B8D}" srcOrd="3" destOrd="0" parTransId="{10EAA5AC-F030-4898-9476-7C5075EDAB14}" sibTransId="{10F6B6E0-C65F-43E7-B664-9C14B8BD86B2}"/>
    <dgm:cxn modelId="{434EA156-8A71-4048-914D-C63F11867BE4}" srcId="{BB1BAD05-B65D-424C-830E-78C4C0682DC8}" destId="{955809BA-3DC1-4CCE-97B9-40B16F8661FF}" srcOrd="0" destOrd="0" parTransId="{4964390B-3A88-4759-BA22-DA3A03BFD169}" sibTransId="{D4F4DC02-6AE9-440C-9B36-AA150CF3FB36}"/>
    <dgm:cxn modelId="{4DD091D8-415B-D84C-8562-4A8CB2576E2F}" type="presOf" srcId="{EB687744-08AD-4CCF-B0BF-63FEC216E5D6}" destId="{60739179-5369-4D48-BFC3-E90ECDE5DB93}" srcOrd="0" destOrd="1" presId="urn:microsoft.com/office/officeart/2005/8/layout/vList6"/>
    <dgm:cxn modelId="{8D85A19F-40DD-B048-BF8D-DCDAEC0ECBAB}" type="presOf" srcId="{5020A21B-B7EC-4BD0-A3F2-608233E2DF28}" destId="{60739179-5369-4D48-BFC3-E90ECDE5DB93}" srcOrd="0" destOrd="2" presId="urn:microsoft.com/office/officeart/2005/8/layout/vList6"/>
    <dgm:cxn modelId="{C5B20CD8-D63A-4485-836F-A2B13A01B43E}" srcId="{64FC6E09-402A-480C-B01F-D2FC14B69F27}" destId="{876E21B2-E1EE-46F0-8F2B-C84708278205}" srcOrd="0" destOrd="0" parTransId="{D6A334A1-799A-4019-AFDE-63655AA44D3E}" sibTransId="{BCBD1B4C-4A0E-4AFD-B311-1D7CA0E4F298}"/>
    <dgm:cxn modelId="{79F02F4B-E543-FB4C-855E-05B8EE9006CA}" type="presOf" srcId="{53B86FEC-8C94-4E1E-AA67-2ED77E307401}" destId="{85E557C7-75E4-4E02-BEC3-0A0E03862402}" srcOrd="0" destOrd="0" presId="urn:microsoft.com/office/officeart/2005/8/layout/vList6"/>
    <dgm:cxn modelId="{994F1CD0-7021-49CA-9BA9-C909A7038450}" srcId="{64FC6E09-402A-480C-B01F-D2FC14B69F27}" destId="{221F5FD0-0ADD-4BDB-9F0C-F08A296EF70C}" srcOrd="1" destOrd="0" parTransId="{DD2A4AAA-6A38-4DA2-B460-C5A3EC532B00}" sibTransId="{572A4C07-5C7B-410E-A273-6DC683C859DD}"/>
    <dgm:cxn modelId="{493A7C6C-7287-7246-9A16-DA3EE673CF22}" type="presOf" srcId="{1077F072-5F6A-4A59-8E36-2DD9CEBB40D1}" destId="{60739179-5369-4D48-BFC3-E90ECDE5DB93}" srcOrd="0" destOrd="4" presId="urn:microsoft.com/office/officeart/2005/8/layout/vList6"/>
    <dgm:cxn modelId="{D196C4C7-712A-604C-8987-ED2B70CFCFD3}" type="presOf" srcId="{0F4415E2-7774-4B0A-A682-ECE799D35E7C}" destId="{9B7FABE5-28B4-4133-8BB5-E71E9FB055A3}" srcOrd="0" destOrd="3" presId="urn:microsoft.com/office/officeart/2005/8/layout/vList6"/>
    <dgm:cxn modelId="{A421B238-77BB-4498-A701-F5B2F7904ECB}" srcId="{BB1BAD05-B65D-424C-830E-78C4C0682DC8}" destId="{EB687744-08AD-4CCF-B0BF-63FEC216E5D6}" srcOrd="1" destOrd="0" parTransId="{176105CA-9429-4AE7-8DD7-529CD06E7869}" sibTransId="{75A1476D-2FF0-4D41-A6C4-D658ECECAE25}"/>
    <dgm:cxn modelId="{9A33ED43-BA21-6C47-9C12-F8C11DA8D6BB}" type="presOf" srcId="{955809BA-3DC1-4CCE-97B9-40B16F8661FF}" destId="{60739179-5369-4D48-BFC3-E90ECDE5DB93}" srcOrd="0" destOrd="0" presId="urn:microsoft.com/office/officeart/2005/8/layout/vList6"/>
    <dgm:cxn modelId="{AA2799CC-DFE4-D941-899E-BDB5665945C7}" type="presOf" srcId="{221F5FD0-0ADD-4BDB-9F0C-F08A296EF70C}" destId="{9B7FABE5-28B4-4133-8BB5-E71E9FB055A3}" srcOrd="0" destOrd="1" presId="urn:microsoft.com/office/officeart/2005/8/layout/vList6"/>
    <dgm:cxn modelId="{52BB1DFC-1ABF-3B48-9C64-BF41B2AFE124}" type="presOf" srcId="{B397DB5A-E4CE-4A61-84F6-4B1B11222B8D}" destId="{60739179-5369-4D48-BFC3-E90ECDE5DB93}" srcOrd="0" destOrd="3" presId="urn:microsoft.com/office/officeart/2005/8/layout/vList6"/>
    <dgm:cxn modelId="{DE5F8E4E-2719-154F-8668-8F65A774197E}" type="presOf" srcId="{64FC6E09-402A-480C-B01F-D2FC14B69F27}" destId="{312EE67F-9C41-4B21-9843-1075A5C08836}" srcOrd="0" destOrd="0" presId="urn:microsoft.com/office/officeart/2005/8/layout/vList6"/>
    <dgm:cxn modelId="{7394D2DE-67B9-4373-980A-63D4D54C8BD9}" srcId="{BB1BAD05-B65D-424C-830E-78C4C0682DC8}" destId="{1077F072-5F6A-4A59-8E36-2DD9CEBB40D1}" srcOrd="4" destOrd="0" parTransId="{20B7433B-563A-4226-8F4D-518746251E1D}" sibTransId="{85D7C371-71E8-4AFF-9EAC-1385D8874C8B}"/>
    <dgm:cxn modelId="{87D5083E-74D5-43E2-8C63-B25560F94780}" srcId="{53B86FEC-8C94-4E1E-AA67-2ED77E307401}" destId="{BB1BAD05-B65D-424C-830E-78C4C0682DC8}" srcOrd="0" destOrd="0" parTransId="{C2EABF2A-69B1-4A67-960C-03F4C5DA69D2}" sibTransId="{FFF8B87B-371B-40B0-B592-6C4A726A0AEB}"/>
    <dgm:cxn modelId="{334B8440-B1EC-4242-83F6-CD8B34913B86}" srcId="{64FC6E09-402A-480C-B01F-D2FC14B69F27}" destId="{0F4415E2-7774-4B0A-A682-ECE799D35E7C}" srcOrd="3" destOrd="0" parTransId="{8063989F-5BE8-4C47-8042-1E1F8E46BEE8}" sibTransId="{8DE9E60C-BC14-49D3-A8B0-7FA218DE1EC4}"/>
    <dgm:cxn modelId="{B7E8D942-47C8-A94D-B3AF-74D108CF58B5}" type="presOf" srcId="{009D6A31-DF32-4FDD-8CE8-DCDCA1F8E0F0}" destId="{9B7FABE5-28B4-4133-8BB5-E71E9FB055A3}" srcOrd="0" destOrd="2" presId="urn:microsoft.com/office/officeart/2005/8/layout/vList6"/>
    <dgm:cxn modelId="{E9FCEEAA-05C7-B840-AD51-BEE48BE89A87}" type="presOf" srcId="{876E21B2-E1EE-46F0-8F2B-C84708278205}" destId="{9B7FABE5-28B4-4133-8BB5-E71E9FB055A3}" srcOrd="0" destOrd="0" presId="urn:microsoft.com/office/officeart/2005/8/layout/vList6"/>
    <dgm:cxn modelId="{E0301F70-79B2-1E44-AA92-467BBF45C690}" type="presParOf" srcId="{85E557C7-75E4-4E02-BEC3-0A0E03862402}" destId="{138757A6-A0C2-441A-A1E7-EAE716BC95B7}" srcOrd="0" destOrd="0" presId="urn:microsoft.com/office/officeart/2005/8/layout/vList6"/>
    <dgm:cxn modelId="{512B671E-47EA-8449-ACCE-F5E15C8FED5C}" type="presParOf" srcId="{138757A6-A0C2-441A-A1E7-EAE716BC95B7}" destId="{ECF107DF-4B42-4322-AF68-2DEA1D133EFD}" srcOrd="0" destOrd="0" presId="urn:microsoft.com/office/officeart/2005/8/layout/vList6"/>
    <dgm:cxn modelId="{4420980B-7016-DB4A-8E31-D588F58F2880}" type="presParOf" srcId="{138757A6-A0C2-441A-A1E7-EAE716BC95B7}" destId="{60739179-5369-4D48-BFC3-E90ECDE5DB93}" srcOrd="1" destOrd="0" presId="urn:microsoft.com/office/officeart/2005/8/layout/vList6"/>
    <dgm:cxn modelId="{5900021B-C578-8744-B72F-FA3D41324C0C}" type="presParOf" srcId="{85E557C7-75E4-4E02-BEC3-0A0E03862402}" destId="{06501D4B-4E2E-4F1F-912A-EADE365B6A72}" srcOrd="1" destOrd="0" presId="urn:microsoft.com/office/officeart/2005/8/layout/vList6"/>
    <dgm:cxn modelId="{F1EFEFC2-21F2-6A44-839F-8D6FD2C55E6C}" type="presParOf" srcId="{85E557C7-75E4-4E02-BEC3-0A0E03862402}" destId="{EB63FDBB-47B8-443A-9077-3C9D2C5BE132}" srcOrd="2" destOrd="0" presId="urn:microsoft.com/office/officeart/2005/8/layout/vList6"/>
    <dgm:cxn modelId="{8749BE1A-5ADA-4C45-BA99-1F92B2368521}" type="presParOf" srcId="{EB63FDBB-47B8-443A-9077-3C9D2C5BE132}" destId="{312EE67F-9C41-4B21-9843-1075A5C08836}" srcOrd="0" destOrd="0" presId="urn:microsoft.com/office/officeart/2005/8/layout/vList6"/>
    <dgm:cxn modelId="{854A7A1C-8123-5C46-BD76-36A51AA319B7}" type="presParOf" srcId="{EB63FDBB-47B8-443A-9077-3C9D2C5BE132}" destId="{9B7FABE5-28B4-4133-8BB5-E71E9FB055A3}"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B8D473-3D42-4F2B-B688-6CA059F5F111}">
      <dsp:nvSpPr>
        <dsp:cNvPr id="0" name=""/>
        <dsp:cNvSpPr/>
      </dsp:nvSpPr>
      <dsp:spPr>
        <a:xfrm>
          <a:off x="-4958338" y="-759746"/>
          <a:ext cx="5905225" cy="5905225"/>
        </a:xfrm>
        <a:prstGeom prst="blockArc">
          <a:avLst>
            <a:gd name="adj1" fmla="val 18900000"/>
            <a:gd name="adj2" fmla="val 2700000"/>
            <a:gd name="adj3" fmla="val 366"/>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8E73029-6541-44D1-8069-EBF88E7CE813}">
      <dsp:nvSpPr>
        <dsp:cNvPr id="0" name=""/>
        <dsp:cNvSpPr/>
      </dsp:nvSpPr>
      <dsp:spPr>
        <a:xfrm>
          <a:off x="495842" y="337175"/>
          <a:ext cx="6682889" cy="674701"/>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5544" tIns="50800" rIns="50800" bIns="50800" numCol="1" spcCol="1270" anchor="ctr" anchorCtr="0">
          <a:noAutofit/>
        </a:bodyPr>
        <a:lstStyle/>
        <a:p>
          <a:pPr lvl="0" algn="l" defTabSz="889000">
            <a:lnSpc>
              <a:spcPct val="90000"/>
            </a:lnSpc>
            <a:spcBef>
              <a:spcPct val="0"/>
            </a:spcBef>
            <a:spcAft>
              <a:spcPct val="35000"/>
            </a:spcAft>
          </a:pPr>
          <a:r>
            <a:rPr lang="en-GB" sz="2000" kern="1200" dirty="0"/>
            <a:t>Scope of work proposed in 2019 was too ambitious</a:t>
          </a:r>
        </a:p>
      </dsp:txBody>
      <dsp:txXfrm>
        <a:off x="495842" y="337175"/>
        <a:ext cx="6682889" cy="674701"/>
      </dsp:txXfrm>
    </dsp:sp>
    <dsp:sp modelId="{B42A5903-A321-491C-B5D6-AF097581C95F}">
      <dsp:nvSpPr>
        <dsp:cNvPr id="0" name=""/>
        <dsp:cNvSpPr/>
      </dsp:nvSpPr>
      <dsp:spPr>
        <a:xfrm>
          <a:off x="74154" y="252837"/>
          <a:ext cx="843376" cy="843376"/>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2CC906E8-5AE9-433A-B69F-266EC08959B8}">
      <dsp:nvSpPr>
        <dsp:cNvPr id="0" name=""/>
        <dsp:cNvSpPr/>
      </dsp:nvSpPr>
      <dsp:spPr>
        <a:xfrm>
          <a:off x="920252" y="1372058"/>
          <a:ext cx="6296067" cy="674701"/>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5544" tIns="50800" rIns="50800" bIns="50800" numCol="1" spcCol="1270" anchor="ctr" anchorCtr="0">
          <a:noAutofit/>
        </a:bodyPr>
        <a:lstStyle/>
        <a:p>
          <a:pPr lvl="0" algn="l" defTabSz="889000">
            <a:lnSpc>
              <a:spcPct val="90000"/>
            </a:lnSpc>
            <a:spcBef>
              <a:spcPct val="0"/>
            </a:spcBef>
            <a:spcAft>
              <a:spcPct val="35000"/>
            </a:spcAft>
          </a:pPr>
          <a:r>
            <a:rPr lang="en-GB" sz="2000" kern="1200" dirty="0"/>
            <a:t>Some activities would benefit from further definition</a:t>
          </a:r>
        </a:p>
      </dsp:txBody>
      <dsp:txXfrm>
        <a:off x="920252" y="1372058"/>
        <a:ext cx="6296067" cy="674701"/>
      </dsp:txXfrm>
    </dsp:sp>
    <dsp:sp modelId="{00D6FDAE-E114-4FA1-940E-9DA03866B2E4}">
      <dsp:nvSpPr>
        <dsp:cNvPr id="0" name=""/>
        <dsp:cNvSpPr/>
      </dsp:nvSpPr>
      <dsp:spPr>
        <a:xfrm>
          <a:off x="452028" y="1273296"/>
          <a:ext cx="843376" cy="843376"/>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63200E40-51B8-4B39-968F-B27EA17A03F2}">
      <dsp:nvSpPr>
        <dsp:cNvPr id="0" name=""/>
        <dsp:cNvSpPr/>
      </dsp:nvSpPr>
      <dsp:spPr>
        <a:xfrm>
          <a:off x="882664" y="2361629"/>
          <a:ext cx="6296067" cy="674701"/>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5544" tIns="50800" rIns="50800" bIns="50800" numCol="1" spcCol="1270" anchor="ctr" anchorCtr="0">
          <a:noAutofit/>
        </a:bodyPr>
        <a:lstStyle/>
        <a:p>
          <a:pPr lvl="0" algn="l" defTabSz="889000">
            <a:lnSpc>
              <a:spcPct val="90000"/>
            </a:lnSpc>
            <a:spcBef>
              <a:spcPct val="0"/>
            </a:spcBef>
            <a:spcAft>
              <a:spcPct val="35000"/>
            </a:spcAft>
          </a:pPr>
          <a:r>
            <a:rPr lang="en-GB" sz="2000" kern="1200" dirty="0"/>
            <a:t>All activities included should clearly demonstrate the added value of the subgroup (not single members)</a:t>
          </a:r>
        </a:p>
      </dsp:txBody>
      <dsp:txXfrm>
        <a:off x="882664" y="2361629"/>
        <a:ext cx="6296067" cy="674701"/>
      </dsp:txXfrm>
    </dsp:sp>
    <dsp:sp modelId="{797E2901-E6AB-463B-ADA9-1F949E1DBB94}">
      <dsp:nvSpPr>
        <dsp:cNvPr id="0" name=""/>
        <dsp:cNvSpPr/>
      </dsp:nvSpPr>
      <dsp:spPr>
        <a:xfrm>
          <a:off x="460976" y="2277291"/>
          <a:ext cx="843376" cy="843376"/>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753A0343-5A9F-40F1-BBBF-E3A8D9847114}">
      <dsp:nvSpPr>
        <dsp:cNvPr id="0" name=""/>
        <dsp:cNvSpPr/>
      </dsp:nvSpPr>
      <dsp:spPr>
        <a:xfrm>
          <a:off x="495842" y="3373856"/>
          <a:ext cx="6682889" cy="674701"/>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5544" tIns="50800" rIns="50800" bIns="50800" numCol="1" spcCol="1270" anchor="ctr" anchorCtr="0">
          <a:noAutofit/>
        </a:bodyPr>
        <a:lstStyle/>
        <a:p>
          <a:pPr lvl="0" algn="l" defTabSz="889000">
            <a:lnSpc>
              <a:spcPct val="90000"/>
            </a:lnSpc>
            <a:spcBef>
              <a:spcPct val="0"/>
            </a:spcBef>
            <a:spcAft>
              <a:spcPct val="35000"/>
            </a:spcAft>
          </a:pPr>
          <a:r>
            <a:rPr lang="en-GB" sz="2000" kern="1200" dirty="0"/>
            <a:t>The subgroup should be actively convened (needs resources)</a:t>
          </a:r>
        </a:p>
      </dsp:txBody>
      <dsp:txXfrm>
        <a:off x="495842" y="3373856"/>
        <a:ext cx="6682889" cy="674701"/>
      </dsp:txXfrm>
    </dsp:sp>
    <dsp:sp modelId="{2E77D06D-95B0-4082-BA2F-5EBF709C6DFE}">
      <dsp:nvSpPr>
        <dsp:cNvPr id="0" name=""/>
        <dsp:cNvSpPr/>
      </dsp:nvSpPr>
      <dsp:spPr>
        <a:xfrm>
          <a:off x="74154" y="3289519"/>
          <a:ext cx="843376" cy="843376"/>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EEE68BD-1EA2-439A-B88D-BED5F94281A4}">
      <dsp:nvSpPr>
        <dsp:cNvPr id="0" name=""/>
        <dsp:cNvSpPr/>
      </dsp:nvSpPr>
      <dsp:spPr>
        <a:xfrm>
          <a:off x="3206" y="87170"/>
          <a:ext cx="3126623" cy="969776"/>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2024" tIns="109728" rIns="192024" bIns="109728" numCol="1" spcCol="1270" anchor="ctr" anchorCtr="0">
          <a:noAutofit/>
        </a:bodyPr>
        <a:lstStyle/>
        <a:p>
          <a:pPr lvl="0" algn="ctr" defTabSz="1200150">
            <a:lnSpc>
              <a:spcPct val="90000"/>
            </a:lnSpc>
            <a:spcBef>
              <a:spcPct val="0"/>
            </a:spcBef>
            <a:spcAft>
              <a:spcPct val="35000"/>
            </a:spcAft>
          </a:pPr>
          <a:r>
            <a:rPr lang="en-GB" sz="2700" kern="1200" dirty="0"/>
            <a:t>What’s changed</a:t>
          </a:r>
        </a:p>
      </dsp:txBody>
      <dsp:txXfrm>
        <a:off x="3206" y="87170"/>
        <a:ext cx="3126623" cy="969776"/>
      </dsp:txXfrm>
    </dsp:sp>
    <dsp:sp modelId="{D711E6C8-1755-411E-B39E-7E95B8BF1396}">
      <dsp:nvSpPr>
        <dsp:cNvPr id="0" name=""/>
        <dsp:cNvSpPr/>
      </dsp:nvSpPr>
      <dsp:spPr>
        <a:xfrm>
          <a:off x="3206" y="1056947"/>
          <a:ext cx="3126623" cy="3038715"/>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4018" tIns="144018" rIns="192024" bIns="216027" numCol="1" spcCol="1270" anchor="t" anchorCtr="0">
          <a:noAutofit/>
        </a:bodyPr>
        <a:lstStyle/>
        <a:p>
          <a:pPr marL="228600" lvl="1" indent="-228600" algn="l" defTabSz="1200150">
            <a:lnSpc>
              <a:spcPct val="90000"/>
            </a:lnSpc>
            <a:spcBef>
              <a:spcPct val="0"/>
            </a:spcBef>
            <a:spcAft>
              <a:spcPct val="15000"/>
            </a:spcAft>
            <a:buChar char="••"/>
          </a:pPr>
          <a:r>
            <a:rPr lang="en-GB" sz="2700" kern="1200" dirty="0"/>
            <a:t>Removal of non-started, poorly defined subgroup activities</a:t>
          </a:r>
        </a:p>
        <a:p>
          <a:pPr marL="228600" lvl="1" indent="-228600" algn="l" defTabSz="1200150">
            <a:lnSpc>
              <a:spcPct val="90000"/>
            </a:lnSpc>
            <a:spcBef>
              <a:spcPct val="0"/>
            </a:spcBef>
            <a:spcAft>
              <a:spcPct val="15000"/>
            </a:spcAft>
            <a:buChar char="••"/>
          </a:pPr>
          <a:r>
            <a:rPr lang="en-GB" sz="2700" kern="1200" dirty="0"/>
            <a:t>Addition of new proposed activities</a:t>
          </a:r>
        </a:p>
      </dsp:txBody>
      <dsp:txXfrm>
        <a:off x="3206" y="1056947"/>
        <a:ext cx="3126623" cy="3038715"/>
      </dsp:txXfrm>
    </dsp:sp>
    <dsp:sp modelId="{2773BE88-9425-4E93-88FC-BD35CAD6DBD5}">
      <dsp:nvSpPr>
        <dsp:cNvPr id="0" name=""/>
        <dsp:cNvSpPr/>
      </dsp:nvSpPr>
      <dsp:spPr>
        <a:xfrm>
          <a:off x="3567557" y="87170"/>
          <a:ext cx="3126623" cy="969776"/>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2024" tIns="109728" rIns="192024" bIns="109728" numCol="1" spcCol="1270" anchor="ctr" anchorCtr="0">
          <a:noAutofit/>
        </a:bodyPr>
        <a:lstStyle/>
        <a:p>
          <a:pPr lvl="0" algn="ctr" defTabSz="1200150">
            <a:lnSpc>
              <a:spcPct val="90000"/>
            </a:lnSpc>
            <a:spcBef>
              <a:spcPct val="0"/>
            </a:spcBef>
            <a:spcAft>
              <a:spcPct val="35000"/>
            </a:spcAft>
          </a:pPr>
          <a:r>
            <a:rPr lang="en-GB" sz="2700" kern="1200" dirty="0"/>
            <a:t>For each activity the plan includes</a:t>
          </a:r>
        </a:p>
      </dsp:txBody>
      <dsp:txXfrm>
        <a:off x="3567557" y="87170"/>
        <a:ext cx="3126623" cy="969776"/>
      </dsp:txXfrm>
    </dsp:sp>
    <dsp:sp modelId="{F4B01FE4-A48A-42D7-B1D8-CD4A650204B2}">
      <dsp:nvSpPr>
        <dsp:cNvPr id="0" name=""/>
        <dsp:cNvSpPr/>
      </dsp:nvSpPr>
      <dsp:spPr>
        <a:xfrm>
          <a:off x="3567557" y="1056947"/>
          <a:ext cx="3126623" cy="3038715"/>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4018" tIns="144018" rIns="192024" bIns="216027" numCol="1" spcCol="1270" anchor="t" anchorCtr="0">
          <a:noAutofit/>
        </a:bodyPr>
        <a:lstStyle/>
        <a:p>
          <a:pPr marL="228600" lvl="1" indent="-228600" algn="l" defTabSz="1200150">
            <a:lnSpc>
              <a:spcPct val="90000"/>
            </a:lnSpc>
            <a:spcBef>
              <a:spcPct val="0"/>
            </a:spcBef>
            <a:spcAft>
              <a:spcPct val="15000"/>
            </a:spcAft>
            <a:buChar char="••"/>
          </a:pPr>
          <a:r>
            <a:rPr lang="en-GB" sz="2700" kern="1200" dirty="0"/>
            <a:t>Status</a:t>
          </a:r>
        </a:p>
        <a:p>
          <a:pPr marL="228600" lvl="1" indent="-228600" algn="l" defTabSz="1200150">
            <a:lnSpc>
              <a:spcPct val="90000"/>
            </a:lnSpc>
            <a:spcBef>
              <a:spcPct val="0"/>
            </a:spcBef>
            <a:spcAft>
              <a:spcPct val="15000"/>
            </a:spcAft>
            <a:buChar char="••"/>
          </a:pPr>
          <a:r>
            <a:rPr lang="en-GB" sz="2700" kern="1200" dirty="0"/>
            <a:t>Funding</a:t>
          </a:r>
        </a:p>
        <a:p>
          <a:pPr marL="228600" lvl="1" indent="-228600" algn="l" defTabSz="1200150">
            <a:lnSpc>
              <a:spcPct val="90000"/>
            </a:lnSpc>
            <a:spcBef>
              <a:spcPct val="0"/>
            </a:spcBef>
            <a:spcAft>
              <a:spcPct val="15000"/>
            </a:spcAft>
            <a:buChar char="••"/>
          </a:pPr>
          <a:r>
            <a:rPr lang="en-GB" sz="2700" kern="1200" dirty="0"/>
            <a:t>Timeline 2020-21</a:t>
          </a:r>
        </a:p>
        <a:p>
          <a:pPr marL="228600" lvl="1" indent="-228600" algn="l" defTabSz="1200150">
            <a:lnSpc>
              <a:spcPct val="90000"/>
            </a:lnSpc>
            <a:spcBef>
              <a:spcPct val="0"/>
            </a:spcBef>
            <a:spcAft>
              <a:spcPct val="15000"/>
            </a:spcAft>
            <a:buChar char="••"/>
          </a:pPr>
          <a:r>
            <a:rPr lang="en-GB" sz="2700" kern="1200" dirty="0"/>
            <a:t>Lead and contributors</a:t>
          </a:r>
        </a:p>
      </dsp:txBody>
      <dsp:txXfrm>
        <a:off x="3567557" y="1056947"/>
        <a:ext cx="3126623" cy="3038715"/>
      </dsp:txXfrm>
    </dsp:sp>
    <dsp:sp modelId="{47408CE2-D2E6-4E16-8F86-5503818E6B71}">
      <dsp:nvSpPr>
        <dsp:cNvPr id="0" name=""/>
        <dsp:cNvSpPr/>
      </dsp:nvSpPr>
      <dsp:spPr>
        <a:xfrm>
          <a:off x="7131907" y="87170"/>
          <a:ext cx="3126623" cy="969776"/>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2024" tIns="109728" rIns="192024" bIns="109728" numCol="1" spcCol="1270" anchor="ctr" anchorCtr="0">
          <a:noAutofit/>
        </a:bodyPr>
        <a:lstStyle/>
        <a:p>
          <a:pPr lvl="0" algn="ctr" defTabSz="1200150">
            <a:lnSpc>
              <a:spcPct val="90000"/>
            </a:lnSpc>
            <a:spcBef>
              <a:spcPct val="0"/>
            </a:spcBef>
            <a:spcAft>
              <a:spcPct val="35000"/>
            </a:spcAft>
          </a:pPr>
          <a:r>
            <a:rPr lang="en-GB" sz="2700" kern="1200" dirty="0"/>
            <a:t>What can be added?</a:t>
          </a:r>
        </a:p>
      </dsp:txBody>
      <dsp:txXfrm>
        <a:off x="7131907" y="87170"/>
        <a:ext cx="3126623" cy="969776"/>
      </dsp:txXfrm>
    </dsp:sp>
    <dsp:sp modelId="{761622C6-F224-4122-8C81-0F3E26CF27F0}">
      <dsp:nvSpPr>
        <dsp:cNvPr id="0" name=""/>
        <dsp:cNvSpPr/>
      </dsp:nvSpPr>
      <dsp:spPr>
        <a:xfrm>
          <a:off x="7131907" y="1056947"/>
          <a:ext cx="3126623" cy="3038715"/>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4018" tIns="144018" rIns="192024" bIns="216027" numCol="1" spcCol="1270" anchor="t" anchorCtr="0">
          <a:noAutofit/>
        </a:bodyPr>
        <a:lstStyle/>
        <a:p>
          <a:pPr marL="228600" lvl="1" indent="-228600" algn="l" defTabSz="1200150">
            <a:lnSpc>
              <a:spcPct val="90000"/>
            </a:lnSpc>
            <a:spcBef>
              <a:spcPct val="0"/>
            </a:spcBef>
            <a:spcAft>
              <a:spcPct val="15000"/>
            </a:spcAft>
            <a:buChar char="••"/>
          </a:pPr>
          <a:r>
            <a:rPr lang="en-GB" sz="2700" kern="1200" dirty="0"/>
            <a:t>Any other activities that are missing and that members agree are a priority</a:t>
          </a:r>
        </a:p>
      </dsp:txBody>
      <dsp:txXfrm>
        <a:off x="7131907" y="1056947"/>
        <a:ext cx="3126623" cy="303871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292553F-A9EA-4027-B6EE-D90A27807B4A}">
      <dsp:nvSpPr>
        <dsp:cNvPr id="0" name=""/>
        <dsp:cNvSpPr/>
      </dsp:nvSpPr>
      <dsp:spPr>
        <a:xfrm>
          <a:off x="4032" y="2496"/>
          <a:ext cx="9146103" cy="1321548"/>
        </a:xfrm>
        <a:prstGeom prst="roundRect">
          <a:avLst>
            <a:gd name="adj" fmla="val 10000"/>
          </a:avLst>
        </a:prstGeom>
        <a:solidFill>
          <a:schemeClr val="accent1">
            <a:shade val="8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GB" sz="2000" b="1" kern="1200" dirty="0"/>
            <a:t>Overarching Theme: </a:t>
          </a:r>
        </a:p>
        <a:p>
          <a:pPr lvl="0" algn="ctr" defTabSz="889000">
            <a:lnSpc>
              <a:spcPct val="90000"/>
            </a:lnSpc>
            <a:spcBef>
              <a:spcPct val="0"/>
            </a:spcBef>
            <a:spcAft>
              <a:spcPct val="35000"/>
            </a:spcAft>
          </a:pPr>
          <a:r>
            <a:rPr lang="en-GB" sz="2000" b="1" kern="1200" dirty="0"/>
            <a:t>Illustrations of successes and challenges in linking HCT and SP in response to COVID-19.</a:t>
          </a:r>
          <a:endParaRPr lang="en-GB" sz="2000" kern="1200" dirty="0"/>
        </a:p>
      </dsp:txBody>
      <dsp:txXfrm>
        <a:off x="42739" y="41203"/>
        <a:ext cx="9068689" cy="1244134"/>
      </dsp:txXfrm>
    </dsp:sp>
    <dsp:sp modelId="{DFBA5AF7-78FF-45EB-8DC0-19E3D7C97BF7}">
      <dsp:nvSpPr>
        <dsp:cNvPr id="0" name=""/>
        <dsp:cNvSpPr/>
      </dsp:nvSpPr>
      <dsp:spPr>
        <a:xfrm>
          <a:off x="4032" y="1514894"/>
          <a:ext cx="9146103" cy="1321548"/>
        </a:xfrm>
        <a:prstGeom prst="roundRect">
          <a:avLst>
            <a:gd name="adj" fmla="val 10000"/>
          </a:avLst>
        </a:prstGeom>
        <a:solidFill>
          <a:schemeClr val="accent1">
            <a:tint val="99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GB" sz="2000" kern="1200" dirty="0"/>
            <a:t>Topics: </a:t>
          </a:r>
        </a:p>
        <a:p>
          <a:pPr lvl="0" algn="ctr" defTabSz="889000">
            <a:lnSpc>
              <a:spcPct val="90000"/>
            </a:lnSpc>
            <a:spcBef>
              <a:spcPct val="0"/>
            </a:spcBef>
            <a:spcAft>
              <a:spcPct val="35000"/>
            </a:spcAft>
          </a:pPr>
          <a:r>
            <a:rPr lang="en-GB" sz="2000" kern="1200" dirty="0"/>
            <a:t>POLICY – DESIGN - IMPLEMENTATION</a:t>
          </a:r>
        </a:p>
      </dsp:txBody>
      <dsp:txXfrm>
        <a:off x="42739" y="1553601"/>
        <a:ext cx="9068689" cy="1244134"/>
      </dsp:txXfrm>
    </dsp:sp>
    <dsp:sp modelId="{58AA20B3-0EE3-4129-900C-150712A1ED00}">
      <dsp:nvSpPr>
        <dsp:cNvPr id="0" name=""/>
        <dsp:cNvSpPr/>
      </dsp:nvSpPr>
      <dsp:spPr>
        <a:xfrm>
          <a:off x="4032" y="3027292"/>
          <a:ext cx="1769756" cy="1321548"/>
        </a:xfrm>
        <a:prstGeom prst="roundRect">
          <a:avLst>
            <a:gd name="adj" fmla="val 10000"/>
          </a:avLst>
        </a:prstGeom>
        <a:solidFill>
          <a:schemeClr val="accent1">
            <a:tint val="8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GB" sz="1600" kern="1200" dirty="0"/>
            <a:t>CS 1 - Topic: Policy </a:t>
          </a:r>
        </a:p>
      </dsp:txBody>
      <dsp:txXfrm>
        <a:off x="42739" y="3065999"/>
        <a:ext cx="1692342" cy="1244134"/>
      </dsp:txXfrm>
    </dsp:sp>
    <dsp:sp modelId="{F257440A-FAE4-46F0-83B1-42C1FD4F53E6}">
      <dsp:nvSpPr>
        <dsp:cNvPr id="0" name=""/>
        <dsp:cNvSpPr/>
      </dsp:nvSpPr>
      <dsp:spPr>
        <a:xfrm>
          <a:off x="1848119" y="3027292"/>
          <a:ext cx="1769756" cy="1321548"/>
        </a:xfrm>
        <a:prstGeom prst="roundRect">
          <a:avLst>
            <a:gd name="adj" fmla="val 10000"/>
          </a:avLst>
        </a:prstGeom>
        <a:solidFill>
          <a:schemeClr val="accent1">
            <a:tint val="8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GB" sz="1600" kern="1200" dirty="0"/>
            <a:t>CS 2 -Topic: Design and Operations/ Implementation</a:t>
          </a:r>
        </a:p>
      </dsp:txBody>
      <dsp:txXfrm>
        <a:off x="1886826" y="3065999"/>
        <a:ext cx="1692342" cy="1244134"/>
      </dsp:txXfrm>
    </dsp:sp>
    <dsp:sp modelId="{26A7378D-3843-4594-8B83-635751126AFD}">
      <dsp:nvSpPr>
        <dsp:cNvPr id="0" name=""/>
        <dsp:cNvSpPr/>
      </dsp:nvSpPr>
      <dsp:spPr>
        <a:xfrm>
          <a:off x="3692206" y="3027292"/>
          <a:ext cx="1769756" cy="1321548"/>
        </a:xfrm>
        <a:prstGeom prst="roundRect">
          <a:avLst>
            <a:gd name="adj" fmla="val 10000"/>
          </a:avLst>
        </a:prstGeom>
        <a:solidFill>
          <a:schemeClr val="accent1">
            <a:tint val="8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GB" sz="1600" kern="1200" dirty="0"/>
            <a:t>CS 3 - Topic: Design</a:t>
          </a:r>
        </a:p>
      </dsp:txBody>
      <dsp:txXfrm>
        <a:off x="3730913" y="3065999"/>
        <a:ext cx="1692342" cy="1244134"/>
      </dsp:txXfrm>
    </dsp:sp>
    <dsp:sp modelId="{32594525-6E0A-48EA-A478-3575252B8669}">
      <dsp:nvSpPr>
        <dsp:cNvPr id="0" name=""/>
        <dsp:cNvSpPr/>
      </dsp:nvSpPr>
      <dsp:spPr>
        <a:xfrm>
          <a:off x="5536292" y="3027292"/>
          <a:ext cx="1769756" cy="1321548"/>
        </a:xfrm>
        <a:prstGeom prst="roundRect">
          <a:avLst>
            <a:gd name="adj" fmla="val 10000"/>
          </a:avLst>
        </a:prstGeom>
        <a:solidFill>
          <a:schemeClr val="accent1">
            <a:tint val="8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GB" sz="1600" kern="1200" dirty="0"/>
            <a:t>CS 4 - Topic: Operations/ Implementation</a:t>
          </a:r>
        </a:p>
      </dsp:txBody>
      <dsp:txXfrm>
        <a:off x="5574999" y="3065999"/>
        <a:ext cx="1692342" cy="1244134"/>
      </dsp:txXfrm>
    </dsp:sp>
    <dsp:sp modelId="{8F452C13-B57A-4447-A835-D245A528B2BC}">
      <dsp:nvSpPr>
        <dsp:cNvPr id="0" name=""/>
        <dsp:cNvSpPr/>
      </dsp:nvSpPr>
      <dsp:spPr>
        <a:xfrm>
          <a:off x="7380379" y="3027292"/>
          <a:ext cx="1769756" cy="1321548"/>
        </a:xfrm>
        <a:prstGeom prst="roundRect">
          <a:avLst>
            <a:gd name="adj" fmla="val 10000"/>
          </a:avLst>
        </a:prstGeom>
        <a:solidFill>
          <a:schemeClr val="accent1">
            <a:tint val="8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GB" sz="1600" kern="1200" dirty="0"/>
            <a:t>CS 5 - Topic: Operations/ Implementation</a:t>
          </a:r>
        </a:p>
      </dsp:txBody>
      <dsp:txXfrm>
        <a:off x="7419086" y="3065999"/>
        <a:ext cx="1692342" cy="1244134"/>
      </dsp:txXfrm>
    </dsp:sp>
    <dsp:sp modelId="{3BD2AC9B-8C03-429F-B749-2BA038AFC5F0}">
      <dsp:nvSpPr>
        <dsp:cNvPr id="0" name=""/>
        <dsp:cNvSpPr/>
      </dsp:nvSpPr>
      <dsp:spPr>
        <a:xfrm>
          <a:off x="9447455" y="2496"/>
          <a:ext cx="1769756" cy="2822247"/>
        </a:xfrm>
        <a:prstGeom prst="roundRect">
          <a:avLst>
            <a:gd name="adj" fmla="val 10000"/>
          </a:avLst>
        </a:prstGeom>
        <a:solidFill>
          <a:schemeClr val="accent1">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GB" sz="1400" b="1" kern="1200" dirty="0"/>
            <a:t>Each case study:</a:t>
          </a:r>
        </a:p>
        <a:p>
          <a:pPr lvl="0" algn="ctr" defTabSz="622300">
            <a:lnSpc>
              <a:spcPct val="90000"/>
            </a:lnSpc>
            <a:spcBef>
              <a:spcPct val="0"/>
            </a:spcBef>
            <a:spcAft>
              <a:spcPct val="35000"/>
            </a:spcAft>
          </a:pPr>
          <a:r>
            <a:rPr lang="en-GB" sz="1400" b="1" kern="1200" dirty="0"/>
            <a:t>-  Multi-Agency</a:t>
          </a:r>
          <a:r>
            <a:rPr lang="en-GB" sz="1400" kern="1200" dirty="0"/>
            <a:t> (4 SG member agencies)</a:t>
          </a:r>
        </a:p>
        <a:p>
          <a:pPr lvl="0" algn="ctr" defTabSz="622300">
            <a:lnSpc>
              <a:spcPct val="90000"/>
            </a:lnSpc>
            <a:spcBef>
              <a:spcPct val="0"/>
            </a:spcBef>
            <a:spcAft>
              <a:spcPct val="35000"/>
            </a:spcAft>
          </a:pPr>
          <a:r>
            <a:rPr lang="en-GB" sz="1400" kern="1200" dirty="0"/>
            <a:t>-  </a:t>
          </a:r>
          <a:r>
            <a:rPr lang="en-GB" sz="1400" b="1" kern="1200" dirty="0"/>
            <a:t>Up to four contexts/countries </a:t>
          </a:r>
        </a:p>
        <a:p>
          <a:pPr lvl="0" algn="ctr" defTabSz="622300">
            <a:lnSpc>
              <a:spcPct val="90000"/>
            </a:lnSpc>
            <a:spcBef>
              <a:spcPct val="0"/>
            </a:spcBef>
            <a:spcAft>
              <a:spcPct val="35000"/>
            </a:spcAft>
          </a:pPr>
          <a:r>
            <a:rPr lang="en-GB" sz="1400" kern="1200" dirty="0"/>
            <a:t>-  </a:t>
          </a:r>
          <a:r>
            <a:rPr lang="en-GB" sz="1400" b="1" kern="1200" dirty="0"/>
            <a:t>8-10 KI interviews </a:t>
          </a:r>
          <a:r>
            <a:rPr lang="en-GB" sz="1400" kern="1200" dirty="0"/>
            <a:t>+FGDs</a:t>
          </a:r>
        </a:p>
      </dsp:txBody>
      <dsp:txXfrm>
        <a:off x="9499289" y="54330"/>
        <a:ext cx="1666088" cy="271857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739179-5369-4D48-BFC3-E90ECDE5DB93}">
      <dsp:nvSpPr>
        <dsp:cNvPr id="0" name=""/>
        <dsp:cNvSpPr/>
      </dsp:nvSpPr>
      <dsp:spPr>
        <a:xfrm>
          <a:off x="4152813" y="588"/>
          <a:ext cx="6229219" cy="2294264"/>
        </a:xfrm>
        <a:prstGeom prst="rightArrow">
          <a:avLst>
            <a:gd name="adj1" fmla="val 75000"/>
            <a:gd name="adj2" fmla="val 5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160" tIns="10160" rIns="10160" bIns="10160" numCol="1" spcCol="1270" anchor="t" anchorCtr="0">
          <a:noAutofit/>
        </a:bodyPr>
        <a:lstStyle/>
        <a:p>
          <a:pPr marL="171450" lvl="1" indent="-171450" algn="l" defTabSz="711200">
            <a:lnSpc>
              <a:spcPct val="90000"/>
            </a:lnSpc>
            <a:spcBef>
              <a:spcPct val="0"/>
            </a:spcBef>
            <a:spcAft>
              <a:spcPct val="15000"/>
            </a:spcAft>
            <a:buChar char="••"/>
          </a:pPr>
          <a:r>
            <a:rPr lang="en-GB" sz="1600" kern="1200" dirty="0"/>
            <a:t>Methodology development</a:t>
          </a:r>
        </a:p>
        <a:p>
          <a:pPr marL="171450" lvl="1" indent="-171450" algn="l" defTabSz="711200">
            <a:lnSpc>
              <a:spcPct val="90000"/>
            </a:lnSpc>
            <a:spcBef>
              <a:spcPct val="0"/>
            </a:spcBef>
            <a:spcAft>
              <a:spcPct val="15000"/>
            </a:spcAft>
            <a:buChar char="••"/>
          </a:pPr>
          <a:r>
            <a:rPr lang="en-GB" sz="1600" kern="1200" dirty="0"/>
            <a:t>Guidance to co-leads</a:t>
          </a:r>
        </a:p>
        <a:p>
          <a:pPr marL="171450" lvl="1" indent="-171450" algn="l" defTabSz="711200">
            <a:lnSpc>
              <a:spcPct val="90000"/>
            </a:lnSpc>
            <a:spcBef>
              <a:spcPct val="0"/>
            </a:spcBef>
            <a:spcAft>
              <a:spcPct val="15000"/>
            </a:spcAft>
            <a:buChar char="••"/>
          </a:pPr>
          <a:r>
            <a:rPr lang="en-GB" sz="1600" kern="1200" dirty="0"/>
            <a:t>Assistance in interviews if required</a:t>
          </a:r>
        </a:p>
        <a:p>
          <a:pPr marL="171450" lvl="1" indent="-171450" algn="l" defTabSz="711200">
            <a:lnSpc>
              <a:spcPct val="90000"/>
            </a:lnSpc>
            <a:spcBef>
              <a:spcPct val="0"/>
            </a:spcBef>
            <a:spcAft>
              <a:spcPct val="15000"/>
            </a:spcAft>
            <a:buChar char="••"/>
          </a:pPr>
          <a:r>
            <a:rPr lang="en-GB" sz="1600" kern="1200" dirty="0"/>
            <a:t>Providing case study format</a:t>
          </a:r>
        </a:p>
        <a:p>
          <a:pPr marL="171450" lvl="1" indent="-171450" algn="l" defTabSz="711200">
            <a:lnSpc>
              <a:spcPct val="90000"/>
            </a:lnSpc>
            <a:spcBef>
              <a:spcPct val="0"/>
            </a:spcBef>
            <a:spcAft>
              <a:spcPct val="15000"/>
            </a:spcAft>
            <a:buChar char="••"/>
          </a:pPr>
          <a:r>
            <a:rPr lang="en-GB" sz="1600" kern="1200" dirty="0"/>
            <a:t>Quality control for all case studies</a:t>
          </a:r>
        </a:p>
      </dsp:txBody>
      <dsp:txXfrm>
        <a:off x="4152813" y="287371"/>
        <a:ext cx="5368870" cy="1720698"/>
      </dsp:txXfrm>
    </dsp:sp>
    <dsp:sp modelId="{ECF107DF-4B42-4322-AF68-2DEA1D133EFD}">
      <dsp:nvSpPr>
        <dsp:cNvPr id="0" name=""/>
        <dsp:cNvSpPr/>
      </dsp:nvSpPr>
      <dsp:spPr>
        <a:xfrm>
          <a:off x="0" y="588"/>
          <a:ext cx="4152813" cy="2294264"/>
        </a:xfrm>
        <a:prstGeom prst="roundRect">
          <a:avLst/>
        </a:prstGeom>
        <a:solidFill>
          <a:schemeClr val="accent1">
            <a:lumMod val="50000"/>
          </a:schemeClr>
        </a:solidFill>
        <a:ln w="12700" cap="flat" cmpd="sng" algn="ctr">
          <a:solidFill>
            <a:schemeClr val="accent1">
              <a:lumMod val="75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lang="en-GB" sz="2000" kern="1200" dirty="0"/>
            <a:t>Sub-Group KML Consultant</a:t>
          </a:r>
        </a:p>
      </dsp:txBody>
      <dsp:txXfrm>
        <a:off x="111997" y="112585"/>
        <a:ext cx="3928819" cy="2070270"/>
      </dsp:txXfrm>
    </dsp:sp>
    <dsp:sp modelId="{9B7FABE5-28B4-4133-8BB5-E71E9FB055A3}">
      <dsp:nvSpPr>
        <dsp:cNvPr id="0" name=""/>
        <dsp:cNvSpPr/>
      </dsp:nvSpPr>
      <dsp:spPr>
        <a:xfrm>
          <a:off x="4152813" y="2524278"/>
          <a:ext cx="6229219" cy="2294264"/>
        </a:xfrm>
        <a:prstGeom prst="rightArrow">
          <a:avLst>
            <a:gd name="adj1" fmla="val 75000"/>
            <a:gd name="adj2" fmla="val 5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160" tIns="10160" rIns="10160" bIns="10160" numCol="1" spcCol="1270" anchor="t" anchorCtr="0">
          <a:noAutofit/>
        </a:bodyPr>
        <a:lstStyle/>
        <a:p>
          <a:pPr marL="171450" lvl="1" indent="-171450" algn="l" defTabSz="711200">
            <a:lnSpc>
              <a:spcPct val="90000"/>
            </a:lnSpc>
            <a:spcBef>
              <a:spcPct val="0"/>
            </a:spcBef>
            <a:spcAft>
              <a:spcPct val="15000"/>
            </a:spcAft>
            <a:buChar char="••"/>
          </a:pPr>
          <a:r>
            <a:rPr lang="en-GB" sz="1600" kern="1200" dirty="0"/>
            <a:t>One SG member lead for each case study</a:t>
          </a:r>
        </a:p>
        <a:p>
          <a:pPr marL="171450" lvl="1" indent="-171450" algn="l" defTabSz="711200">
            <a:lnSpc>
              <a:spcPct val="90000"/>
            </a:lnSpc>
            <a:spcBef>
              <a:spcPct val="0"/>
            </a:spcBef>
            <a:spcAft>
              <a:spcPct val="15000"/>
            </a:spcAft>
            <a:buChar char="••"/>
          </a:pPr>
          <a:r>
            <a:rPr lang="en-GB" sz="1600" kern="1200" dirty="0"/>
            <a:t>Setting up and undertaking interviews/FGDs – ensuring wide representation</a:t>
          </a:r>
        </a:p>
        <a:p>
          <a:pPr marL="171450" lvl="1" indent="-171450" algn="l" defTabSz="711200">
            <a:lnSpc>
              <a:spcPct val="90000"/>
            </a:lnSpc>
            <a:spcBef>
              <a:spcPct val="0"/>
            </a:spcBef>
            <a:spcAft>
              <a:spcPct val="15000"/>
            </a:spcAft>
            <a:buChar char="••"/>
          </a:pPr>
          <a:r>
            <a:rPr lang="en-GB" sz="1600" kern="1200" dirty="0"/>
            <a:t>Sourcing documents to review</a:t>
          </a:r>
        </a:p>
        <a:p>
          <a:pPr marL="171450" lvl="1" indent="-171450" algn="l" defTabSz="711200">
            <a:lnSpc>
              <a:spcPct val="90000"/>
            </a:lnSpc>
            <a:spcBef>
              <a:spcPct val="0"/>
            </a:spcBef>
            <a:spcAft>
              <a:spcPct val="15000"/>
            </a:spcAft>
            <a:buChar char="••"/>
          </a:pPr>
          <a:r>
            <a:rPr lang="en-GB" sz="1600" kern="1200" dirty="0"/>
            <a:t>Writing content </a:t>
          </a:r>
        </a:p>
      </dsp:txBody>
      <dsp:txXfrm>
        <a:off x="4152813" y="2811061"/>
        <a:ext cx="5368870" cy="1720698"/>
      </dsp:txXfrm>
    </dsp:sp>
    <dsp:sp modelId="{312EE67F-9C41-4B21-9843-1075A5C08836}">
      <dsp:nvSpPr>
        <dsp:cNvPr id="0" name=""/>
        <dsp:cNvSpPr/>
      </dsp:nvSpPr>
      <dsp:spPr>
        <a:xfrm>
          <a:off x="0" y="2524278"/>
          <a:ext cx="4152813" cy="2294264"/>
        </a:xfrm>
        <a:prstGeom prst="roundRect">
          <a:avLst/>
        </a:prstGeom>
        <a:solidFill>
          <a:schemeClr val="accent1">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lang="en-GB" sz="2000" kern="1200" dirty="0"/>
            <a:t>Sub-Group Members</a:t>
          </a:r>
        </a:p>
      </dsp:txBody>
      <dsp:txXfrm>
        <a:off x="111997" y="2636275"/>
        <a:ext cx="3928819" cy="2070270"/>
      </dsp:txXfrm>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AA69DB1-AA0A-4B60-B8C9-973FF0FC6C0A}" type="datetimeFigureOut">
              <a:rPr lang="en-GB" smtClean="0"/>
              <a:t>21/07/20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D2CB25B-8337-41CD-B384-EE6012A92EC2}" type="slidenum">
              <a:rPr lang="en-GB" smtClean="0"/>
              <a:t>‹#›</a:t>
            </a:fld>
            <a:endParaRPr lang="en-GB"/>
          </a:p>
        </p:txBody>
      </p:sp>
    </p:spTree>
    <p:extLst>
      <p:ext uri="{BB962C8B-B14F-4D97-AF65-F5344CB8AC3E}">
        <p14:creationId xmlns:p14="http://schemas.microsoft.com/office/powerpoint/2010/main" val="16821361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8B57D4E-62BA-C840-8BDF-DC9628084789}" type="slidenum">
              <a:rPr lang="en-GB" smtClean="0"/>
              <a:pPr/>
              <a:t>1</a:t>
            </a:fld>
            <a:endParaRPr lang="en-GB" dirty="0"/>
          </a:p>
        </p:txBody>
      </p:sp>
    </p:spTree>
    <p:extLst>
      <p:ext uri="{BB962C8B-B14F-4D97-AF65-F5344CB8AC3E}">
        <p14:creationId xmlns:p14="http://schemas.microsoft.com/office/powerpoint/2010/main" val="37702258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F37F33D-4814-45BD-8EE9-329CAAF07248}" type="slidenum">
              <a:rPr lang="en-GB" smtClean="0"/>
              <a:t>4</a:t>
            </a:fld>
            <a:endParaRPr lang="en-GB"/>
          </a:p>
        </p:txBody>
      </p:sp>
    </p:spTree>
    <p:extLst>
      <p:ext uri="{BB962C8B-B14F-4D97-AF65-F5344CB8AC3E}">
        <p14:creationId xmlns:p14="http://schemas.microsoft.com/office/powerpoint/2010/main" val="39827468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KML was one of the areas of priority with some tasks listed from the April 2019 meeting.  UNICEF committed to resourcing and leading on this activity.</a:t>
            </a:r>
          </a:p>
          <a:p>
            <a:r>
              <a:rPr lang="en-US" dirty="0"/>
              <a:t>Isabelle and I were hired to take on the work in Oct 2019 with the following objectives (read slide).</a:t>
            </a:r>
          </a:p>
          <a:p>
            <a:endParaRPr lang="en-US" dirty="0"/>
          </a:p>
          <a:p>
            <a:r>
              <a:rPr lang="en-US" dirty="0"/>
              <a:t>Sub group members were involved in the consultations that took place to write the assessment report on knowledge gaps in the SP/HCT space. Key Informant Interviews (KIIs) with 18 humanitarian or social protection stakeholders actively engaged on this topic. These consisted of representatives from the RC/RC movement (2); INGOs (2); Donors (6); UN agencies (6) and CaLP (2).  We also had a separate technical KM platform discussions with CaLP and SP.org.  We used an analysis framework which was taking the OPM and CaLP studies that had been done at that time (so SRSP and HCTs) and shoe horned needs into that. </a:t>
            </a:r>
          </a:p>
          <a:p>
            <a:endParaRPr lang="en-US" dirty="0"/>
          </a:p>
          <a:p>
            <a:r>
              <a:rPr lang="en-US" dirty="0"/>
              <a:t>We produced a discussion note that you all have which has NOT been revised.  There was a separate action plan also developed which has been incorporated into the work Gaby has done to have one integrated plan. </a:t>
            </a:r>
          </a:p>
          <a:p>
            <a:endParaRPr lang="en-US" dirty="0"/>
          </a:p>
          <a:p>
            <a:r>
              <a:rPr lang="en-US" dirty="0"/>
              <a:t>Because of the basis we had already established, we were able to ramp up VERY quickly for COVID. Lois is taking that work forward and it is reflected in the work plan.</a:t>
            </a:r>
          </a:p>
        </p:txBody>
      </p:sp>
      <p:sp>
        <p:nvSpPr>
          <p:cNvPr id="4" name="Slide Number Placeholder 3"/>
          <p:cNvSpPr>
            <a:spLocks noGrp="1"/>
          </p:cNvSpPr>
          <p:nvPr>
            <p:ph type="sldNum" sz="quarter" idx="5"/>
          </p:nvPr>
        </p:nvSpPr>
        <p:spPr/>
        <p:txBody>
          <a:bodyPr/>
          <a:lstStyle/>
          <a:p>
            <a:fld id="{4D2CB25B-8337-41CD-B384-EE6012A92EC2}" type="slidenum">
              <a:rPr lang="en-GB" smtClean="0"/>
              <a:t>5</a:t>
            </a:fld>
            <a:endParaRPr lang="en-GB"/>
          </a:p>
        </p:txBody>
      </p:sp>
    </p:spTree>
    <p:extLst>
      <p:ext uri="{BB962C8B-B14F-4D97-AF65-F5344CB8AC3E}">
        <p14:creationId xmlns:p14="http://schemas.microsoft.com/office/powerpoint/2010/main" val="3600451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lgn="l"/>
            <a:r>
              <a:rPr lang="en-US" dirty="0"/>
              <a:t>In purple you have some FOUNDATIONAL themes...concepts means: </a:t>
            </a:r>
            <a:r>
              <a:rPr lang="en-GB" sz="1200" kern="1200" dirty="0">
                <a:solidFill>
                  <a:schemeClr val="tx1"/>
                </a:solidFill>
                <a:effectLst/>
                <a:latin typeface="+mn-lt"/>
                <a:ea typeface="+mn-ea"/>
                <a:cs typeface="+mn-cs"/>
              </a:rPr>
              <a:t>What is SP (including a life cycle approach, social transfers versus cash transfers etc)?</a:t>
            </a:r>
            <a:endParaRPr lang="en-US" sz="1400" kern="1200" dirty="0">
              <a:solidFill>
                <a:schemeClr val="tx1"/>
              </a:solidFill>
              <a:effectLst/>
              <a:latin typeface="+mn-lt"/>
              <a:ea typeface="+mn-ea"/>
              <a:cs typeface="+mn-cs"/>
            </a:endParaRPr>
          </a:p>
          <a:p>
            <a:pPr lvl="1"/>
            <a:r>
              <a:rPr lang="en-GB" sz="1200" kern="1200" dirty="0">
                <a:solidFill>
                  <a:schemeClr val="tx1"/>
                </a:solidFill>
                <a:effectLst/>
                <a:latin typeface="+mn-lt"/>
                <a:ea typeface="+mn-ea"/>
                <a:cs typeface="+mn-cs"/>
              </a:rPr>
              <a:t>The role of the government in SP and humanitarian response</a:t>
            </a:r>
            <a:endParaRPr lang="en-US" sz="1400" kern="1200" dirty="0">
              <a:solidFill>
                <a:schemeClr val="tx1"/>
              </a:solidFill>
              <a:effectLst/>
              <a:latin typeface="+mn-lt"/>
              <a:ea typeface="+mn-ea"/>
              <a:cs typeface="+mn-cs"/>
            </a:endParaRPr>
          </a:p>
          <a:p>
            <a:pPr lvl="1"/>
            <a:r>
              <a:rPr lang="en-GB" sz="1200" kern="1200" dirty="0">
                <a:solidFill>
                  <a:schemeClr val="tx1"/>
                </a:solidFill>
                <a:effectLst/>
                <a:latin typeface="+mn-lt"/>
                <a:ea typeface="+mn-ea"/>
                <a:cs typeface="+mn-cs"/>
              </a:rPr>
              <a:t>What does shock-responsive mean/when is a system shock-responsive?</a:t>
            </a:r>
            <a:endParaRPr lang="en-US" sz="1400" kern="1200" dirty="0">
              <a:solidFill>
                <a:schemeClr val="tx1"/>
              </a:solidFill>
              <a:effectLst/>
              <a:latin typeface="+mn-lt"/>
              <a:ea typeface="+mn-ea"/>
              <a:cs typeface="+mn-cs"/>
            </a:endParaRPr>
          </a:p>
          <a:p>
            <a:pPr lvl="1"/>
            <a:r>
              <a:rPr lang="en-GB" sz="1200" kern="1200" dirty="0">
                <a:solidFill>
                  <a:schemeClr val="tx1"/>
                </a:solidFill>
                <a:effectLst/>
                <a:latin typeface="+mn-lt"/>
                <a:ea typeface="+mn-ea"/>
                <a:cs typeface="+mn-cs"/>
              </a:rPr>
              <a:t>What does linking CVA to SP mean, in different contexts?</a:t>
            </a:r>
            <a:endParaRPr lang="en-US" sz="14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Understand how SP links with development policies (i.e. macroeconomic and labour market)</a:t>
            </a:r>
            <a:r>
              <a:rPr lang="en-US" sz="1200" kern="1200" dirty="0">
                <a:solidFill>
                  <a:schemeClr val="tx1"/>
                </a:solidFill>
                <a:effectLst/>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This theme was highlighted as a priority across all KIIs, in particular the need for common conceptual frameworks as a foundation for collaboration between both sectors.</a:t>
            </a:r>
            <a:endParaRPr lang="en-US" sz="1200" kern="1200" dirty="0">
              <a:solidFill>
                <a:schemeClr val="tx1"/>
              </a:solidFill>
              <a:effectLst/>
              <a:latin typeface="+mn-lt"/>
              <a:ea typeface="+mn-ea"/>
              <a:cs typeface="+mn-cs"/>
            </a:endParaRPr>
          </a:p>
          <a:p>
            <a:endParaRPr lang="en-US" dirty="0">
              <a:effectLst/>
            </a:endParaRPr>
          </a:p>
          <a:p>
            <a:endParaRPr lang="en-US" dirty="0">
              <a:effectLst/>
            </a:endParaRPr>
          </a:p>
          <a:p>
            <a:r>
              <a:rPr lang="en-US" dirty="0">
                <a:effectLst/>
              </a:rPr>
              <a:t>Options for linking: </a:t>
            </a:r>
            <a:r>
              <a:rPr lang="en-US" dirty="0"/>
              <a:t> </a:t>
            </a:r>
            <a:r>
              <a:rPr lang="en-GB" sz="1200" kern="1200" dirty="0">
                <a:solidFill>
                  <a:schemeClr val="tx1"/>
                </a:solidFill>
                <a:effectLst/>
                <a:latin typeface="+mn-lt"/>
                <a:ea typeface="+mn-ea"/>
                <a:cs typeface="+mn-cs"/>
              </a:rPr>
              <a:t>Specifically, the need for a clear way of defining entry points was identified by donors and NGOs, as a foundation for collaboration between both sectors. The interviews reflected the limitations of considering linking options in a categorical way (i.e. the OPM categorisation) and rather consider which parts of the system can be used, and how. </a:t>
            </a:r>
          </a:p>
          <a:p>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Institutional environment: The need for humanitarians to better understand governments’ mandates and responsibilities was raised by both SP and humanitarian informants as a foundation for collaboration between both sectors. (The GB webinar that we co hosted with CaLP to launch their high level SP CVA paper really doubled down on this aspect---understand who and what and how of government).</a:t>
            </a:r>
          </a:p>
          <a:p>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Then we have other categories (you can ignore the colours…we used those to differentiate which product was better suited for which topic </a:t>
            </a:r>
            <a:r>
              <a:rPr lang="en-GB" sz="1200" kern="1200" dirty="0" err="1">
                <a:solidFill>
                  <a:schemeClr val="tx1"/>
                </a:solidFill>
                <a:effectLst/>
                <a:latin typeface="+mn-lt"/>
                <a:ea typeface="+mn-ea"/>
                <a:cs typeface="+mn-cs"/>
              </a:rPr>
              <a:t>i.e</a:t>
            </a:r>
            <a:r>
              <a:rPr lang="en-GB" sz="1200" kern="1200" dirty="0">
                <a:solidFill>
                  <a:schemeClr val="tx1"/>
                </a:solidFill>
                <a:effectLst/>
                <a:latin typeface="+mn-lt"/>
                <a:ea typeface="+mn-ea"/>
                <a:cs typeface="+mn-cs"/>
              </a:rPr>
              <a:t> webinars, discussion threads etc). </a:t>
            </a:r>
          </a:p>
          <a:p>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SINCE COVID: </a:t>
            </a:r>
            <a:r>
              <a:rPr lang="en-US" sz="1200" kern="1200" dirty="0">
                <a:solidFill>
                  <a:schemeClr val="tx1"/>
                </a:solidFill>
                <a:effectLst/>
                <a:latin typeface="+mn-lt"/>
                <a:ea typeface="+mn-ea"/>
                <a:cs typeface="+mn-cs"/>
              </a:rPr>
              <a:t>leadership, coordination, delivery, joint funding, the need for hum and dev actors to understand how each side functions</a:t>
            </a:r>
            <a:r>
              <a:rPr lang="en-US" dirty="0">
                <a:effectLst/>
              </a:rPr>
              <a:t> (highlighted in the newsletters; we ran a LIGHT touch update to make our products such as the </a:t>
            </a:r>
            <a:r>
              <a:rPr lang="en-US" dirty="0" err="1">
                <a:effectLst/>
              </a:rPr>
              <a:t>webianrs</a:t>
            </a:r>
            <a:r>
              <a:rPr lang="en-US" dirty="0">
                <a:effectLst/>
              </a:rPr>
              <a:t>, newsletters and case studies immediately relevant…) so these give an idea when push comes to shove, what are the priority needs. </a:t>
            </a:r>
            <a:endParaRPr lang="en-US" dirty="0"/>
          </a:p>
        </p:txBody>
      </p:sp>
      <p:sp>
        <p:nvSpPr>
          <p:cNvPr id="4" name="Slide Number Placeholder 3"/>
          <p:cNvSpPr>
            <a:spLocks noGrp="1"/>
          </p:cNvSpPr>
          <p:nvPr>
            <p:ph type="sldNum" sz="quarter" idx="5"/>
          </p:nvPr>
        </p:nvSpPr>
        <p:spPr/>
        <p:txBody>
          <a:bodyPr/>
          <a:lstStyle/>
          <a:p>
            <a:fld id="{4D2CB25B-8337-41CD-B384-EE6012A92EC2}" type="slidenum">
              <a:rPr lang="en-GB" smtClean="0"/>
              <a:t>6</a:t>
            </a:fld>
            <a:endParaRPr lang="en-GB"/>
          </a:p>
        </p:txBody>
      </p:sp>
    </p:spTree>
    <p:extLst>
      <p:ext uri="{BB962C8B-B14F-4D97-AF65-F5344CB8AC3E}">
        <p14:creationId xmlns:p14="http://schemas.microsoft.com/office/powerpoint/2010/main" val="34847547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assessed the different KM platforms and forums available.  The two most obvious ones that we dug into deeper were CaLP and SP.org (we looked at ALNAP, RC Cash Hub, BASIC facility, WB forums).</a:t>
            </a:r>
          </a:p>
          <a:p>
            <a:endParaRPr lang="en-US" dirty="0"/>
          </a:p>
          <a:p>
            <a:r>
              <a:rPr lang="en-US" dirty="0"/>
              <a:t>The products are a mix of what we know KML platforms offer and what we heard from KIs as important methods to get information out. We took each one and put high level actions against it (see page 8 of discussion note).  This has been synthesized further with Gaby and integrated into the overall plan.</a:t>
            </a:r>
          </a:p>
        </p:txBody>
      </p:sp>
      <p:sp>
        <p:nvSpPr>
          <p:cNvPr id="4" name="Slide Number Placeholder 3"/>
          <p:cNvSpPr>
            <a:spLocks noGrp="1"/>
          </p:cNvSpPr>
          <p:nvPr>
            <p:ph type="sldNum" sz="quarter" idx="5"/>
          </p:nvPr>
        </p:nvSpPr>
        <p:spPr/>
        <p:txBody>
          <a:bodyPr/>
          <a:lstStyle/>
          <a:p>
            <a:fld id="{4D2CB25B-8337-41CD-B384-EE6012A92EC2}" type="slidenum">
              <a:rPr lang="en-GB" smtClean="0"/>
              <a:t>7</a:t>
            </a:fld>
            <a:endParaRPr lang="en-GB"/>
          </a:p>
        </p:txBody>
      </p:sp>
    </p:spTree>
    <p:extLst>
      <p:ext uri="{BB962C8B-B14F-4D97-AF65-F5344CB8AC3E}">
        <p14:creationId xmlns:p14="http://schemas.microsoft.com/office/powerpoint/2010/main" val="19233137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have taken the statement from the </a:t>
            </a:r>
            <a:r>
              <a:rPr lang="en-US" dirty="0" err="1"/>
              <a:t>SoWC</a:t>
            </a:r>
            <a:r>
              <a:rPr lang="en-US" dirty="0"/>
              <a:t> (it’s hopefully still the same?). To keep a consistent link between the different initiatives.</a:t>
            </a:r>
          </a:p>
          <a:p>
            <a:r>
              <a:rPr lang="en-US" dirty="0"/>
              <a:t>The pre conditions are mostly met.  We did a light touch on refining audience needs with COVID. </a:t>
            </a:r>
          </a:p>
          <a:p>
            <a:r>
              <a:rPr lang="en-US" dirty="0"/>
              <a:t>Ongoing discussions with CaLP and SP.org on KM products (for webinars SP.org). </a:t>
            </a:r>
          </a:p>
          <a:p>
            <a:r>
              <a:rPr lang="en-US" dirty="0"/>
              <a:t>Good to discuss the outcomes listed and see if they still match.</a:t>
            </a:r>
          </a:p>
          <a:p>
            <a:r>
              <a:rPr lang="en-US" dirty="0"/>
              <a:t>The activities are mostly incorporated into the work plan.  What we want to do with the others listed is up to this group. 5 on newsletters wasn’t part of the plan that we do this (rather that we feed into others work) but for now, we are producing newsletters.  Good to see that Ugo’s newsletter now takes fragility into account and we cross reference </a:t>
            </a:r>
            <a:r>
              <a:rPr lang="en-US" dirty="0" err="1"/>
              <a:t>SP.org’s</a:t>
            </a:r>
            <a:r>
              <a:rPr lang="en-US" dirty="0"/>
              <a:t> weekly newsletter and they cross reference us.</a:t>
            </a:r>
          </a:p>
          <a:p>
            <a:r>
              <a:rPr lang="en-US" dirty="0"/>
              <a:t>Suggestion on outputs is to define these as part of the work plan and who takes on which responsibility. Webinars is clear as is case studies and newsletter. </a:t>
            </a:r>
          </a:p>
          <a:p>
            <a:endParaRPr lang="en-US" dirty="0"/>
          </a:p>
        </p:txBody>
      </p:sp>
      <p:sp>
        <p:nvSpPr>
          <p:cNvPr id="4" name="Slide Number Placeholder 3"/>
          <p:cNvSpPr>
            <a:spLocks noGrp="1"/>
          </p:cNvSpPr>
          <p:nvPr>
            <p:ph type="sldNum" sz="quarter" idx="5"/>
          </p:nvPr>
        </p:nvSpPr>
        <p:spPr/>
        <p:txBody>
          <a:bodyPr/>
          <a:lstStyle/>
          <a:p>
            <a:fld id="{4D2CB25B-8337-41CD-B384-EE6012A92EC2}" type="slidenum">
              <a:rPr lang="en-GB" smtClean="0"/>
              <a:t>8</a:t>
            </a:fld>
            <a:endParaRPr lang="en-GB"/>
          </a:p>
        </p:txBody>
      </p:sp>
    </p:spTree>
    <p:extLst>
      <p:ext uri="{BB962C8B-B14F-4D97-AF65-F5344CB8AC3E}">
        <p14:creationId xmlns:p14="http://schemas.microsoft.com/office/powerpoint/2010/main" val="14394209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D2CB25B-8337-41CD-B384-EE6012A92EC2}" type="slidenum">
              <a:rPr lang="en-GB" smtClean="0"/>
              <a:t>9</a:t>
            </a:fld>
            <a:endParaRPr lang="en-GB"/>
          </a:p>
        </p:txBody>
      </p:sp>
    </p:spTree>
    <p:extLst>
      <p:ext uri="{BB962C8B-B14F-4D97-AF65-F5344CB8AC3E}">
        <p14:creationId xmlns:p14="http://schemas.microsoft.com/office/powerpoint/2010/main" val="40876144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81DE930-1B40-44FB-AB5E-C8989F15A57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 xmlns:a16="http://schemas.microsoft.com/office/drawing/2014/main" id="{97CEDD59-2123-427C-9EF6-1AE5121DC99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 xmlns:a16="http://schemas.microsoft.com/office/drawing/2014/main" id="{EA0BE704-85E2-46E5-93EB-1E6EE28CC893}"/>
              </a:ext>
            </a:extLst>
          </p:cNvPr>
          <p:cNvSpPr>
            <a:spLocks noGrp="1"/>
          </p:cNvSpPr>
          <p:nvPr>
            <p:ph type="dt" sz="half" idx="10"/>
          </p:nvPr>
        </p:nvSpPr>
        <p:spPr/>
        <p:txBody>
          <a:bodyPr/>
          <a:lstStyle/>
          <a:p>
            <a:fld id="{C1A61075-87D3-4145-84F4-B01FA877207D}" type="datetimeFigureOut">
              <a:rPr lang="en-GB" smtClean="0"/>
              <a:t>21/07/20</a:t>
            </a:fld>
            <a:endParaRPr lang="en-GB"/>
          </a:p>
        </p:txBody>
      </p:sp>
      <p:sp>
        <p:nvSpPr>
          <p:cNvPr id="5" name="Footer Placeholder 4">
            <a:extLst>
              <a:ext uri="{FF2B5EF4-FFF2-40B4-BE49-F238E27FC236}">
                <a16:creationId xmlns="" xmlns:a16="http://schemas.microsoft.com/office/drawing/2014/main" id="{2C7D49C3-2AE5-49B7-84EB-D7EFDF54E32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 xmlns:a16="http://schemas.microsoft.com/office/drawing/2014/main" id="{BC2B6E12-A07D-4564-B38F-9D4019933EA1}"/>
              </a:ext>
            </a:extLst>
          </p:cNvPr>
          <p:cNvSpPr>
            <a:spLocks noGrp="1"/>
          </p:cNvSpPr>
          <p:nvPr>
            <p:ph type="sldNum" sz="quarter" idx="12"/>
          </p:nvPr>
        </p:nvSpPr>
        <p:spPr/>
        <p:txBody>
          <a:bodyPr/>
          <a:lstStyle/>
          <a:p>
            <a:fld id="{CF8027FC-AD93-442D-A013-162B1AD382A4}" type="slidenum">
              <a:rPr lang="en-GB" smtClean="0"/>
              <a:t>‹#›</a:t>
            </a:fld>
            <a:endParaRPr lang="en-GB"/>
          </a:p>
        </p:txBody>
      </p:sp>
    </p:spTree>
    <p:extLst>
      <p:ext uri="{BB962C8B-B14F-4D97-AF65-F5344CB8AC3E}">
        <p14:creationId xmlns:p14="http://schemas.microsoft.com/office/powerpoint/2010/main" val="38197260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A48FDA9-31C9-4122-AFBC-7E8D5A9D2CDF}"/>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 xmlns:a16="http://schemas.microsoft.com/office/drawing/2014/main" id="{FFE6E408-FB16-4F48-B4F0-0AFA1603769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 xmlns:a16="http://schemas.microsoft.com/office/drawing/2014/main" id="{D04AC091-EDED-4476-AFAF-78D2FC59BAD0}"/>
              </a:ext>
            </a:extLst>
          </p:cNvPr>
          <p:cNvSpPr>
            <a:spLocks noGrp="1"/>
          </p:cNvSpPr>
          <p:nvPr>
            <p:ph type="dt" sz="half" idx="10"/>
          </p:nvPr>
        </p:nvSpPr>
        <p:spPr/>
        <p:txBody>
          <a:bodyPr/>
          <a:lstStyle/>
          <a:p>
            <a:fld id="{C1A61075-87D3-4145-84F4-B01FA877207D}" type="datetimeFigureOut">
              <a:rPr lang="en-GB" smtClean="0"/>
              <a:t>21/07/20</a:t>
            </a:fld>
            <a:endParaRPr lang="en-GB"/>
          </a:p>
        </p:txBody>
      </p:sp>
      <p:sp>
        <p:nvSpPr>
          <p:cNvPr id="5" name="Footer Placeholder 4">
            <a:extLst>
              <a:ext uri="{FF2B5EF4-FFF2-40B4-BE49-F238E27FC236}">
                <a16:creationId xmlns="" xmlns:a16="http://schemas.microsoft.com/office/drawing/2014/main" id="{0783E995-A8CF-4DE8-AD76-4D03313B3DF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 xmlns:a16="http://schemas.microsoft.com/office/drawing/2014/main" id="{8D6B5517-C31E-4180-9C85-96912006BFB6}"/>
              </a:ext>
            </a:extLst>
          </p:cNvPr>
          <p:cNvSpPr>
            <a:spLocks noGrp="1"/>
          </p:cNvSpPr>
          <p:nvPr>
            <p:ph type="sldNum" sz="quarter" idx="12"/>
          </p:nvPr>
        </p:nvSpPr>
        <p:spPr/>
        <p:txBody>
          <a:bodyPr/>
          <a:lstStyle/>
          <a:p>
            <a:fld id="{CF8027FC-AD93-442D-A013-162B1AD382A4}" type="slidenum">
              <a:rPr lang="en-GB" smtClean="0"/>
              <a:t>‹#›</a:t>
            </a:fld>
            <a:endParaRPr lang="en-GB"/>
          </a:p>
        </p:txBody>
      </p:sp>
    </p:spTree>
    <p:extLst>
      <p:ext uri="{BB962C8B-B14F-4D97-AF65-F5344CB8AC3E}">
        <p14:creationId xmlns:p14="http://schemas.microsoft.com/office/powerpoint/2010/main" val="12910151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BB985136-C5F5-4BB6-A6EE-9911341FF1B2}"/>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 xmlns:a16="http://schemas.microsoft.com/office/drawing/2014/main" id="{204F3C0B-C599-4429-B260-AA424E345B8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 xmlns:a16="http://schemas.microsoft.com/office/drawing/2014/main" id="{4FC45704-FD98-4FE7-AF08-34805D8B7420}"/>
              </a:ext>
            </a:extLst>
          </p:cNvPr>
          <p:cNvSpPr>
            <a:spLocks noGrp="1"/>
          </p:cNvSpPr>
          <p:nvPr>
            <p:ph type="dt" sz="half" idx="10"/>
          </p:nvPr>
        </p:nvSpPr>
        <p:spPr/>
        <p:txBody>
          <a:bodyPr/>
          <a:lstStyle/>
          <a:p>
            <a:fld id="{C1A61075-87D3-4145-84F4-B01FA877207D}" type="datetimeFigureOut">
              <a:rPr lang="en-GB" smtClean="0"/>
              <a:t>21/07/20</a:t>
            </a:fld>
            <a:endParaRPr lang="en-GB"/>
          </a:p>
        </p:txBody>
      </p:sp>
      <p:sp>
        <p:nvSpPr>
          <p:cNvPr id="5" name="Footer Placeholder 4">
            <a:extLst>
              <a:ext uri="{FF2B5EF4-FFF2-40B4-BE49-F238E27FC236}">
                <a16:creationId xmlns="" xmlns:a16="http://schemas.microsoft.com/office/drawing/2014/main" id="{4917C448-6673-4FF0-8EE5-135C2467EE6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 xmlns:a16="http://schemas.microsoft.com/office/drawing/2014/main" id="{7F243B89-7BC2-4B46-B54B-E2165A1D09C0}"/>
              </a:ext>
            </a:extLst>
          </p:cNvPr>
          <p:cNvSpPr>
            <a:spLocks noGrp="1"/>
          </p:cNvSpPr>
          <p:nvPr>
            <p:ph type="sldNum" sz="quarter" idx="12"/>
          </p:nvPr>
        </p:nvSpPr>
        <p:spPr/>
        <p:txBody>
          <a:bodyPr/>
          <a:lstStyle/>
          <a:p>
            <a:fld id="{CF8027FC-AD93-442D-A013-162B1AD382A4}" type="slidenum">
              <a:rPr lang="en-GB" smtClean="0"/>
              <a:t>‹#›</a:t>
            </a:fld>
            <a:endParaRPr lang="en-GB"/>
          </a:p>
        </p:txBody>
      </p:sp>
    </p:spTree>
    <p:extLst>
      <p:ext uri="{BB962C8B-B14F-4D97-AF65-F5344CB8AC3E}">
        <p14:creationId xmlns:p14="http://schemas.microsoft.com/office/powerpoint/2010/main" val="42020000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over">
    <p:spTree>
      <p:nvGrpSpPr>
        <p:cNvPr id="1" name=""/>
        <p:cNvGrpSpPr/>
        <p:nvPr/>
      </p:nvGrpSpPr>
      <p:grpSpPr>
        <a:xfrm>
          <a:off x="0" y="0"/>
          <a:ext cx="0" cy="0"/>
          <a:chOff x="0" y="0"/>
          <a:chExt cx="0" cy="0"/>
        </a:xfrm>
      </p:grpSpPr>
      <p:sp>
        <p:nvSpPr>
          <p:cNvPr id="12" name="TextBox 11"/>
          <p:cNvSpPr txBox="1"/>
          <p:nvPr/>
        </p:nvSpPr>
        <p:spPr>
          <a:xfrm>
            <a:off x="3119669" y="4725144"/>
            <a:ext cx="184731" cy="369332"/>
          </a:xfrm>
          <a:prstGeom prst="rect">
            <a:avLst/>
          </a:prstGeom>
          <a:noFill/>
        </p:spPr>
        <p:txBody>
          <a:bodyPr wrap="none" rtlCol="0">
            <a:spAutoFit/>
          </a:bodyPr>
          <a:lstStyle/>
          <a:p>
            <a:endParaRPr lang="en-US" sz="1800" dirty="0"/>
          </a:p>
        </p:txBody>
      </p:sp>
      <p:sp>
        <p:nvSpPr>
          <p:cNvPr id="16" name="TextBox 15"/>
          <p:cNvSpPr txBox="1"/>
          <p:nvPr userDrawn="1"/>
        </p:nvSpPr>
        <p:spPr>
          <a:xfrm>
            <a:off x="3119669" y="4725144"/>
            <a:ext cx="184731" cy="369332"/>
          </a:xfrm>
          <a:prstGeom prst="rect">
            <a:avLst/>
          </a:prstGeom>
          <a:noFill/>
        </p:spPr>
        <p:txBody>
          <a:bodyPr wrap="none" rtlCol="0">
            <a:spAutoFit/>
          </a:bodyPr>
          <a:lstStyle/>
          <a:p>
            <a:endParaRPr lang="en-US" sz="1800" dirty="0"/>
          </a:p>
        </p:txBody>
      </p:sp>
    </p:spTree>
    <p:extLst>
      <p:ext uri="{BB962C8B-B14F-4D97-AF65-F5344CB8AC3E}">
        <p14:creationId xmlns:p14="http://schemas.microsoft.com/office/powerpoint/2010/main" val="6559183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9488F83-703C-4511-8988-D4B122F2E94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 xmlns:a16="http://schemas.microsoft.com/office/drawing/2014/main" id="{F373E56D-F61F-4702-82E3-56B58ABC644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 xmlns:a16="http://schemas.microsoft.com/office/drawing/2014/main" id="{7037386B-6A70-4BFB-8EA5-56483AF79C3C}"/>
              </a:ext>
            </a:extLst>
          </p:cNvPr>
          <p:cNvSpPr>
            <a:spLocks noGrp="1"/>
          </p:cNvSpPr>
          <p:nvPr>
            <p:ph type="dt" sz="half" idx="10"/>
          </p:nvPr>
        </p:nvSpPr>
        <p:spPr/>
        <p:txBody>
          <a:bodyPr/>
          <a:lstStyle/>
          <a:p>
            <a:fld id="{C1A61075-87D3-4145-84F4-B01FA877207D}" type="datetimeFigureOut">
              <a:rPr lang="en-GB" smtClean="0"/>
              <a:t>21/07/20</a:t>
            </a:fld>
            <a:endParaRPr lang="en-GB"/>
          </a:p>
        </p:txBody>
      </p:sp>
      <p:sp>
        <p:nvSpPr>
          <p:cNvPr id="5" name="Footer Placeholder 4">
            <a:extLst>
              <a:ext uri="{FF2B5EF4-FFF2-40B4-BE49-F238E27FC236}">
                <a16:creationId xmlns="" xmlns:a16="http://schemas.microsoft.com/office/drawing/2014/main" id="{96C12D92-77B7-42E1-9CD8-C25F8AD642D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 xmlns:a16="http://schemas.microsoft.com/office/drawing/2014/main" id="{82C19545-9A3C-4C4D-8A6E-B0C9F16F0180}"/>
              </a:ext>
            </a:extLst>
          </p:cNvPr>
          <p:cNvSpPr>
            <a:spLocks noGrp="1"/>
          </p:cNvSpPr>
          <p:nvPr>
            <p:ph type="sldNum" sz="quarter" idx="12"/>
          </p:nvPr>
        </p:nvSpPr>
        <p:spPr/>
        <p:txBody>
          <a:bodyPr/>
          <a:lstStyle/>
          <a:p>
            <a:fld id="{CF8027FC-AD93-442D-A013-162B1AD382A4}" type="slidenum">
              <a:rPr lang="en-GB" smtClean="0"/>
              <a:t>‹#›</a:t>
            </a:fld>
            <a:endParaRPr lang="en-GB"/>
          </a:p>
        </p:txBody>
      </p:sp>
    </p:spTree>
    <p:extLst>
      <p:ext uri="{BB962C8B-B14F-4D97-AF65-F5344CB8AC3E}">
        <p14:creationId xmlns:p14="http://schemas.microsoft.com/office/powerpoint/2010/main" val="34832389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F0FA33E-A70B-45F9-BF7B-A61BAC922B7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 xmlns:a16="http://schemas.microsoft.com/office/drawing/2014/main" id="{CE82D32F-BC08-4379-AAE8-9D96CD535F0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 xmlns:a16="http://schemas.microsoft.com/office/drawing/2014/main" id="{A67F09B7-498C-48D4-9883-5DCED3F31516}"/>
              </a:ext>
            </a:extLst>
          </p:cNvPr>
          <p:cNvSpPr>
            <a:spLocks noGrp="1"/>
          </p:cNvSpPr>
          <p:nvPr>
            <p:ph type="dt" sz="half" idx="10"/>
          </p:nvPr>
        </p:nvSpPr>
        <p:spPr/>
        <p:txBody>
          <a:bodyPr/>
          <a:lstStyle/>
          <a:p>
            <a:fld id="{C1A61075-87D3-4145-84F4-B01FA877207D}" type="datetimeFigureOut">
              <a:rPr lang="en-GB" smtClean="0"/>
              <a:t>21/07/20</a:t>
            </a:fld>
            <a:endParaRPr lang="en-GB"/>
          </a:p>
        </p:txBody>
      </p:sp>
      <p:sp>
        <p:nvSpPr>
          <p:cNvPr id="5" name="Footer Placeholder 4">
            <a:extLst>
              <a:ext uri="{FF2B5EF4-FFF2-40B4-BE49-F238E27FC236}">
                <a16:creationId xmlns="" xmlns:a16="http://schemas.microsoft.com/office/drawing/2014/main" id="{40A61C7D-0C8F-449A-A2C5-EAF44396961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 xmlns:a16="http://schemas.microsoft.com/office/drawing/2014/main" id="{A0D18489-990E-4E24-883D-EB8C0E8CA266}"/>
              </a:ext>
            </a:extLst>
          </p:cNvPr>
          <p:cNvSpPr>
            <a:spLocks noGrp="1"/>
          </p:cNvSpPr>
          <p:nvPr>
            <p:ph type="sldNum" sz="quarter" idx="12"/>
          </p:nvPr>
        </p:nvSpPr>
        <p:spPr/>
        <p:txBody>
          <a:bodyPr/>
          <a:lstStyle/>
          <a:p>
            <a:fld id="{CF8027FC-AD93-442D-A013-162B1AD382A4}" type="slidenum">
              <a:rPr lang="en-GB" smtClean="0"/>
              <a:t>‹#›</a:t>
            </a:fld>
            <a:endParaRPr lang="en-GB"/>
          </a:p>
        </p:txBody>
      </p:sp>
    </p:spTree>
    <p:extLst>
      <p:ext uri="{BB962C8B-B14F-4D97-AF65-F5344CB8AC3E}">
        <p14:creationId xmlns:p14="http://schemas.microsoft.com/office/powerpoint/2010/main" val="36900353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EC13C86-D782-4C9E-B441-3FFA7BEFCC3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 xmlns:a16="http://schemas.microsoft.com/office/drawing/2014/main" id="{DB9BC378-0F74-4A71-9BD9-897CD2BC092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 xmlns:a16="http://schemas.microsoft.com/office/drawing/2014/main" id="{0757351F-A509-4741-91B1-405B811A6BC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 xmlns:a16="http://schemas.microsoft.com/office/drawing/2014/main" id="{DB277AD6-6ED3-4A0A-AE75-7E1FCC19BE94}"/>
              </a:ext>
            </a:extLst>
          </p:cNvPr>
          <p:cNvSpPr>
            <a:spLocks noGrp="1"/>
          </p:cNvSpPr>
          <p:nvPr>
            <p:ph type="dt" sz="half" idx="10"/>
          </p:nvPr>
        </p:nvSpPr>
        <p:spPr/>
        <p:txBody>
          <a:bodyPr/>
          <a:lstStyle/>
          <a:p>
            <a:fld id="{C1A61075-87D3-4145-84F4-B01FA877207D}" type="datetimeFigureOut">
              <a:rPr lang="en-GB" smtClean="0"/>
              <a:t>21/07/20</a:t>
            </a:fld>
            <a:endParaRPr lang="en-GB"/>
          </a:p>
        </p:txBody>
      </p:sp>
      <p:sp>
        <p:nvSpPr>
          <p:cNvPr id="6" name="Footer Placeholder 5">
            <a:extLst>
              <a:ext uri="{FF2B5EF4-FFF2-40B4-BE49-F238E27FC236}">
                <a16:creationId xmlns="" xmlns:a16="http://schemas.microsoft.com/office/drawing/2014/main" id="{48C8C9F9-2D26-47BD-B52C-A194CC2FE18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 xmlns:a16="http://schemas.microsoft.com/office/drawing/2014/main" id="{B888B248-0F33-46D5-965B-B62E9159EB02}"/>
              </a:ext>
            </a:extLst>
          </p:cNvPr>
          <p:cNvSpPr>
            <a:spLocks noGrp="1"/>
          </p:cNvSpPr>
          <p:nvPr>
            <p:ph type="sldNum" sz="quarter" idx="12"/>
          </p:nvPr>
        </p:nvSpPr>
        <p:spPr/>
        <p:txBody>
          <a:bodyPr/>
          <a:lstStyle/>
          <a:p>
            <a:fld id="{CF8027FC-AD93-442D-A013-162B1AD382A4}" type="slidenum">
              <a:rPr lang="en-GB" smtClean="0"/>
              <a:t>‹#›</a:t>
            </a:fld>
            <a:endParaRPr lang="en-GB"/>
          </a:p>
        </p:txBody>
      </p:sp>
    </p:spTree>
    <p:extLst>
      <p:ext uri="{BB962C8B-B14F-4D97-AF65-F5344CB8AC3E}">
        <p14:creationId xmlns:p14="http://schemas.microsoft.com/office/powerpoint/2010/main" val="9561607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5627D43-2BED-4D79-8C36-0D6C1434B8AA}"/>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 xmlns:a16="http://schemas.microsoft.com/office/drawing/2014/main" id="{61B4E552-B4D1-411D-916C-A0681157A4B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 xmlns:a16="http://schemas.microsoft.com/office/drawing/2014/main" id="{38ECB3EE-AE55-4BCE-BD4D-D8407B52EE1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 xmlns:a16="http://schemas.microsoft.com/office/drawing/2014/main" id="{AC32F003-FEE8-4620-845D-53698B22042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 xmlns:a16="http://schemas.microsoft.com/office/drawing/2014/main" id="{D4DE4870-C3BA-4718-8E59-801CB804C25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 xmlns:a16="http://schemas.microsoft.com/office/drawing/2014/main" id="{DE97F9BA-39C7-4ABE-9735-6B3183C00B04}"/>
              </a:ext>
            </a:extLst>
          </p:cNvPr>
          <p:cNvSpPr>
            <a:spLocks noGrp="1"/>
          </p:cNvSpPr>
          <p:nvPr>
            <p:ph type="dt" sz="half" idx="10"/>
          </p:nvPr>
        </p:nvSpPr>
        <p:spPr/>
        <p:txBody>
          <a:bodyPr/>
          <a:lstStyle/>
          <a:p>
            <a:fld id="{C1A61075-87D3-4145-84F4-B01FA877207D}" type="datetimeFigureOut">
              <a:rPr lang="en-GB" smtClean="0"/>
              <a:t>21/07/20</a:t>
            </a:fld>
            <a:endParaRPr lang="en-GB"/>
          </a:p>
        </p:txBody>
      </p:sp>
      <p:sp>
        <p:nvSpPr>
          <p:cNvPr id="8" name="Footer Placeholder 7">
            <a:extLst>
              <a:ext uri="{FF2B5EF4-FFF2-40B4-BE49-F238E27FC236}">
                <a16:creationId xmlns="" xmlns:a16="http://schemas.microsoft.com/office/drawing/2014/main" id="{7A9DFC83-257E-4B51-8901-D2D2DA75AD6F}"/>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 xmlns:a16="http://schemas.microsoft.com/office/drawing/2014/main" id="{664534CA-26ED-493C-B7E1-4A687AC13CEF}"/>
              </a:ext>
            </a:extLst>
          </p:cNvPr>
          <p:cNvSpPr>
            <a:spLocks noGrp="1"/>
          </p:cNvSpPr>
          <p:nvPr>
            <p:ph type="sldNum" sz="quarter" idx="12"/>
          </p:nvPr>
        </p:nvSpPr>
        <p:spPr/>
        <p:txBody>
          <a:bodyPr/>
          <a:lstStyle/>
          <a:p>
            <a:fld id="{CF8027FC-AD93-442D-A013-162B1AD382A4}" type="slidenum">
              <a:rPr lang="en-GB" smtClean="0"/>
              <a:t>‹#›</a:t>
            </a:fld>
            <a:endParaRPr lang="en-GB"/>
          </a:p>
        </p:txBody>
      </p:sp>
    </p:spTree>
    <p:extLst>
      <p:ext uri="{BB962C8B-B14F-4D97-AF65-F5344CB8AC3E}">
        <p14:creationId xmlns:p14="http://schemas.microsoft.com/office/powerpoint/2010/main" val="30982334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42AE52D-C6C4-4867-9845-70749DBD761B}"/>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 xmlns:a16="http://schemas.microsoft.com/office/drawing/2014/main" id="{1BA0EFE8-B113-4214-8545-77D7F7F6D20F}"/>
              </a:ext>
            </a:extLst>
          </p:cNvPr>
          <p:cNvSpPr>
            <a:spLocks noGrp="1"/>
          </p:cNvSpPr>
          <p:nvPr>
            <p:ph type="dt" sz="half" idx="10"/>
          </p:nvPr>
        </p:nvSpPr>
        <p:spPr/>
        <p:txBody>
          <a:bodyPr/>
          <a:lstStyle/>
          <a:p>
            <a:fld id="{C1A61075-87D3-4145-84F4-B01FA877207D}" type="datetimeFigureOut">
              <a:rPr lang="en-GB" smtClean="0"/>
              <a:t>21/07/20</a:t>
            </a:fld>
            <a:endParaRPr lang="en-GB"/>
          </a:p>
        </p:txBody>
      </p:sp>
      <p:sp>
        <p:nvSpPr>
          <p:cNvPr id="4" name="Footer Placeholder 3">
            <a:extLst>
              <a:ext uri="{FF2B5EF4-FFF2-40B4-BE49-F238E27FC236}">
                <a16:creationId xmlns="" xmlns:a16="http://schemas.microsoft.com/office/drawing/2014/main" id="{3ED3DD02-DA5D-40A9-94E8-8465B20BFBE2}"/>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 xmlns:a16="http://schemas.microsoft.com/office/drawing/2014/main" id="{7CB706E3-DFB5-49B0-B254-06FA372EBFEA}"/>
              </a:ext>
            </a:extLst>
          </p:cNvPr>
          <p:cNvSpPr>
            <a:spLocks noGrp="1"/>
          </p:cNvSpPr>
          <p:nvPr>
            <p:ph type="sldNum" sz="quarter" idx="12"/>
          </p:nvPr>
        </p:nvSpPr>
        <p:spPr/>
        <p:txBody>
          <a:bodyPr/>
          <a:lstStyle/>
          <a:p>
            <a:fld id="{CF8027FC-AD93-442D-A013-162B1AD382A4}" type="slidenum">
              <a:rPr lang="en-GB" smtClean="0"/>
              <a:t>‹#›</a:t>
            </a:fld>
            <a:endParaRPr lang="en-GB"/>
          </a:p>
        </p:txBody>
      </p:sp>
    </p:spTree>
    <p:extLst>
      <p:ext uri="{BB962C8B-B14F-4D97-AF65-F5344CB8AC3E}">
        <p14:creationId xmlns:p14="http://schemas.microsoft.com/office/powerpoint/2010/main" val="11217220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CA82CC3B-C48F-4C29-B22D-B700F678EA63}"/>
              </a:ext>
            </a:extLst>
          </p:cNvPr>
          <p:cNvSpPr>
            <a:spLocks noGrp="1"/>
          </p:cNvSpPr>
          <p:nvPr>
            <p:ph type="dt" sz="half" idx="10"/>
          </p:nvPr>
        </p:nvSpPr>
        <p:spPr/>
        <p:txBody>
          <a:bodyPr/>
          <a:lstStyle/>
          <a:p>
            <a:fld id="{C1A61075-87D3-4145-84F4-B01FA877207D}" type="datetimeFigureOut">
              <a:rPr lang="en-GB" smtClean="0"/>
              <a:t>21/07/20</a:t>
            </a:fld>
            <a:endParaRPr lang="en-GB"/>
          </a:p>
        </p:txBody>
      </p:sp>
      <p:sp>
        <p:nvSpPr>
          <p:cNvPr id="3" name="Footer Placeholder 2">
            <a:extLst>
              <a:ext uri="{FF2B5EF4-FFF2-40B4-BE49-F238E27FC236}">
                <a16:creationId xmlns="" xmlns:a16="http://schemas.microsoft.com/office/drawing/2014/main" id="{F08FCD18-12B6-427F-9581-8276A67B9D97}"/>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 xmlns:a16="http://schemas.microsoft.com/office/drawing/2014/main" id="{83277C49-08B2-4927-8A79-A987EC17CE2C}"/>
              </a:ext>
            </a:extLst>
          </p:cNvPr>
          <p:cNvSpPr>
            <a:spLocks noGrp="1"/>
          </p:cNvSpPr>
          <p:nvPr>
            <p:ph type="sldNum" sz="quarter" idx="12"/>
          </p:nvPr>
        </p:nvSpPr>
        <p:spPr/>
        <p:txBody>
          <a:bodyPr/>
          <a:lstStyle/>
          <a:p>
            <a:fld id="{CF8027FC-AD93-442D-A013-162B1AD382A4}" type="slidenum">
              <a:rPr lang="en-GB" smtClean="0"/>
              <a:t>‹#›</a:t>
            </a:fld>
            <a:endParaRPr lang="en-GB"/>
          </a:p>
        </p:txBody>
      </p:sp>
    </p:spTree>
    <p:extLst>
      <p:ext uri="{BB962C8B-B14F-4D97-AF65-F5344CB8AC3E}">
        <p14:creationId xmlns:p14="http://schemas.microsoft.com/office/powerpoint/2010/main" val="39236302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F7797E9-AF58-468C-B9A9-A274FF85536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 xmlns:a16="http://schemas.microsoft.com/office/drawing/2014/main" id="{BD9E7980-0CCC-4778-BAB7-8C38C38AE8E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 xmlns:a16="http://schemas.microsoft.com/office/drawing/2014/main" id="{6AD9CA7A-E3D0-48CF-AE47-CF975FEC52D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87A66BA8-1A22-437A-B9F0-6EBADF7966B1}"/>
              </a:ext>
            </a:extLst>
          </p:cNvPr>
          <p:cNvSpPr>
            <a:spLocks noGrp="1"/>
          </p:cNvSpPr>
          <p:nvPr>
            <p:ph type="dt" sz="half" idx="10"/>
          </p:nvPr>
        </p:nvSpPr>
        <p:spPr/>
        <p:txBody>
          <a:bodyPr/>
          <a:lstStyle/>
          <a:p>
            <a:fld id="{C1A61075-87D3-4145-84F4-B01FA877207D}" type="datetimeFigureOut">
              <a:rPr lang="en-GB" smtClean="0"/>
              <a:t>21/07/20</a:t>
            </a:fld>
            <a:endParaRPr lang="en-GB"/>
          </a:p>
        </p:txBody>
      </p:sp>
      <p:sp>
        <p:nvSpPr>
          <p:cNvPr id="6" name="Footer Placeholder 5">
            <a:extLst>
              <a:ext uri="{FF2B5EF4-FFF2-40B4-BE49-F238E27FC236}">
                <a16:creationId xmlns="" xmlns:a16="http://schemas.microsoft.com/office/drawing/2014/main" id="{A88A9FA3-F6F5-4151-86AC-5C37069B3FD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 xmlns:a16="http://schemas.microsoft.com/office/drawing/2014/main" id="{1DBAB828-A746-494A-AA9D-D9368043DA6F}"/>
              </a:ext>
            </a:extLst>
          </p:cNvPr>
          <p:cNvSpPr>
            <a:spLocks noGrp="1"/>
          </p:cNvSpPr>
          <p:nvPr>
            <p:ph type="sldNum" sz="quarter" idx="12"/>
          </p:nvPr>
        </p:nvSpPr>
        <p:spPr/>
        <p:txBody>
          <a:bodyPr/>
          <a:lstStyle/>
          <a:p>
            <a:fld id="{CF8027FC-AD93-442D-A013-162B1AD382A4}" type="slidenum">
              <a:rPr lang="en-GB" smtClean="0"/>
              <a:t>‹#›</a:t>
            </a:fld>
            <a:endParaRPr lang="en-GB"/>
          </a:p>
        </p:txBody>
      </p:sp>
    </p:spTree>
    <p:extLst>
      <p:ext uri="{BB962C8B-B14F-4D97-AF65-F5344CB8AC3E}">
        <p14:creationId xmlns:p14="http://schemas.microsoft.com/office/powerpoint/2010/main" val="19602036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5E008A8-0338-4523-B264-E5C2BF158CE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 xmlns:a16="http://schemas.microsoft.com/office/drawing/2014/main" id="{D9D8EEFC-7FE8-439D-8ADE-1964ABD668A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 xmlns:a16="http://schemas.microsoft.com/office/drawing/2014/main" id="{42FD80E0-B39C-437C-9AE8-72987EEAE60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89356B68-9269-4287-BF60-8CA5D3BC2C26}"/>
              </a:ext>
            </a:extLst>
          </p:cNvPr>
          <p:cNvSpPr>
            <a:spLocks noGrp="1"/>
          </p:cNvSpPr>
          <p:nvPr>
            <p:ph type="dt" sz="half" idx="10"/>
          </p:nvPr>
        </p:nvSpPr>
        <p:spPr/>
        <p:txBody>
          <a:bodyPr/>
          <a:lstStyle/>
          <a:p>
            <a:fld id="{C1A61075-87D3-4145-84F4-B01FA877207D}" type="datetimeFigureOut">
              <a:rPr lang="en-GB" smtClean="0"/>
              <a:t>21/07/20</a:t>
            </a:fld>
            <a:endParaRPr lang="en-GB"/>
          </a:p>
        </p:txBody>
      </p:sp>
      <p:sp>
        <p:nvSpPr>
          <p:cNvPr id="6" name="Footer Placeholder 5">
            <a:extLst>
              <a:ext uri="{FF2B5EF4-FFF2-40B4-BE49-F238E27FC236}">
                <a16:creationId xmlns="" xmlns:a16="http://schemas.microsoft.com/office/drawing/2014/main" id="{79F3BC31-5BAA-4234-9BD1-0BA48AAD9C4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 xmlns:a16="http://schemas.microsoft.com/office/drawing/2014/main" id="{C6BF27EC-52D6-4F9F-A149-9BAF2BA4E307}"/>
              </a:ext>
            </a:extLst>
          </p:cNvPr>
          <p:cNvSpPr>
            <a:spLocks noGrp="1"/>
          </p:cNvSpPr>
          <p:nvPr>
            <p:ph type="sldNum" sz="quarter" idx="12"/>
          </p:nvPr>
        </p:nvSpPr>
        <p:spPr/>
        <p:txBody>
          <a:bodyPr/>
          <a:lstStyle/>
          <a:p>
            <a:fld id="{CF8027FC-AD93-442D-A013-162B1AD382A4}" type="slidenum">
              <a:rPr lang="en-GB" smtClean="0"/>
              <a:t>‹#›</a:t>
            </a:fld>
            <a:endParaRPr lang="en-GB"/>
          </a:p>
        </p:txBody>
      </p:sp>
    </p:spTree>
    <p:extLst>
      <p:ext uri="{BB962C8B-B14F-4D97-AF65-F5344CB8AC3E}">
        <p14:creationId xmlns:p14="http://schemas.microsoft.com/office/powerpoint/2010/main" val="74983725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11A0C0E6-A7A6-4CB0-A07B-DCBE12FC6F5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 xmlns:a16="http://schemas.microsoft.com/office/drawing/2014/main" id="{B2570722-CE3B-4A12-B346-5247453775F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 xmlns:a16="http://schemas.microsoft.com/office/drawing/2014/main" id="{15AFE149-404B-4D32-A9E4-E017AB78FDF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A61075-87D3-4145-84F4-B01FA877207D}" type="datetimeFigureOut">
              <a:rPr lang="en-GB" smtClean="0"/>
              <a:t>21/07/20</a:t>
            </a:fld>
            <a:endParaRPr lang="en-GB"/>
          </a:p>
        </p:txBody>
      </p:sp>
      <p:sp>
        <p:nvSpPr>
          <p:cNvPr id="5" name="Footer Placeholder 4">
            <a:extLst>
              <a:ext uri="{FF2B5EF4-FFF2-40B4-BE49-F238E27FC236}">
                <a16:creationId xmlns="" xmlns:a16="http://schemas.microsoft.com/office/drawing/2014/main" id="{BB07708D-571F-4958-94C6-4923D65BA9F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 xmlns:a16="http://schemas.microsoft.com/office/drawing/2014/main" id="{3B6DEA43-A82B-4FAA-876B-AB588CE8ABB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8027FC-AD93-442D-A013-162B1AD382A4}" type="slidenum">
              <a:rPr lang="en-GB" smtClean="0"/>
              <a:t>‹#›</a:t>
            </a:fld>
            <a:endParaRPr lang="en-GB"/>
          </a:p>
        </p:txBody>
      </p:sp>
    </p:spTree>
    <p:extLst>
      <p:ext uri="{BB962C8B-B14F-4D97-AF65-F5344CB8AC3E}">
        <p14:creationId xmlns:p14="http://schemas.microsoft.com/office/powerpoint/2010/main" val="1016463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4" Type="http://schemas.openxmlformats.org/officeDocument/2006/relationships/image" Target="../media/image2.jpeg"/><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3.xml"/><Relationship Id="rId4" Type="http://schemas.openxmlformats.org/officeDocument/2006/relationships/diagramQuickStyle" Target="../diagrams/quickStyle3.xml"/><Relationship Id="rId5" Type="http://schemas.openxmlformats.org/officeDocument/2006/relationships/diagramColors" Target="../diagrams/colors3.xml"/><Relationship Id="rId6" Type="http://schemas.microsoft.com/office/2007/relationships/diagramDrawing" Target="../diagrams/drawing3.xml"/><Relationship Id="rId1" Type="http://schemas.openxmlformats.org/officeDocument/2006/relationships/slideLayout" Target="../slideLayouts/slideLayout2.xml"/><Relationship Id="rId2" Type="http://schemas.openxmlformats.org/officeDocument/2006/relationships/diagramData" Target="../diagrams/data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4.xml"/><Relationship Id="rId4" Type="http://schemas.openxmlformats.org/officeDocument/2006/relationships/diagramQuickStyle" Target="../diagrams/quickStyle4.xml"/><Relationship Id="rId5" Type="http://schemas.openxmlformats.org/officeDocument/2006/relationships/diagramColors" Target="../diagrams/colors4.xml"/><Relationship Id="rId6" Type="http://schemas.microsoft.com/office/2007/relationships/diagramDrawing" Target="../diagrams/drawing4.xml"/><Relationship Id="rId1" Type="http://schemas.openxmlformats.org/officeDocument/2006/relationships/slideLayout" Target="../slideLayouts/slideLayout2.xml"/><Relationship Id="rId2" Type="http://schemas.openxmlformats.org/officeDocument/2006/relationships/diagramData" Target="../diagrams/data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mailto:loisrabbit@aol.co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7.xml"/><Relationship Id="rId2" Type="http://schemas.openxmlformats.org/officeDocument/2006/relationships/diagramData" Target="../diagrams/data1.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4" Type="http://schemas.openxmlformats.org/officeDocument/2006/relationships/diagramLayout" Target="../diagrams/layout2.xml"/><Relationship Id="rId5" Type="http://schemas.openxmlformats.org/officeDocument/2006/relationships/diagramQuickStyle" Target="../diagrams/quickStyle2.xml"/><Relationship Id="rId6" Type="http://schemas.openxmlformats.org/officeDocument/2006/relationships/diagramColors" Target="../diagrams/colors2.xml"/><Relationship Id="rId7" Type="http://schemas.microsoft.com/office/2007/relationships/diagramDrawing" Target="../diagrams/drawing2.xml"/><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3.e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8944271" y="3612184"/>
            <a:ext cx="962526" cy="1155032"/>
          </a:xfrm>
          <a:prstGeom prst="rect">
            <a:avLst/>
          </a:prstGeom>
          <a:solidFill>
            <a:srgbClr val="0088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descr="WFPlogo-english-emblem-white.gif"/>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71977" y="3794656"/>
            <a:ext cx="918908" cy="878312"/>
          </a:xfrm>
          <a:prstGeom prst="rect">
            <a:avLst/>
          </a:prstGeom>
        </p:spPr>
      </p:pic>
      <p:sp>
        <p:nvSpPr>
          <p:cNvPr id="11" name="TextBox 10"/>
          <p:cNvSpPr txBox="1"/>
          <p:nvPr/>
        </p:nvSpPr>
        <p:spPr>
          <a:xfrm>
            <a:off x="8291508" y="4747793"/>
            <a:ext cx="2390347" cy="253916"/>
          </a:xfrm>
          <a:prstGeom prst="rect">
            <a:avLst/>
          </a:prstGeom>
          <a:noFill/>
        </p:spPr>
        <p:txBody>
          <a:bodyPr wrap="square" rtlCol="0">
            <a:spAutoFit/>
          </a:bodyPr>
          <a:lstStyle/>
          <a:p>
            <a:pPr lvl="0"/>
            <a:r>
              <a:rPr lang="en-US" sz="1050" i="1" dirty="0">
                <a:solidFill>
                  <a:schemeClr val="bg1"/>
                </a:solidFill>
              </a:rPr>
              <a:t>Data updated as of  31 December 2018</a:t>
            </a:r>
          </a:p>
        </p:txBody>
      </p:sp>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29240"/>
            <a:ext cx="12210009" cy="6866627"/>
          </a:xfrm>
          <a:prstGeom prst="rect">
            <a:avLst/>
          </a:prstGeom>
        </p:spPr>
      </p:pic>
      <p:sp>
        <p:nvSpPr>
          <p:cNvPr id="4" name="Rectangle 3"/>
          <p:cNvSpPr/>
          <p:nvPr/>
        </p:nvSpPr>
        <p:spPr>
          <a:xfrm>
            <a:off x="7890163" y="2100513"/>
            <a:ext cx="4319847" cy="2672157"/>
          </a:xfrm>
          <a:prstGeom prst="rect">
            <a:avLst/>
          </a:prstGeom>
          <a:solidFill>
            <a:srgbClr val="098DFF">
              <a:alpha val="7882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0"/>
              </a:spcBef>
            </a:pPr>
            <a:endParaRPr lang="en-US" sz="800" b="1" dirty="0">
              <a:solidFill>
                <a:srgbClr val="0088FF"/>
              </a:solidFill>
              <a:latin typeface="Verdana" panose="020B0604030504040204" pitchFamily="34" charset="0"/>
              <a:ea typeface="Verdana" panose="020B0604030504040204" pitchFamily="34" charset="0"/>
              <a:cs typeface="Verdana" panose="020B0604030504040204" pitchFamily="34" charset="0"/>
            </a:endParaRPr>
          </a:p>
        </p:txBody>
      </p:sp>
      <p:cxnSp>
        <p:nvCxnSpPr>
          <p:cNvPr id="9" name="Straight Connector 8"/>
          <p:cNvCxnSpPr/>
          <p:nvPr/>
        </p:nvCxnSpPr>
        <p:spPr>
          <a:xfrm flipV="1">
            <a:off x="8084391" y="3939727"/>
            <a:ext cx="3969810" cy="3146"/>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7890163" y="2100513"/>
            <a:ext cx="4585854" cy="2708434"/>
          </a:xfrm>
          <a:prstGeom prst="rect">
            <a:avLst/>
          </a:prstGeom>
          <a:noFill/>
        </p:spPr>
        <p:txBody>
          <a:bodyPr wrap="square" rtlCol="0">
            <a:spAutoFit/>
          </a:bodyPr>
          <a:lstStyle/>
          <a:p>
            <a:pPr algn="ctr"/>
            <a:r>
              <a:rPr lang="en-GB" sz="4000" dirty="0">
                <a:solidFill>
                  <a:schemeClr val="bg1"/>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Grand Bargain Cash Workstream </a:t>
            </a:r>
          </a:p>
          <a:p>
            <a:pPr algn="ctr"/>
            <a:endParaRPr lang="en-GB" sz="3200" b="1"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endParaRPr lang="en-US" dirty="0"/>
          </a:p>
        </p:txBody>
      </p:sp>
      <p:sp>
        <p:nvSpPr>
          <p:cNvPr id="13" name="TextBox 12"/>
          <p:cNvSpPr txBox="1"/>
          <p:nvPr/>
        </p:nvSpPr>
        <p:spPr>
          <a:xfrm>
            <a:off x="8696325" y="3957662"/>
            <a:ext cx="3039638" cy="800219"/>
          </a:xfrm>
          <a:prstGeom prst="rect">
            <a:avLst/>
          </a:prstGeom>
          <a:noFill/>
        </p:spPr>
        <p:txBody>
          <a:bodyPr wrap="square" rtlCol="0">
            <a:spAutoFit/>
          </a:bodyPr>
          <a:lstStyle/>
          <a:p>
            <a:pPr algn="ctr">
              <a:spcBef>
                <a:spcPts val="0"/>
              </a:spcBef>
            </a:pPr>
            <a:r>
              <a:rPr lang="en-US" sz="2800" dirty="0">
                <a:solidFill>
                  <a:schemeClr val="bg1"/>
                </a:solidFill>
                <a:latin typeface="Open Sans" panose="020B0606030504020204" pitchFamily="34" charset="0"/>
                <a:ea typeface="Open Sans" panose="020B0606030504020204" pitchFamily="34" charset="0"/>
                <a:cs typeface="Open Sans" panose="020B0606030504020204" pitchFamily="34" charset="0"/>
              </a:rPr>
              <a:t>Webinar Series</a:t>
            </a:r>
            <a:endParaRPr lang="en-US" sz="1050"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a:p>
            <a:pPr algn="ctr"/>
            <a:r>
              <a:rPr lang="en-US" i="1" dirty="0">
                <a:solidFill>
                  <a:schemeClr val="bg1"/>
                </a:solidFill>
              </a:rPr>
              <a:t>20-24 July, 2020</a:t>
            </a:r>
          </a:p>
        </p:txBody>
      </p:sp>
    </p:spTree>
    <p:extLst>
      <p:ext uri="{BB962C8B-B14F-4D97-AF65-F5344CB8AC3E}">
        <p14:creationId xmlns:p14="http://schemas.microsoft.com/office/powerpoint/2010/main" val="32153027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xmlns="" id="{4FE6142B-A731-43BD-8F4B-98F559BD74D7}"/>
              </a:ext>
            </a:extLst>
          </p:cNvPr>
          <p:cNvGraphicFramePr>
            <a:graphicFrameLocks noGrp="1"/>
          </p:cNvGraphicFramePr>
          <p:nvPr>
            <p:ph idx="1"/>
            <p:extLst>
              <p:ext uri="{D42A27DB-BD31-4B8C-83A1-F6EECF244321}">
                <p14:modId xmlns:p14="http://schemas.microsoft.com/office/powerpoint/2010/main" val="608457467"/>
              </p:ext>
            </p:extLst>
          </p:nvPr>
        </p:nvGraphicFramePr>
        <p:xfrm>
          <a:off x="838199" y="1825625"/>
          <a:ext cx="11221245"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itle 1"/>
          <p:cNvSpPr txBox="1">
            <a:spLocks/>
          </p:cNvSpPr>
          <p:nvPr/>
        </p:nvSpPr>
        <p:spPr>
          <a:xfrm>
            <a:off x="858141" y="460735"/>
            <a:ext cx="9144000" cy="1038831"/>
          </a:xfrm>
          <a:prstGeom prst="rect">
            <a:avLst/>
          </a:prstGeom>
          <a:solidFill>
            <a:srgbClr val="2F5597"/>
          </a:solidFill>
          <a:ln>
            <a:solidFill>
              <a:srgbClr val="4F81BD"/>
            </a:solidFill>
          </a:ln>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3600" dirty="0" smtClean="0">
                <a:solidFill>
                  <a:schemeClr val="bg1"/>
                </a:solidFill>
                <a:latin typeface="Gill Sans MT" panose="020B0502020104020203" pitchFamily="34" charset="0"/>
              </a:rPr>
              <a:t>Case Study </a:t>
            </a:r>
            <a:r>
              <a:rPr lang="en-GB" sz="3600" dirty="0" smtClean="0">
                <a:solidFill>
                  <a:schemeClr val="bg1"/>
                </a:solidFill>
                <a:latin typeface="Gill Sans MT" panose="020B0502020104020203" pitchFamily="34" charset="0"/>
              </a:rPr>
              <a:t>Overview </a:t>
            </a:r>
            <a:r>
              <a:rPr lang="mr-IN" sz="3600" dirty="0" smtClean="0">
                <a:solidFill>
                  <a:schemeClr val="bg1"/>
                </a:solidFill>
                <a:latin typeface="Gill Sans MT" panose="020B0502020104020203" pitchFamily="34" charset="0"/>
              </a:rPr>
              <a:t>–</a:t>
            </a:r>
            <a:r>
              <a:rPr lang="en-GB" sz="3600" dirty="0" smtClean="0">
                <a:solidFill>
                  <a:schemeClr val="bg1"/>
                </a:solidFill>
                <a:latin typeface="Gill Sans MT" panose="020B0502020104020203" pitchFamily="34" charset="0"/>
              </a:rPr>
              <a:t> WP Activity 3.5 </a:t>
            </a:r>
            <a:endParaRPr lang="en-GB" sz="3600" dirty="0">
              <a:solidFill>
                <a:schemeClr val="bg1"/>
              </a:solidFill>
            </a:endParaRPr>
          </a:p>
        </p:txBody>
      </p:sp>
    </p:spTree>
    <p:extLst>
      <p:ext uri="{BB962C8B-B14F-4D97-AF65-F5344CB8AC3E}">
        <p14:creationId xmlns:p14="http://schemas.microsoft.com/office/powerpoint/2010/main" val="4436842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44672DB5-D6F7-434F-B032-A1AA1A810FBC}"/>
              </a:ext>
            </a:extLst>
          </p:cNvPr>
          <p:cNvSpPr>
            <a:spLocks noGrp="1"/>
          </p:cNvSpPr>
          <p:nvPr>
            <p:ph idx="1"/>
          </p:nvPr>
        </p:nvSpPr>
        <p:spPr>
          <a:xfrm>
            <a:off x="838200" y="591791"/>
            <a:ext cx="10515600" cy="5585172"/>
          </a:xfrm>
        </p:spPr>
        <p:txBody>
          <a:bodyPr/>
          <a:lstStyle/>
          <a:p>
            <a:pPr marL="0" indent="0" algn="ctr">
              <a:buNone/>
            </a:pPr>
            <a:r>
              <a:rPr lang="en-GB" dirty="0"/>
              <a:t>Case study overview</a:t>
            </a:r>
          </a:p>
          <a:p>
            <a:pPr marL="0" indent="0" algn="ctr">
              <a:buNone/>
            </a:pPr>
            <a:endParaRPr lang="en-GB" dirty="0"/>
          </a:p>
        </p:txBody>
      </p:sp>
      <p:graphicFrame>
        <p:nvGraphicFramePr>
          <p:cNvPr id="6" name="Table 6">
            <a:extLst>
              <a:ext uri="{FF2B5EF4-FFF2-40B4-BE49-F238E27FC236}">
                <a16:creationId xmlns:a16="http://schemas.microsoft.com/office/drawing/2014/main" xmlns="" id="{6B4AA401-FD8B-4F3B-A06C-63DE0B2CF16F}"/>
              </a:ext>
            </a:extLst>
          </p:cNvPr>
          <p:cNvGraphicFramePr>
            <a:graphicFrameLocks noGrp="1"/>
          </p:cNvGraphicFramePr>
          <p:nvPr>
            <p:extLst>
              <p:ext uri="{D42A27DB-BD31-4B8C-83A1-F6EECF244321}">
                <p14:modId xmlns:p14="http://schemas.microsoft.com/office/powerpoint/2010/main" val="1447289279"/>
              </p:ext>
            </p:extLst>
          </p:nvPr>
        </p:nvGraphicFramePr>
        <p:xfrm>
          <a:off x="964831" y="1380847"/>
          <a:ext cx="10401300" cy="4706113"/>
        </p:xfrm>
        <a:graphic>
          <a:graphicData uri="http://schemas.openxmlformats.org/drawingml/2006/table">
            <a:tbl>
              <a:tblPr firstRow="1" bandRow="1">
                <a:tableStyleId>{7DF18680-E054-41AD-8BC1-D1AEF772440D}</a:tableStyleId>
              </a:tblPr>
              <a:tblGrid>
                <a:gridCol w="2080260">
                  <a:extLst>
                    <a:ext uri="{9D8B030D-6E8A-4147-A177-3AD203B41FA5}">
                      <a16:colId xmlns:a16="http://schemas.microsoft.com/office/drawing/2014/main" xmlns="" val="2245006924"/>
                    </a:ext>
                  </a:extLst>
                </a:gridCol>
                <a:gridCol w="2080260">
                  <a:extLst>
                    <a:ext uri="{9D8B030D-6E8A-4147-A177-3AD203B41FA5}">
                      <a16:colId xmlns:a16="http://schemas.microsoft.com/office/drawing/2014/main" xmlns="" val="2883544251"/>
                    </a:ext>
                  </a:extLst>
                </a:gridCol>
                <a:gridCol w="2080260">
                  <a:extLst>
                    <a:ext uri="{9D8B030D-6E8A-4147-A177-3AD203B41FA5}">
                      <a16:colId xmlns:a16="http://schemas.microsoft.com/office/drawing/2014/main" xmlns="" val="3304064314"/>
                    </a:ext>
                  </a:extLst>
                </a:gridCol>
                <a:gridCol w="2080260">
                  <a:extLst>
                    <a:ext uri="{9D8B030D-6E8A-4147-A177-3AD203B41FA5}">
                      <a16:colId xmlns:a16="http://schemas.microsoft.com/office/drawing/2014/main" xmlns="" val="275984189"/>
                    </a:ext>
                  </a:extLst>
                </a:gridCol>
                <a:gridCol w="2080260">
                  <a:extLst>
                    <a:ext uri="{9D8B030D-6E8A-4147-A177-3AD203B41FA5}">
                      <a16:colId xmlns:a16="http://schemas.microsoft.com/office/drawing/2014/main" xmlns="" val="3192657108"/>
                    </a:ext>
                  </a:extLst>
                </a:gridCol>
              </a:tblGrid>
              <a:tr h="1248236">
                <a:tc>
                  <a:txBody>
                    <a:bodyPr/>
                    <a:lstStyle/>
                    <a:p>
                      <a:r>
                        <a:rPr lang="en-GB" sz="1600" dirty="0"/>
                        <a:t>Policy</a:t>
                      </a:r>
                    </a:p>
                  </a:txBody>
                  <a:tcPr/>
                </a:tc>
                <a:tc>
                  <a:txBody>
                    <a:bodyPr/>
                    <a:lstStyle/>
                    <a:p>
                      <a:r>
                        <a:rPr lang="en-GB" sz="1600" dirty="0"/>
                        <a:t>Design and operations/ implementation</a:t>
                      </a:r>
                    </a:p>
                  </a:txBody>
                  <a:tcPr/>
                </a:tc>
                <a:tc>
                  <a:txBody>
                    <a:bodyPr/>
                    <a:lstStyle/>
                    <a:p>
                      <a:r>
                        <a:rPr lang="en-GB" sz="1600" dirty="0"/>
                        <a:t>Design</a:t>
                      </a:r>
                    </a:p>
                  </a:txBody>
                  <a:tcPr/>
                </a:tc>
                <a:tc>
                  <a:txBody>
                    <a:bodyPr/>
                    <a:lstStyle/>
                    <a:p>
                      <a:r>
                        <a:rPr lang="en-GB" sz="1600" dirty="0"/>
                        <a:t>Operations/ implementation</a:t>
                      </a:r>
                    </a:p>
                  </a:txBody>
                  <a:tcPr/>
                </a:tc>
                <a:tc>
                  <a:txBody>
                    <a:bodyPr/>
                    <a:lstStyle/>
                    <a:p>
                      <a:r>
                        <a:rPr lang="en-GB" sz="1600" dirty="0"/>
                        <a:t>Operations/ implementation</a:t>
                      </a:r>
                    </a:p>
                  </a:txBody>
                  <a:tcPr/>
                </a:tc>
                <a:extLst>
                  <a:ext uri="{0D108BD9-81ED-4DB2-BD59-A6C34878D82A}">
                    <a16:rowId xmlns:a16="http://schemas.microsoft.com/office/drawing/2014/main" xmlns="" val="4129402326"/>
                  </a:ext>
                </a:extLst>
              </a:tr>
              <a:tr h="737565">
                <a:tc>
                  <a:txBody>
                    <a:bodyPr/>
                    <a:lstStyle/>
                    <a:p>
                      <a:r>
                        <a:rPr lang="en-GB" sz="1600" dirty="0"/>
                        <a:t>Financing</a:t>
                      </a:r>
                    </a:p>
                  </a:txBody>
                  <a:tcPr/>
                </a:tc>
                <a:tc>
                  <a:txBody>
                    <a:bodyPr/>
                    <a:lstStyle/>
                    <a:p>
                      <a:r>
                        <a:rPr lang="en-GB" sz="1600" dirty="0"/>
                        <a:t>Vulnerability and poverty assessment</a:t>
                      </a:r>
                    </a:p>
                  </a:txBody>
                  <a:tcPr/>
                </a:tc>
                <a:tc>
                  <a:txBody>
                    <a:bodyPr/>
                    <a:lstStyle/>
                    <a:p>
                      <a:r>
                        <a:rPr lang="en-GB" sz="1600" dirty="0"/>
                        <a:t>Targeting</a:t>
                      </a:r>
                    </a:p>
                  </a:txBody>
                  <a:tcPr/>
                </a:tc>
                <a:tc>
                  <a:txBody>
                    <a:bodyPr/>
                    <a:lstStyle/>
                    <a:p>
                      <a:r>
                        <a:rPr lang="en-GB" sz="1600" dirty="0"/>
                        <a:t>Outreach, comms and messaging</a:t>
                      </a:r>
                    </a:p>
                  </a:txBody>
                  <a:tcPr/>
                </a:tc>
                <a:tc>
                  <a:txBody>
                    <a:bodyPr/>
                    <a:lstStyle/>
                    <a:p>
                      <a:r>
                        <a:rPr lang="en-GB" sz="1600" dirty="0"/>
                        <a:t>Information systems</a:t>
                      </a:r>
                    </a:p>
                  </a:txBody>
                  <a:tcPr/>
                </a:tc>
                <a:extLst>
                  <a:ext uri="{0D108BD9-81ED-4DB2-BD59-A6C34878D82A}">
                    <a16:rowId xmlns:a16="http://schemas.microsoft.com/office/drawing/2014/main" xmlns="" val="3428206302"/>
                  </a:ext>
                </a:extLst>
              </a:tr>
              <a:tr h="1048119">
                <a:tc>
                  <a:txBody>
                    <a:bodyPr/>
                    <a:lstStyle/>
                    <a:p>
                      <a:r>
                        <a:rPr lang="en-GB" sz="1600" dirty="0"/>
                        <a:t>Legal and Policy frameworks/SOPs/ agreements</a:t>
                      </a:r>
                    </a:p>
                  </a:txBody>
                  <a:tcPr/>
                </a:tc>
                <a:tc>
                  <a:txBody>
                    <a:bodyPr/>
                    <a:lstStyle/>
                    <a:p>
                      <a:r>
                        <a:rPr lang="en-GB" sz="1600" dirty="0"/>
                        <a:t>Market and price analysis</a:t>
                      </a:r>
                    </a:p>
                  </a:txBody>
                  <a:tcPr/>
                </a:tc>
                <a:tc>
                  <a:txBody>
                    <a:bodyPr/>
                    <a:lstStyle/>
                    <a:p>
                      <a:r>
                        <a:rPr lang="en-GB" sz="1600" dirty="0"/>
                        <a:t>Transfer value, frequency and timeliness</a:t>
                      </a:r>
                    </a:p>
                  </a:txBody>
                  <a:tcPr/>
                </a:tc>
                <a:tc>
                  <a:txBody>
                    <a:bodyPr/>
                    <a:lstStyle/>
                    <a:p>
                      <a:r>
                        <a:rPr lang="en-GB" sz="1600" dirty="0"/>
                        <a:t>Do no harm, protection and grievance</a:t>
                      </a:r>
                    </a:p>
                  </a:txBody>
                  <a:tcPr/>
                </a:tc>
                <a:tc>
                  <a:txBody>
                    <a:bodyPr/>
                    <a:lstStyle/>
                    <a:p>
                      <a:r>
                        <a:rPr lang="en-GB" sz="1600" dirty="0"/>
                        <a:t>Registration and enrolment</a:t>
                      </a:r>
                    </a:p>
                  </a:txBody>
                  <a:tcPr/>
                </a:tc>
                <a:extLst>
                  <a:ext uri="{0D108BD9-81ED-4DB2-BD59-A6C34878D82A}">
                    <a16:rowId xmlns:a16="http://schemas.microsoft.com/office/drawing/2014/main" xmlns="" val="1992716539"/>
                  </a:ext>
                </a:extLst>
              </a:tr>
              <a:tr h="934628">
                <a:tc>
                  <a:txBody>
                    <a:bodyPr/>
                    <a:lstStyle/>
                    <a:p>
                      <a:r>
                        <a:rPr lang="en-GB" sz="1600" dirty="0"/>
                        <a:t>Governance and coordination</a:t>
                      </a:r>
                    </a:p>
                  </a:txBody>
                  <a:tcPr/>
                </a:tc>
                <a:tc>
                  <a:txBody>
                    <a:bodyPr/>
                    <a:lstStyle/>
                    <a:p>
                      <a:r>
                        <a:rPr lang="en-GB" sz="1600" dirty="0"/>
                        <a:t>Monitoring and evidence</a:t>
                      </a:r>
                    </a:p>
                  </a:txBody>
                  <a:tcPr/>
                </a:tc>
                <a:tc>
                  <a:txBody>
                    <a:bodyPr/>
                    <a:lstStyle/>
                    <a:p>
                      <a:r>
                        <a:rPr lang="en-GB" sz="1600" dirty="0"/>
                        <a:t>Conditionality</a:t>
                      </a:r>
                    </a:p>
                  </a:txBody>
                  <a:tcPr/>
                </a:tc>
                <a:tc>
                  <a:txBody>
                    <a:bodyPr/>
                    <a:lstStyle/>
                    <a:p>
                      <a:r>
                        <a:rPr lang="en-GB" sz="1600" dirty="0"/>
                        <a:t>Scaling down and exit options</a:t>
                      </a:r>
                    </a:p>
                  </a:txBody>
                  <a:tcPr/>
                </a:tc>
                <a:tc>
                  <a:txBody>
                    <a:bodyPr/>
                    <a:lstStyle/>
                    <a:p>
                      <a:r>
                        <a:rPr lang="en-GB" sz="1600" dirty="0"/>
                        <a:t>Payments and delivery</a:t>
                      </a:r>
                    </a:p>
                  </a:txBody>
                  <a:tcPr/>
                </a:tc>
                <a:extLst>
                  <a:ext uri="{0D108BD9-81ED-4DB2-BD59-A6C34878D82A}">
                    <a16:rowId xmlns:a16="http://schemas.microsoft.com/office/drawing/2014/main" xmlns="" val="1938215633"/>
                  </a:ext>
                </a:extLst>
              </a:tr>
              <a:tr h="737565">
                <a:tc>
                  <a:txBody>
                    <a:bodyPr/>
                    <a:lstStyle/>
                    <a:p>
                      <a:r>
                        <a:rPr lang="en-GB" sz="1600" dirty="0"/>
                        <a:t>Capacity building</a:t>
                      </a:r>
                    </a:p>
                  </a:txBody>
                  <a:tcPr/>
                </a:tc>
                <a:tc>
                  <a:txBody>
                    <a:bodyPr/>
                    <a:lstStyle/>
                    <a:p>
                      <a:endParaRPr lang="en-GB" sz="1600" dirty="0"/>
                    </a:p>
                  </a:txBody>
                  <a:tcPr/>
                </a:tc>
                <a:tc>
                  <a:txBody>
                    <a:bodyPr/>
                    <a:lstStyle/>
                    <a:p>
                      <a:r>
                        <a:rPr lang="en-GB" sz="1600" dirty="0"/>
                        <a:t>Purpose and links with intended outcomes</a:t>
                      </a:r>
                    </a:p>
                  </a:txBody>
                  <a:tcPr/>
                </a:tc>
                <a:tc>
                  <a:txBody>
                    <a:bodyPr/>
                    <a:lstStyle/>
                    <a:p>
                      <a:endParaRPr lang="en-GB" sz="1600" dirty="0"/>
                    </a:p>
                  </a:txBody>
                  <a:tcPr/>
                </a:tc>
                <a:tc>
                  <a:txBody>
                    <a:bodyPr/>
                    <a:lstStyle/>
                    <a:p>
                      <a:endParaRPr lang="en-GB" sz="1600" dirty="0"/>
                    </a:p>
                  </a:txBody>
                  <a:tcPr/>
                </a:tc>
                <a:extLst>
                  <a:ext uri="{0D108BD9-81ED-4DB2-BD59-A6C34878D82A}">
                    <a16:rowId xmlns:a16="http://schemas.microsoft.com/office/drawing/2014/main" xmlns="" val="2963823345"/>
                  </a:ext>
                </a:extLst>
              </a:tr>
            </a:tbl>
          </a:graphicData>
        </a:graphic>
      </p:graphicFrame>
      <p:sp>
        <p:nvSpPr>
          <p:cNvPr id="7" name="Title 1"/>
          <p:cNvSpPr txBox="1">
            <a:spLocks/>
          </p:cNvSpPr>
          <p:nvPr/>
        </p:nvSpPr>
        <p:spPr>
          <a:xfrm>
            <a:off x="1018441" y="177168"/>
            <a:ext cx="10325822" cy="1038831"/>
          </a:xfrm>
          <a:prstGeom prst="rect">
            <a:avLst/>
          </a:prstGeom>
          <a:solidFill>
            <a:srgbClr val="2F5597"/>
          </a:solidFill>
          <a:ln>
            <a:solidFill>
              <a:schemeClr val="accent1">
                <a:lumMod val="40000"/>
                <a:lumOff val="60000"/>
              </a:schemeClr>
            </a:solidFill>
          </a:ln>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3600" dirty="0" smtClean="0">
                <a:solidFill>
                  <a:schemeClr val="bg1"/>
                </a:solidFill>
                <a:latin typeface="Gill Sans MT" panose="020B0502020104020203" pitchFamily="34" charset="0"/>
              </a:rPr>
              <a:t>Case Study </a:t>
            </a:r>
            <a:r>
              <a:rPr lang="en-GB" sz="3600" dirty="0" smtClean="0">
                <a:solidFill>
                  <a:schemeClr val="bg1"/>
                </a:solidFill>
                <a:latin typeface="Gill Sans MT" panose="020B0502020104020203" pitchFamily="34" charset="0"/>
              </a:rPr>
              <a:t>Overview </a:t>
            </a:r>
            <a:r>
              <a:rPr lang="mr-IN" sz="3600" dirty="0">
                <a:solidFill>
                  <a:schemeClr val="bg1"/>
                </a:solidFill>
                <a:latin typeface="Gill Sans MT" panose="020B0502020104020203" pitchFamily="34" charset="0"/>
              </a:rPr>
              <a:t>–</a:t>
            </a:r>
            <a:r>
              <a:rPr lang="en-GB" sz="3600" dirty="0">
                <a:solidFill>
                  <a:schemeClr val="bg1"/>
                </a:solidFill>
                <a:latin typeface="Gill Sans MT" panose="020B0502020104020203" pitchFamily="34" charset="0"/>
              </a:rPr>
              <a:t> WP Activity 3.5 </a:t>
            </a:r>
            <a:endParaRPr lang="en-GB" sz="3600" dirty="0">
              <a:solidFill>
                <a:schemeClr val="bg1"/>
              </a:solidFill>
            </a:endParaRPr>
          </a:p>
        </p:txBody>
      </p:sp>
    </p:spTree>
    <p:extLst>
      <p:ext uri="{BB962C8B-B14F-4D97-AF65-F5344CB8AC3E}">
        <p14:creationId xmlns:p14="http://schemas.microsoft.com/office/powerpoint/2010/main" val="17825536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Diagram 7">
            <a:extLst>
              <a:ext uri="{FF2B5EF4-FFF2-40B4-BE49-F238E27FC236}">
                <a16:creationId xmlns:a16="http://schemas.microsoft.com/office/drawing/2014/main" xmlns="" id="{8D2C6DD5-1E51-4FA6-A563-33A09CE6057C}"/>
              </a:ext>
            </a:extLst>
          </p:cNvPr>
          <p:cNvGraphicFramePr/>
          <p:nvPr>
            <p:extLst>
              <p:ext uri="{D42A27DB-BD31-4B8C-83A1-F6EECF244321}">
                <p14:modId xmlns:p14="http://schemas.microsoft.com/office/powerpoint/2010/main" val="1303397728"/>
              </p:ext>
            </p:extLst>
          </p:nvPr>
        </p:nvGraphicFramePr>
        <p:xfrm>
          <a:off x="616536" y="1602769"/>
          <a:ext cx="10382033" cy="481913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itle 1"/>
          <p:cNvSpPr txBox="1">
            <a:spLocks/>
          </p:cNvSpPr>
          <p:nvPr/>
        </p:nvSpPr>
        <p:spPr>
          <a:xfrm>
            <a:off x="648519" y="349774"/>
            <a:ext cx="10375146" cy="1038831"/>
          </a:xfrm>
          <a:prstGeom prst="rect">
            <a:avLst/>
          </a:prstGeom>
          <a:solidFill>
            <a:schemeClr val="accent1">
              <a:lumMod val="75000"/>
            </a:schemeClr>
          </a:solidFill>
          <a:ln>
            <a:solidFill>
              <a:srgbClr val="2F5597"/>
            </a:solidFill>
          </a:ln>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3600" dirty="0" smtClean="0">
                <a:solidFill>
                  <a:schemeClr val="bg1"/>
                </a:solidFill>
                <a:latin typeface="Gill Sans MT" panose="020B0502020104020203" pitchFamily="34" charset="0"/>
              </a:rPr>
              <a:t>Case Study Development </a:t>
            </a:r>
            <a:r>
              <a:rPr lang="mr-IN" sz="3600" dirty="0" smtClean="0">
                <a:solidFill>
                  <a:schemeClr val="bg1"/>
                </a:solidFill>
                <a:latin typeface="Gill Sans MT" panose="020B0502020104020203" pitchFamily="34" charset="0"/>
              </a:rPr>
              <a:t>–</a:t>
            </a:r>
            <a:r>
              <a:rPr lang="en-GB" sz="3600" dirty="0" smtClean="0">
                <a:solidFill>
                  <a:schemeClr val="bg1"/>
                </a:solidFill>
                <a:latin typeface="Gill Sans MT" panose="020B0502020104020203" pitchFamily="34" charset="0"/>
              </a:rPr>
              <a:t> Methodology and Process</a:t>
            </a:r>
            <a:endParaRPr lang="en-GB" sz="3600" dirty="0">
              <a:solidFill>
                <a:schemeClr val="bg1"/>
              </a:solidFill>
            </a:endParaRPr>
          </a:p>
        </p:txBody>
      </p:sp>
    </p:spTree>
    <p:extLst>
      <p:ext uri="{BB962C8B-B14F-4D97-AF65-F5344CB8AC3E}">
        <p14:creationId xmlns:p14="http://schemas.microsoft.com/office/powerpoint/2010/main" val="33021564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50293A89-9EFB-4BBE-8D69-89F8585A148F}"/>
              </a:ext>
            </a:extLst>
          </p:cNvPr>
          <p:cNvSpPr>
            <a:spLocks noGrp="1"/>
          </p:cNvSpPr>
          <p:nvPr>
            <p:ph idx="1"/>
          </p:nvPr>
        </p:nvSpPr>
        <p:spPr/>
        <p:txBody>
          <a:bodyPr>
            <a:normAutofit/>
          </a:bodyPr>
          <a:lstStyle/>
          <a:p>
            <a:r>
              <a:rPr lang="en-GB" sz="3600" dirty="0">
                <a:solidFill>
                  <a:schemeClr val="accent1"/>
                </a:solidFill>
              </a:rPr>
              <a:t>Next steps:</a:t>
            </a:r>
          </a:p>
          <a:p>
            <a:pPr lvl="1"/>
            <a:r>
              <a:rPr lang="en-GB" sz="3600" dirty="0">
                <a:solidFill>
                  <a:schemeClr val="accent1">
                    <a:lumMod val="50000"/>
                  </a:schemeClr>
                </a:solidFill>
              </a:rPr>
              <a:t>Please contact Lois Austin at </a:t>
            </a:r>
            <a:r>
              <a:rPr lang="en-GB" sz="3600" dirty="0">
                <a:solidFill>
                  <a:schemeClr val="accent1">
                    <a:lumMod val="50000"/>
                  </a:schemeClr>
                </a:solidFill>
                <a:hlinkClick r:id="rId2">
                  <a:extLst>
                    <a:ext uri="{A12FA001-AC4F-418D-AE19-62706E023703}">
                      <ahyp:hlinkClr xmlns:ahyp="http://schemas.microsoft.com/office/drawing/2018/hyperlinkcolor" xmlns="" val="tx"/>
                    </a:ext>
                  </a:extLst>
                </a:hlinkClick>
              </a:rPr>
              <a:t>loisrabbit@aol.com</a:t>
            </a:r>
            <a:r>
              <a:rPr lang="en-GB" sz="3600" dirty="0">
                <a:solidFill>
                  <a:schemeClr val="accent1">
                    <a:lumMod val="50000"/>
                  </a:schemeClr>
                </a:solidFill>
              </a:rPr>
              <a:t> indicating whether you are interested in:</a:t>
            </a:r>
          </a:p>
          <a:p>
            <a:pPr lvl="2"/>
            <a:r>
              <a:rPr lang="en-GB" sz="3600" dirty="0">
                <a:solidFill>
                  <a:schemeClr val="accent1">
                    <a:lumMod val="50000"/>
                  </a:schemeClr>
                </a:solidFill>
              </a:rPr>
              <a:t>Co-leading a case study</a:t>
            </a:r>
          </a:p>
          <a:p>
            <a:pPr lvl="2"/>
            <a:r>
              <a:rPr lang="en-GB" sz="3600" dirty="0">
                <a:solidFill>
                  <a:schemeClr val="accent1">
                    <a:lumMod val="50000"/>
                  </a:schemeClr>
                </a:solidFill>
              </a:rPr>
              <a:t>Contributing to a case study</a:t>
            </a:r>
          </a:p>
          <a:p>
            <a:pPr lvl="1"/>
            <a:r>
              <a:rPr lang="en-GB" sz="3600" b="1" dirty="0">
                <a:solidFill>
                  <a:schemeClr val="accent1"/>
                </a:solidFill>
              </a:rPr>
              <a:t>Deadline: Friday 31 July 2020</a:t>
            </a:r>
          </a:p>
        </p:txBody>
      </p:sp>
      <p:sp>
        <p:nvSpPr>
          <p:cNvPr id="2" name="Title 1"/>
          <p:cNvSpPr>
            <a:spLocks noGrp="1"/>
          </p:cNvSpPr>
          <p:nvPr>
            <p:ph type="title"/>
          </p:nvPr>
        </p:nvSpPr>
        <p:spPr/>
        <p:txBody>
          <a:bodyPr/>
          <a:lstStyle/>
          <a:p>
            <a:r>
              <a:rPr lang="en-GB" dirty="0" smtClean="0"/>
              <a:t>Case Studies</a:t>
            </a:r>
            <a:endParaRPr lang="en-GB" dirty="0"/>
          </a:p>
        </p:txBody>
      </p:sp>
    </p:spTree>
    <p:extLst>
      <p:ext uri="{BB962C8B-B14F-4D97-AF65-F5344CB8AC3E}">
        <p14:creationId xmlns:p14="http://schemas.microsoft.com/office/powerpoint/2010/main" val="16259752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608682"/>
            <a:ext cx="9144000" cy="1038831"/>
          </a:xfrm>
          <a:solidFill>
            <a:schemeClr val="accent1"/>
          </a:solidFill>
          <a:ln>
            <a:solidFill>
              <a:srgbClr val="4F81BD"/>
            </a:solidFill>
          </a:ln>
        </p:spPr>
        <p:txBody>
          <a:bodyPr>
            <a:normAutofit fontScale="90000"/>
          </a:bodyPr>
          <a:lstStyle/>
          <a:p>
            <a:r>
              <a:rPr lang="en-GB" sz="3600" dirty="0">
                <a:solidFill>
                  <a:schemeClr val="bg1"/>
                </a:solidFill>
                <a:latin typeface="Gill Sans MT" panose="020B0502020104020203" pitchFamily="34" charset="0"/>
              </a:rPr>
              <a:t>Linking </a:t>
            </a:r>
            <a:r>
              <a:rPr lang="en-GB" sz="3600" dirty="0" smtClean="0">
                <a:solidFill>
                  <a:schemeClr val="bg1"/>
                </a:solidFill>
                <a:latin typeface="Gill Sans MT" panose="020B0502020104020203" pitchFamily="34" charset="0"/>
              </a:rPr>
              <a:t>Humanitarian </a:t>
            </a:r>
            <a:r>
              <a:rPr lang="en-GB" sz="3600" dirty="0">
                <a:solidFill>
                  <a:schemeClr val="bg1"/>
                </a:solidFill>
                <a:latin typeface="Gill Sans MT" panose="020B0502020104020203" pitchFamily="34" charset="0"/>
              </a:rPr>
              <a:t>Cash and </a:t>
            </a:r>
            <a:r>
              <a:rPr lang="en-GB" sz="3600" dirty="0" smtClean="0">
                <a:solidFill>
                  <a:schemeClr val="bg1"/>
                </a:solidFill>
                <a:latin typeface="Gill Sans MT" panose="020B0502020104020203" pitchFamily="34" charset="0"/>
              </a:rPr>
              <a:t>Social Protection GB Subgroup</a:t>
            </a:r>
            <a:endParaRPr lang="en-GB" sz="3600" dirty="0">
              <a:solidFill>
                <a:schemeClr val="bg1"/>
              </a:solidFill>
            </a:endParaRPr>
          </a:p>
        </p:txBody>
      </p:sp>
      <p:sp>
        <p:nvSpPr>
          <p:cNvPr id="3" name="Subtitle 2"/>
          <p:cNvSpPr>
            <a:spLocks noGrp="1"/>
          </p:cNvSpPr>
          <p:nvPr>
            <p:ph type="subTitle" idx="1"/>
          </p:nvPr>
        </p:nvSpPr>
        <p:spPr>
          <a:xfrm>
            <a:off x="1524000" y="2068993"/>
            <a:ext cx="9144000" cy="4651669"/>
          </a:xfrm>
        </p:spPr>
        <p:txBody>
          <a:bodyPr>
            <a:normAutofit lnSpcReduction="10000"/>
          </a:bodyPr>
          <a:lstStyle/>
          <a:p>
            <a:r>
              <a:rPr lang="en-GB" b="1" dirty="0"/>
              <a:t>Aim of the webinar: </a:t>
            </a:r>
            <a:endParaRPr lang="en-MY" dirty="0"/>
          </a:p>
          <a:p>
            <a:pPr marL="342900" lvl="0" indent="-342900" algn="l">
              <a:lnSpc>
                <a:spcPct val="120000"/>
              </a:lnSpc>
              <a:buClr>
                <a:schemeClr val="accent1"/>
              </a:buClr>
              <a:buFont typeface="Wingdings" charset="2"/>
              <a:buChar char="§"/>
            </a:pPr>
            <a:r>
              <a:rPr lang="en-US" dirty="0"/>
              <a:t>To update the group on the status of the revised work-plan, and the process that has been undertaken this year to consult on the WP</a:t>
            </a:r>
            <a:endParaRPr lang="en-MY" dirty="0"/>
          </a:p>
          <a:p>
            <a:pPr marL="342900" lvl="0" indent="-342900" algn="l">
              <a:lnSpc>
                <a:spcPct val="120000"/>
              </a:lnSpc>
              <a:buClr>
                <a:schemeClr val="accent1"/>
              </a:buClr>
              <a:buFont typeface="Wingdings" charset="2"/>
              <a:buChar char="§"/>
            </a:pPr>
            <a:r>
              <a:rPr lang="en-US" dirty="0"/>
              <a:t>To update the </a:t>
            </a:r>
            <a:r>
              <a:rPr lang="en-US" dirty="0" smtClean="0"/>
              <a:t>WP</a:t>
            </a:r>
            <a:r>
              <a:rPr lang="en-US" dirty="0" smtClean="0"/>
              <a:t> </a:t>
            </a:r>
            <a:r>
              <a:rPr lang="en-US" dirty="0"/>
              <a:t>conceived in 2019, to ensure feasibility and agree responsibility for agreed activities</a:t>
            </a:r>
            <a:endParaRPr lang="en-MY" dirty="0"/>
          </a:p>
          <a:p>
            <a:pPr marL="342900" lvl="0" indent="-342900" algn="l">
              <a:lnSpc>
                <a:spcPct val="120000"/>
              </a:lnSpc>
              <a:buClr>
                <a:schemeClr val="accent1"/>
              </a:buClr>
              <a:buFont typeface="Wingdings" charset="2"/>
              <a:buChar char="§"/>
            </a:pPr>
            <a:r>
              <a:rPr lang="en-US" dirty="0"/>
              <a:t>To present the discussion note on Knowledge Management and Learning (KML) in relation </a:t>
            </a:r>
            <a:r>
              <a:rPr lang="en-US" dirty="0" smtClean="0"/>
              <a:t>Engagement Area 3 in WP and </a:t>
            </a:r>
            <a:r>
              <a:rPr lang="en-US" dirty="0"/>
              <a:t>agree on/amend the </a:t>
            </a:r>
            <a:r>
              <a:rPr lang="en-US" dirty="0" smtClean="0"/>
              <a:t>WP</a:t>
            </a:r>
            <a:r>
              <a:rPr lang="en-US" dirty="0" smtClean="0"/>
              <a:t>.</a:t>
            </a:r>
            <a:endParaRPr lang="en-MY" dirty="0"/>
          </a:p>
          <a:p>
            <a:pPr marL="342900" lvl="0" indent="-342900" algn="l">
              <a:lnSpc>
                <a:spcPct val="120000"/>
              </a:lnSpc>
              <a:buClr>
                <a:schemeClr val="accent1"/>
              </a:buClr>
              <a:buFont typeface="Wingdings" charset="2"/>
              <a:buChar char="§"/>
            </a:pPr>
            <a:r>
              <a:rPr lang="en-US" dirty="0"/>
              <a:t>To explain how cases </a:t>
            </a:r>
            <a:r>
              <a:rPr lang="en-US" dirty="0" smtClean="0"/>
              <a:t>studies (Activity 3.5 in WP) </a:t>
            </a:r>
            <a:r>
              <a:rPr lang="en-US" dirty="0"/>
              <a:t>exploring themes related to Covid-19 and programming will be undertaken</a:t>
            </a:r>
            <a:endParaRPr lang="en-MY" dirty="0"/>
          </a:p>
          <a:p>
            <a:pPr marL="342900" indent="-342900" algn="l">
              <a:lnSpc>
                <a:spcPct val="120000"/>
              </a:lnSpc>
              <a:buClr>
                <a:schemeClr val="accent1"/>
              </a:buClr>
              <a:buFont typeface="Wingdings" charset="2"/>
              <a:buChar char="§"/>
            </a:pPr>
            <a:endParaRPr lang="en-GB" dirty="0"/>
          </a:p>
        </p:txBody>
      </p:sp>
    </p:spTree>
    <p:extLst>
      <p:ext uri="{BB962C8B-B14F-4D97-AF65-F5344CB8AC3E}">
        <p14:creationId xmlns:p14="http://schemas.microsoft.com/office/powerpoint/2010/main" val="24814478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174120"/>
            <a:ext cx="10500986" cy="572914"/>
          </a:xfrm>
          <a:prstGeom prst="rect">
            <a:avLst/>
          </a:prstGeom>
          <a:noFill/>
          <a:ln w="19050">
            <a:solidFill>
              <a:schemeClr val="bg1"/>
            </a:solidFill>
          </a:ln>
          <a:effectLst>
            <a:outerShdw blurRad="63500" sx="102000" sy="102000" algn="ctr" rotWithShape="0">
              <a:prstClr val="black">
                <a:alpha val="40000"/>
              </a:prstClr>
            </a:outerShdw>
          </a:effectLst>
        </p:spPr>
        <p:txBody>
          <a:bodyPr wrap="square" rtlCol="0">
            <a:spAutoFit/>
          </a:bodyPr>
          <a:lstStyle/>
          <a:p>
            <a:pPr>
              <a:lnSpc>
                <a:spcPct val="120000"/>
              </a:lnSpc>
            </a:pPr>
            <a:r>
              <a:rPr lang="en-GB" sz="2800" b="1" dirty="0">
                <a:effectLst>
                  <a:outerShdw blurRad="38100" dist="38100" dir="2700000" algn="tl">
                    <a:srgbClr val="000000">
                      <a:alpha val="43137"/>
                    </a:srgbClr>
                  </a:outerShdw>
                </a:effectLst>
                <a:latin typeface="Gill Sans MT" panose="020B0502020104020203" pitchFamily="34" charset="0"/>
              </a:rPr>
              <a:t>Linking Hum Cash and SP Subgroup: Workplan Consultations</a:t>
            </a:r>
            <a:endParaRPr lang="en-GB" sz="2800" dirty="0">
              <a:effectLst>
                <a:outerShdw blurRad="38100" dist="38100" dir="2700000" algn="tl">
                  <a:srgbClr val="000000">
                    <a:alpha val="43137"/>
                  </a:srgbClr>
                </a:outerShdw>
              </a:effectLst>
            </a:endParaRPr>
          </a:p>
        </p:txBody>
      </p:sp>
      <p:graphicFrame>
        <p:nvGraphicFramePr>
          <p:cNvPr id="5" name="Diagram 4">
            <a:extLst>
              <a:ext uri="{FF2B5EF4-FFF2-40B4-BE49-F238E27FC236}">
                <a16:creationId xmlns="" xmlns:a16="http://schemas.microsoft.com/office/drawing/2014/main" id="{9557F109-6158-45C2-B799-A8935A05DF5A}"/>
              </a:ext>
            </a:extLst>
          </p:cNvPr>
          <p:cNvGraphicFramePr/>
          <p:nvPr>
            <p:extLst>
              <p:ext uri="{D42A27DB-BD31-4B8C-83A1-F6EECF244321}">
                <p14:modId xmlns:p14="http://schemas.microsoft.com/office/powerpoint/2010/main" val="3413605635"/>
              </p:ext>
            </p:extLst>
          </p:nvPr>
        </p:nvGraphicFramePr>
        <p:xfrm>
          <a:off x="4800600" y="1312332"/>
          <a:ext cx="7239000" cy="438573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a:extLst>
              <a:ext uri="{FF2B5EF4-FFF2-40B4-BE49-F238E27FC236}">
                <a16:creationId xmlns="" xmlns:a16="http://schemas.microsoft.com/office/drawing/2014/main" id="{D3A2B1A1-9090-459F-9356-69FBEF821800}"/>
              </a:ext>
            </a:extLst>
          </p:cNvPr>
          <p:cNvSpPr txBox="1"/>
          <p:nvPr/>
        </p:nvSpPr>
        <p:spPr>
          <a:xfrm>
            <a:off x="301414" y="1565691"/>
            <a:ext cx="4351020" cy="4247317"/>
          </a:xfrm>
          <a:prstGeom prst="rect">
            <a:avLst/>
          </a:prstGeom>
          <a:noFill/>
        </p:spPr>
        <p:txBody>
          <a:bodyPr wrap="square" rtlCol="0">
            <a:spAutoFit/>
          </a:bodyPr>
          <a:lstStyle/>
          <a:p>
            <a:r>
              <a:rPr lang="en-GB" b="1" dirty="0"/>
              <a:t>PROCESS</a:t>
            </a:r>
            <a:r>
              <a:rPr lang="en-GB" dirty="0"/>
              <a:t>: Invitation of all subgroup members to phone interview or email survey</a:t>
            </a:r>
          </a:p>
          <a:p>
            <a:endParaRPr lang="en-GB" b="1" dirty="0"/>
          </a:p>
          <a:p>
            <a:r>
              <a:rPr lang="en-GB" b="1" dirty="0"/>
              <a:t>COVERAGE: </a:t>
            </a:r>
            <a:r>
              <a:rPr lang="en-GB" dirty="0"/>
              <a:t>27 members participated</a:t>
            </a:r>
          </a:p>
          <a:p>
            <a:endParaRPr lang="en-GB" dirty="0"/>
          </a:p>
          <a:p>
            <a:r>
              <a:rPr lang="en-GB" b="1" dirty="0"/>
              <a:t>CONSULTATIONS:</a:t>
            </a:r>
          </a:p>
          <a:p>
            <a:pPr marL="285750" indent="-285750">
              <a:buFont typeface="Arial" panose="020B0604020202020204" pitchFamily="34" charset="0"/>
              <a:buChar char="•"/>
            </a:pPr>
            <a:r>
              <a:rPr lang="en-GB" dirty="0"/>
              <a:t>status of any agreed workplan activities;</a:t>
            </a:r>
          </a:p>
          <a:p>
            <a:pPr marL="285750" indent="-285750">
              <a:buFont typeface="Arial" panose="020B0604020202020204" pitchFamily="34" charset="0"/>
              <a:buChar char="•"/>
            </a:pPr>
            <a:r>
              <a:rPr lang="en-GB" dirty="0"/>
              <a:t>interest to lead or contribute to listed workplan activities;  </a:t>
            </a:r>
          </a:p>
          <a:p>
            <a:pPr marL="285750" indent="-285750">
              <a:buFont typeface="Arial" panose="020B0604020202020204" pitchFamily="34" charset="0"/>
              <a:buChar char="•"/>
            </a:pPr>
            <a:r>
              <a:rPr lang="en-GB" dirty="0"/>
              <a:t>other activities planned in 2020-21 that might fit objectives and engagement areas of the subgroup;</a:t>
            </a:r>
          </a:p>
          <a:p>
            <a:pPr marL="285750" indent="-285750">
              <a:buFont typeface="Arial" panose="020B0604020202020204" pitchFamily="34" charset="0"/>
              <a:buChar char="•"/>
            </a:pPr>
            <a:r>
              <a:rPr lang="en-GB" dirty="0"/>
              <a:t>how the subgroup could be managed.</a:t>
            </a:r>
          </a:p>
          <a:p>
            <a:endParaRPr lang="en-GB" dirty="0"/>
          </a:p>
        </p:txBody>
      </p:sp>
      <p:sp>
        <p:nvSpPr>
          <p:cNvPr id="4" name="TextBox 3">
            <a:extLst>
              <a:ext uri="{FF2B5EF4-FFF2-40B4-BE49-F238E27FC236}">
                <a16:creationId xmlns="" xmlns:a16="http://schemas.microsoft.com/office/drawing/2014/main" id="{98DAF67C-2961-4B2D-8DD9-0E6787942907}"/>
              </a:ext>
            </a:extLst>
          </p:cNvPr>
          <p:cNvSpPr txBox="1"/>
          <p:nvPr/>
        </p:nvSpPr>
        <p:spPr>
          <a:xfrm>
            <a:off x="5096933" y="1727200"/>
            <a:ext cx="381000" cy="523220"/>
          </a:xfrm>
          <a:prstGeom prst="rect">
            <a:avLst/>
          </a:prstGeom>
          <a:noFill/>
        </p:spPr>
        <p:txBody>
          <a:bodyPr wrap="square" rtlCol="0">
            <a:spAutoFit/>
          </a:bodyPr>
          <a:lstStyle/>
          <a:p>
            <a:r>
              <a:rPr lang="en-GB" sz="2800" dirty="0"/>
              <a:t>1</a:t>
            </a:r>
          </a:p>
        </p:txBody>
      </p:sp>
      <p:sp>
        <p:nvSpPr>
          <p:cNvPr id="7" name="TextBox 6">
            <a:extLst>
              <a:ext uri="{FF2B5EF4-FFF2-40B4-BE49-F238E27FC236}">
                <a16:creationId xmlns="" xmlns:a16="http://schemas.microsoft.com/office/drawing/2014/main" id="{50F189FD-3FA7-4C85-BF05-3470BFDD356F}"/>
              </a:ext>
            </a:extLst>
          </p:cNvPr>
          <p:cNvSpPr txBox="1"/>
          <p:nvPr/>
        </p:nvSpPr>
        <p:spPr>
          <a:xfrm>
            <a:off x="5477933" y="2760133"/>
            <a:ext cx="381000" cy="523220"/>
          </a:xfrm>
          <a:prstGeom prst="rect">
            <a:avLst/>
          </a:prstGeom>
          <a:noFill/>
        </p:spPr>
        <p:txBody>
          <a:bodyPr wrap="square" rtlCol="0">
            <a:spAutoFit/>
          </a:bodyPr>
          <a:lstStyle/>
          <a:p>
            <a:r>
              <a:rPr lang="en-GB" sz="2800" dirty="0"/>
              <a:t>2</a:t>
            </a:r>
          </a:p>
        </p:txBody>
      </p:sp>
      <p:sp>
        <p:nvSpPr>
          <p:cNvPr id="8" name="TextBox 7">
            <a:extLst>
              <a:ext uri="{FF2B5EF4-FFF2-40B4-BE49-F238E27FC236}">
                <a16:creationId xmlns="" xmlns:a16="http://schemas.microsoft.com/office/drawing/2014/main" id="{890A851E-BD3E-452F-8F7B-DBEDE5EB2068}"/>
              </a:ext>
            </a:extLst>
          </p:cNvPr>
          <p:cNvSpPr txBox="1"/>
          <p:nvPr/>
        </p:nvSpPr>
        <p:spPr>
          <a:xfrm>
            <a:off x="5477933" y="3722351"/>
            <a:ext cx="381000" cy="523220"/>
          </a:xfrm>
          <a:prstGeom prst="rect">
            <a:avLst/>
          </a:prstGeom>
          <a:noFill/>
        </p:spPr>
        <p:txBody>
          <a:bodyPr wrap="square" rtlCol="0">
            <a:spAutoFit/>
          </a:bodyPr>
          <a:lstStyle/>
          <a:p>
            <a:r>
              <a:rPr lang="en-GB" sz="2800" dirty="0"/>
              <a:t>3</a:t>
            </a:r>
          </a:p>
        </p:txBody>
      </p:sp>
      <p:sp>
        <p:nvSpPr>
          <p:cNvPr id="9" name="TextBox 8">
            <a:extLst>
              <a:ext uri="{FF2B5EF4-FFF2-40B4-BE49-F238E27FC236}">
                <a16:creationId xmlns="" xmlns:a16="http://schemas.microsoft.com/office/drawing/2014/main" id="{5DBD9822-50F0-4057-9C52-3D3A975B9E12}"/>
              </a:ext>
            </a:extLst>
          </p:cNvPr>
          <p:cNvSpPr txBox="1"/>
          <p:nvPr/>
        </p:nvSpPr>
        <p:spPr>
          <a:xfrm>
            <a:off x="5096933" y="4783667"/>
            <a:ext cx="381000" cy="523220"/>
          </a:xfrm>
          <a:prstGeom prst="rect">
            <a:avLst/>
          </a:prstGeom>
          <a:noFill/>
        </p:spPr>
        <p:txBody>
          <a:bodyPr wrap="square" rtlCol="0">
            <a:spAutoFit/>
          </a:bodyPr>
          <a:lstStyle/>
          <a:p>
            <a:r>
              <a:rPr lang="en-GB" sz="2800" dirty="0"/>
              <a:t>4</a:t>
            </a:r>
          </a:p>
        </p:txBody>
      </p:sp>
    </p:spTree>
    <p:extLst>
      <p:ext uri="{BB962C8B-B14F-4D97-AF65-F5344CB8AC3E}">
        <p14:creationId xmlns:p14="http://schemas.microsoft.com/office/powerpoint/2010/main" val="42468069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2080" y="132927"/>
            <a:ext cx="10852639" cy="565796"/>
          </a:xfrm>
          <a:prstGeom prst="rect">
            <a:avLst/>
          </a:prstGeom>
          <a:noFill/>
          <a:ln w="19050">
            <a:solidFill>
              <a:schemeClr val="bg1"/>
            </a:solidFill>
          </a:ln>
          <a:effectLst>
            <a:outerShdw blurRad="63500" sx="102000" sy="102000" algn="ctr" rotWithShape="0">
              <a:prstClr val="black">
                <a:alpha val="40000"/>
              </a:prstClr>
            </a:outerShdw>
          </a:effectLst>
        </p:spPr>
        <p:txBody>
          <a:bodyPr wrap="square" rtlCol="0">
            <a:spAutoFit/>
          </a:bodyPr>
          <a:lstStyle/>
          <a:p>
            <a:pPr>
              <a:lnSpc>
                <a:spcPct val="120000"/>
              </a:lnSpc>
            </a:pPr>
            <a:r>
              <a:rPr lang="en-GB" sz="2800" b="1" dirty="0">
                <a:effectLst>
                  <a:outerShdw blurRad="38100" dist="38100" dir="2700000" algn="tl">
                    <a:srgbClr val="000000">
                      <a:alpha val="43137"/>
                    </a:srgbClr>
                  </a:outerShdw>
                </a:effectLst>
                <a:latin typeface="Gill Sans MT" panose="020B0502020104020203" pitchFamily="34" charset="0"/>
              </a:rPr>
              <a:t>Linking Hum Cash and SP Subgroup: Final Draft Workplan</a:t>
            </a:r>
          </a:p>
        </p:txBody>
      </p:sp>
      <p:graphicFrame>
        <p:nvGraphicFramePr>
          <p:cNvPr id="5" name="Diagram 4">
            <a:extLst>
              <a:ext uri="{FF2B5EF4-FFF2-40B4-BE49-F238E27FC236}">
                <a16:creationId xmlns="" xmlns:a16="http://schemas.microsoft.com/office/drawing/2014/main" id="{1029A401-9B69-4883-B1D7-FAE28B02EF60}"/>
              </a:ext>
            </a:extLst>
          </p:cNvPr>
          <p:cNvGraphicFramePr/>
          <p:nvPr>
            <p:extLst>
              <p:ext uri="{D42A27DB-BD31-4B8C-83A1-F6EECF244321}">
                <p14:modId xmlns:p14="http://schemas.microsoft.com/office/powerpoint/2010/main" val="73712994"/>
              </p:ext>
            </p:extLst>
          </p:nvPr>
        </p:nvGraphicFramePr>
        <p:xfrm>
          <a:off x="764088" y="1380848"/>
          <a:ext cx="10261738" cy="418283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9141691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608682"/>
            <a:ext cx="9144000" cy="1038831"/>
          </a:xfrm>
          <a:solidFill>
            <a:schemeClr val="accent1"/>
          </a:solidFill>
          <a:ln>
            <a:solidFill>
              <a:srgbClr val="4F81BD"/>
            </a:solidFill>
          </a:ln>
        </p:spPr>
        <p:txBody>
          <a:bodyPr>
            <a:normAutofit fontScale="90000"/>
          </a:bodyPr>
          <a:lstStyle/>
          <a:p>
            <a:r>
              <a:rPr lang="en-GB" sz="3600" dirty="0">
                <a:solidFill>
                  <a:schemeClr val="bg1"/>
                </a:solidFill>
                <a:latin typeface="Gill Sans MT" panose="020B0502020104020203" pitchFamily="34" charset="0"/>
              </a:rPr>
              <a:t>Knowledge Management and Learning: </a:t>
            </a:r>
            <a:br>
              <a:rPr lang="en-GB" sz="3600" dirty="0">
                <a:solidFill>
                  <a:schemeClr val="bg1"/>
                </a:solidFill>
                <a:latin typeface="Gill Sans MT" panose="020B0502020104020203" pitchFamily="34" charset="0"/>
              </a:rPr>
            </a:br>
            <a:r>
              <a:rPr lang="en-GB" sz="3600" dirty="0" smtClean="0">
                <a:solidFill>
                  <a:schemeClr val="bg1"/>
                </a:solidFill>
                <a:latin typeface="Gill Sans MT" panose="020B0502020104020203" pitchFamily="34" charset="0"/>
              </a:rPr>
              <a:t>Background </a:t>
            </a:r>
            <a:r>
              <a:rPr lang="mr-IN" sz="3600" dirty="0" smtClean="0">
                <a:solidFill>
                  <a:schemeClr val="bg1"/>
                </a:solidFill>
                <a:latin typeface="Gill Sans MT" panose="020B0502020104020203" pitchFamily="34" charset="0"/>
              </a:rPr>
              <a:t>–</a:t>
            </a:r>
            <a:r>
              <a:rPr lang="en-GB" sz="3600" dirty="0" smtClean="0">
                <a:solidFill>
                  <a:schemeClr val="bg1"/>
                </a:solidFill>
                <a:latin typeface="Gill Sans MT" panose="020B0502020104020203" pitchFamily="34" charset="0"/>
              </a:rPr>
              <a:t> WP Engagement Area 3</a:t>
            </a:r>
            <a:endParaRPr lang="en-GB" sz="3600" dirty="0">
              <a:solidFill>
                <a:schemeClr val="bg1"/>
              </a:solidFill>
            </a:endParaRPr>
          </a:p>
        </p:txBody>
      </p:sp>
      <p:sp>
        <p:nvSpPr>
          <p:cNvPr id="3" name="Subtitle 2"/>
          <p:cNvSpPr>
            <a:spLocks noGrp="1"/>
          </p:cNvSpPr>
          <p:nvPr>
            <p:ph type="subTitle" idx="1"/>
          </p:nvPr>
        </p:nvSpPr>
        <p:spPr>
          <a:xfrm>
            <a:off x="1524000" y="2068993"/>
            <a:ext cx="9144000" cy="4509985"/>
          </a:xfrm>
        </p:spPr>
        <p:txBody>
          <a:bodyPr>
            <a:normAutofit/>
          </a:bodyPr>
          <a:lstStyle/>
          <a:p>
            <a:pPr marL="342900" lvl="0" indent="-342900" algn="l">
              <a:lnSpc>
                <a:spcPct val="120000"/>
              </a:lnSpc>
              <a:buClr>
                <a:schemeClr val="accent1"/>
              </a:buClr>
              <a:buFont typeface="Wingdings" charset="2"/>
              <a:buChar char="§"/>
            </a:pPr>
            <a:r>
              <a:rPr lang="en-US" dirty="0"/>
              <a:t>April 2019 meeting: KML priorities.  UNICEF committed resources</a:t>
            </a:r>
          </a:p>
          <a:p>
            <a:pPr marL="342900" lvl="0" indent="-342900" algn="l">
              <a:lnSpc>
                <a:spcPct val="120000"/>
              </a:lnSpc>
              <a:buClr>
                <a:schemeClr val="accent1"/>
              </a:buClr>
              <a:buFont typeface="Wingdings" charset="2"/>
              <a:buChar char="§"/>
            </a:pPr>
            <a:r>
              <a:rPr lang="en-US" dirty="0"/>
              <a:t>Oct 2019 start of consultancy with the objectives to:</a:t>
            </a:r>
          </a:p>
          <a:p>
            <a:pPr marL="800100" lvl="1" indent="-342900" algn="l">
              <a:lnSpc>
                <a:spcPct val="120000"/>
              </a:lnSpc>
              <a:buClr>
                <a:schemeClr val="accent1"/>
              </a:buClr>
              <a:buFont typeface="Wingdings" charset="2"/>
              <a:buChar char="§"/>
            </a:pPr>
            <a:r>
              <a:rPr lang="en-US" dirty="0"/>
              <a:t>Assess KML needs of hum practitioners, including appropriate products and platforms (result: discussion note)</a:t>
            </a:r>
          </a:p>
          <a:p>
            <a:pPr marL="800100" lvl="1" indent="-342900" algn="l">
              <a:lnSpc>
                <a:spcPct val="120000"/>
              </a:lnSpc>
              <a:buClr>
                <a:schemeClr val="accent1"/>
              </a:buClr>
              <a:buFont typeface="Wingdings" charset="2"/>
              <a:buChar char="§"/>
            </a:pPr>
            <a:r>
              <a:rPr lang="en-US" dirty="0"/>
              <a:t>Begin KML work (webinars, discussion threads; started Dec 2019)</a:t>
            </a:r>
          </a:p>
          <a:p>
            <a:pPr marL="800100" lvl="1" indent="-342900" algn="l">
              <a:lnSpc>
                <a:spcPct val="120000"/>
              </a:lnSpc>
              <a:buClr>
                <a:schemeClr val="accent1"/>
              </a:buClr>
              <a:buFont typeface="Wingdings" charset="2"/>
              <a:buChar char="§"/>
            </a:pPr>
            <a:r>
              <a:rPr lang="en-US" dirty="0"/>
              <a:t>Make recommendations and a draft action plan for KML</a:t>
            </a:r>
          </a:p>
          <a:p>
            <a:pPr marL="342900" lvl="0" indent="-342900" algn="l">
              <a:lnSpc>
                <a:spcPct val="120000"/>
              </a:lnSpc>
              <a:buClr>
                <a:schemeClr val="accent1"/>
              </a:buClr>
              <a:buFont typeface="Wingdings" charset="2"/>
              <a:buChar char="§"/>
            </a:pPr>
            <a:r>
              <a:rPr lang="en-US" dirty="0"/>
              <a:t>March 2020: ramped up with COVID</a:t>
            </a:r>
            <a:endParaRPr lang="en-GB" dirty="0"/>
          </a:p>
        </p:txBody>
      </p:sp>
    </p:spTree>
    <p:extLst>
      <p:ext uri="{BB962C8B-B14F-4D97-AF65-F5344CB8AC3E}">
        <p14:creationId xmlns:p14="http://schemas.microsoft.com/office/powerpoint/2010/main" val="41330549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199" y="291090"/>
            <a:ext cx="10515599" cy="932688"/>
          </a:xfrm>
        </p:spPr>
        <p:txBody>
          <a:bodyPr>
            <a:normAutofit/>
          </a:bodyPr>
          <a:lstStyle/>
          <a:p>
            <a:r>
              <a:rPr lang="en-GB" sz="5400" dirty="0">
                <a:latin typeface="Gill Sans MT" panose="020B0502020104020203" pitchFamily="34" charset="0"/>
              </a:rPr>
              <a:t>Main KML needs</a:t>
            </a:r>
            <a:endParaRPr lang="en-GB" sz="5400" dirty="0"/>
          </a:p>
        </p:txBody>
      </p:sp>
      <p:pic>
        <p:nvPicPr>
          <p:cNvPr id="4" name="Picture 3">
            <a:extLst>
              <a:ext uri="{FF2B5EF4-FFF2-40B4-BE49-F238E27FC236}">
                <a16:creationId xmlns:a16="http://schemas.microsoft.com/office/drawing/2014/main" xmlns="" id="{96A2D5D4-516D-4B41-B840-5D1533A72344}"/>
              </a:ext>
            </a:extLst>
          </p:cNvPr>
          <p:cNvPicPr/>
          <p:nvPr/>
        </p:nvPicPr>
        <p:blipFill>
          <a:blip r:embed="rId3">
            <a:extLst>
              <a:ext uri="{28A0092B-C50C-407E-A947-70E740481C1C}">
                <a14:useLocalDpi xmlns:a14="http://schemas.microsoft.com/office/drawing/2010/main" val="0"/>
              </a:ext>
            </a:extLst>
          </a:blip>
          <a:stretch>
            <a:fillRect/>
          </a:stretch>
        </p:blipFill>
        <p:spPr>
          <a:xfrm>
            <a:off x="838199" y="1938655"/>
            <a:ext cx="10515599" cy="3342771"/>
          </a:xfrm>
          <a:prstGeom prst="rect">
            <a:avLst/>
          </a:prstGeom>
        </p:spPr>
      </p:pic>
    </p:spTree>
    <p:extLst>
      <p:ext uri="{BB962C8B-B14F-4D97-AF65-F5344CB8AC3E}">
        <p14:creationId xmlns:p14="http://schemas.microsoft.com/office/powerpoint/2010/main" val="19227441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608682"/>
            <a:ext cx="9144000" cy="1038831"/>
          </a:xfrm>
          <a:solidFill>
            <a:schemeClr val="accent1"/>
          </a:solidFill>
          <a:ln>
            <a:solidFill>
              <a:srgbClr val="4F81BD"/>
            </a:solidFill>
          </a:ln>
        </p:spPr>
        <p:txBody>
          <a:bodyPr>
            <a:normAutofit fontScale="90000"/>
          </a:bodyPr>
          <a:lstStyle/>
          <a:p>
            <a:r>
              <a:rPr lang="en-GB" sz="3600" dirty="0">
                <a:solidFill>
                  <a:schemeClr val="bg1"/>
                </a:solidFill>
                <a:latin typeface="Gill Sans MT" panose="020B0502020104020203" pitchFamily="34" charset="0"/>
              </a:rPr>
              <a:t>Knowledge Management and Learning</a:t>
            </a:r>
            <a:br>
              <a:rPr lang="en-GB" sz="3600" dirty="0">
                <a:solidFill>
                  <a:schemeClr val="bg1"/>
                </a:solidFill>
                <a:latin typeface="Gill Sans MT" panose="020B0502020104020203" pitchFamily="34" charset="0"/>
              </a:rPr>
            </a:br>
            <a:r>
              <a:rPr lang="en-GB" sz="3600" dirty="0">
                <a:solidFill>
                  <a:schemeClr val="bg1"/>
                </a:solidFill>
                <a:latin typeface="Gill Sans MT" panose="020B0502020104020203" pitchFamily="34" charset="0"/>
              </a:rPr>
              <a:t>Products and Platforms</a:t>
            </a:r>
            <a:endParaRPr lang="en-GB" sz="3600" dirty="0">
              <a:solidFill>
                <a:schemeClr val="bg1"/>
              </a:solidFill>
            </a:endParaRPr>
          </a:p>
        </p:txBody>
      </p:sp>
      <p:sp>
        <p:nvSpPr>
          <p:cNvPr id="3" name="Subtitle 2"/>
          <p:cNvSpPr>
            <a:spLocks noGrp="1"/>
          </p:cNvSpPr>
          <p:nvPr>
            <p:ph type="subTitle" idx="1"/>
          </p:nvPr>
        </p:nvSpPr>
        <p:spPr>
          <a:xfrm>
            <a:off x="1524000" y="2068993"/>
            <a:ext cx="9144000" cy="4509985"/>
          </a:xfrm>
        </p:spPr>
        <p:txBody>
          <a:bodyPr>
            <a:normAutofit fontScale="92500" lnSpcReduction="10000"/>
          </a:bodyPr>
          <a:lstStyle/>
          <a:p>
            <a:pPr marL="342900" lvl="0" indent="-342900" algn="l">
              <a:lnSpc>
                <a:spcPct val="120000"/>
              </a:lnSpc>
              <a:buClr>
                <a:schemeClr val="accent1"/>
              </a:buClr>
              <a:buFont typeface="Wingdings" charset="2"/>
              <a:buChar char="§"/>
            </a:pPr>
            <a:r>
              <a:rPr lang="en-GB" b="1" dirty="0"/>
              <a:t>KML platforms: </a:t>
            </a:r>
            <a:r>
              <a:rPr lang="en-GB" dirty="0"/>
              <a:t>CaLP and SP.org</a:t>
            </a:r>
          </a:p>
          <a:p>
            <a:pPr marL="342900" lvl="0" indent="-342900" algn="l">
              <a:lnSpc>
                <a:spcPct val="120000"/>
              </a:lnSpc>
              <a:buClr>
                <a:schemeClr val="accent1"/>
              </a:buClr>
              <a:buFont typeface="Wingdings" charset="2"/>
              <a:buChar char="§"/>
            </a:pPr>
            <a:r>
              <a:rPr lang="en-GB" b="1" dirty="0"/>
              <a:t>Products</a:t>
            </a:r>
          </a:p>
          <a:p>
            <a:pPr marL="914400" lvl="1" indent="-457200" algn="l">
              <a:buFont typeface="+mj-lt"/>
              <a:buAutoNum type="arabicPeriod"/>
            </a:pPr>
            <a:r>
              <a:rPr lang="en-GB" dirty="0"/>
              <a:t>Webinars</a:t>
            </a:r>
            <a:endParaRPr lang="en-US" dirty="0"/>
          </a:p>
          <a:p>
            <a:pPr marL="914400" lvl="1" indent="-457200" algn="l">
              <a:buFont typeface="+mj-lt"/>
              <a:buAutoNum type="arabicPeriod"/>
            </a:pPr>
            <a:r>
              <a:rPr lang="en-GB" dirty="0"/>
              <a:t>Discussion groups</a:t>
            </a:r>
            <a:endParaRPr lang="en-US" dirty="0"/>
          </a:p>
          <a:p>
            <a:pPr marL="914400" lvl="1" indent="-457200" algn="l">
              <a:buFont typeface="+mj-lt"/>
              <a:buAutoNum type="arabicPeriod"/>
            </a:pPr>
            <a:r>
              <a:rPr lang="en-GB" dirty="0"/>
              <a:t>Face-to-face events</a:t>
            </a:r>
            <a:endParaRPr lang="en-US" dirty="0"/>
          </a:p>
          <a:p>
            <a:pPr marL="914400" lvl="1" indent="-457200" algn="l">
              <a:buFont typeface="+mj-lt"/>
              <a:buAutoNum type="arabicPeriod"/>
            </a:pPr>
            <a:r>
              <a:rPr lang="en-GB" dirty="0"/>
              <a:t>Training</a:t>
            </a:r>
            <a:endParaRPr lang="en-US" dirty="0"/>
          </a:p>
          <a:p>
            <a:pPr marL="914400" lvl="1" indent="-457200" algn="l">
              <a:buFont typeface="+mj-lt"/>
              <a:buAutoNum type="arabicPeriod"/>
            </a:pPr>
            <a:r>
              <a:rPr lang="en-GB" dirty="0"/>
              <a:t>Newsletters</a:t>
            </a:r>
            <a:endParaRPr lang="en-US" dirty="0"/>
          </a:p>
          <a:p>
            <a:pPr marL="914400" lvl="1" indent="-457200" algn="l">
              <a:buFont typeface="+mj-lt"/>
              <a:buAutoNum type="arabicPeriod"/>
            </a:pPr>
            <a:r>
              <a:rPr lang="en-GB" dirty="0"/>
              <a:t>Standards, tools and guidance</a:t>
            </a:r>
            <a:endParaRPr lang="en-US" dirty="0"/>
          </a:p>
          <a:p>
            <a:pPr marL="914400" lvl="1" indent="-457200" algn="l">
              <a:buFont typeface="+mj-lt"/>
              <a:buAutoNum type="arabicPeriod"/>
            </a:pPr>
            <a:r>
              <a:rPr lang="en-GB" dirty="0"/>
              <a:t>Specialised technical support</a:t>
            </a:r>
            <a:endParaRPr lang="en-US" dirty="0"/>
          </a:p>
          <a:p>
            <a:pPr marL="914400" lvl="1" indent="-457200" algn="l">
              <a:buFont typeface="+mj-lt"/>
              <a:buAutoNum type="arabicPeriod"/>
            </a:pPr>
            <a:r>
              <a:rPr lang="en-GB" dirty="0"/>
              <a:t>Evidence centre library</a:t>
            </a:r>
            <a:endParaRPr lang="en-US" dirty="0"/>
          </a:p>
          <a:p>
            <a:pPr marL="914400" lvl="1" indent="-457200" algn="l">
              <a:buFont typeface="+mj-lt"/>
              <a:buAutoNum type="arabicPeriod"/>
            </a:pPr>
            <a:r>
              <a:rPr lang="en-GB" dirty="0"/>
              <a:t>Evidence centre research</a:t>
            </a:r>
            <a:endParaRPr lang="en-US" dirty="0"/>
          </a:p>
          <a:p>
            <a:pPr marL="914400" lvl="1" indent="-457200" algn="l">
              <a:buFont typeface="+mj-lt"/>
              <a:buAutoNum type="arabicPeriod"/>
            </a:pPr>
            <a:r>
              <a:rPr lang="en-GB" dirty="0"/>
              <a:t>Mapping (3W)</a:t>
            </a:r>
            <a:endParaRPr lang="en-US" dirty="0"/>
          </a:p>
          <a:p>
            <a:pPr marL="914400" lvl="1" indent="-457200" algn="l">
              <a:buFont typeface="+mj-lt"/>
              <a:buAutoNum type="arabicPeriod"/>
            </a:pPr>
            <a:r>
              <a:rPr lang="en-GB" dirty="0"/>
              <a:t>Blogs/podcasts/social media</a:t>
            </a:r>
            <a:endParaRPr lang="en-US" dirty="0"/>
          </a:p>
          <a:p>
            <a:pPr marL="342900" lvl="0" indent="-342900" algn="l">
              <a:lnSpc>
                <a:spcPct val="120000"/>
              </a:lnSpc>
              <a:buClr>
                <a:schemeClr val="accent1"/>
              </a:buClr>
              <a:buFont typeface="Wingdings" charset="2"/>
              <a:buChar char="§"/>
            </a:pPr>
            <a:endParaRPr lang="en-GB" dirty="0"/>
          </a:p>
          <a:p>
            <a:pPr marL="342900" lvl="0" indent="-342900" algn="l">
              <a:lnSpc>
                <a:spcPct val="120000"/>
              </a:lnSpc>
              <a:buClr>
                <a:schemeClr val="accent1"/>
              </a:buClr>
              <a:buFont typeface="Wingdings" charset="2"/>
              <a:buChar char="§"/>
            </a:pPr>
            <a:endParaRPr lang="en-GB" dirty="0"/>
          </a:p>
        </p:txBody>
      </p:sp>
    </p:spTree>
    <p:extLst>
      <p:ext uri="{BB962C8B-B14F-4D97-AF65-F5344CB8AC3E}">
        <p14:creationId xmlns:p14="http://schemas.microsoft.com/office/powerpoint/2010/main" val="8352291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2993896" y="1098845"/>
            <a:ext cx="6453665" cy="417002"/>
          </a:xfrm>
          <a:prstGeom prst="roundRect">
            <a:avLst/>
          </a:prstGeom>
          <a:solidFill>
            <a:schemeClr val="accent1">
              <a:lumMod val="40000"/>
              <a:lumOff val="60000"/>
            </a:schemeClr>
          </a:solidFill>
          <a:ln/>
        </p:spPr>
        <p:style>
          <a:lnRef idx="1">
            <a:schemeClr val="accent3"/>
          </a:lnRef>
          <a:fillRef idx="2">
            <a:schemeClr val="accent3"/>
          </a:fillRef>
          <a:effectRef idx="1">
            <a:schemeClr val="accent3"/>
          </a:effectRef>
          <a:fontRef idx="minor">
            <a:schemeClr val="dk1"/>
          </a:fontRef>
        </p:style>
        <p:txBody>
          <a:bodyPr rtlCol="0" anchor="t" anchorCtr="0"/>
          <a:lstStyle/>
          <a:p>
            <a:r>
              <a:rPr lang="en-GB" sz="1000" b="1" dirty="0">
                <a:solidFill>
                  <a:schemeClr val="bg1"/>
                </a:solidFill>
              </a:rPr>
              <a:t>Outcomes</a:t>
            </a:r>
          </a:p>
        </p:txBody>
      </p:sp>
      <p:sp>
        <p:nvSpPr>
          <p:cNvPr id="8" name="Rounded Rectangle 7"/>
          <p:cNvSpPr/>
          <p:nvPr/>
        </p:nvSpPr>
        <p:spPr>
          <a:xfrm>
            <a:off x="3607213" y="1274277"/>
            <a:ext cx="5252225" cy="1145020"/>
          </a:xfrm>
          <a:prstGeom prst="roundRect">
            <a:avLst/>
          </a:prstGeom>
          <a:solidFill>
            <a:schemeClr val="accent1">
              <a:lumMod val="20000"/>
              <a:lumOff val="80000"/>
            </a:schemeClr>
          </a:solidFill>
          <a:ln/>
        </p:spPr>
        <p:style>
          <a:lnRef idx="2">
            <a:schemeClr val="accent3"/>
          </a:lnRef>
          <a:fillRef idx="1">
            <a:schemeClr val="lt1"/>
          </a:fillRef>
          <a:effectRef idx="0">
            <a:schemeClr val="accent3"/>
          </a:effectRef>
          <a:fontRef idx="minor">
            <a:schemeClr val="dk1"/>
          </a:fontRef>
        </p:style>
        <p:txBody>
          <a:bodyPr rtlCol="0" anchor="t" anchorCtr="0"/>
          <a:lstStyle/>
          <a:p>
            <a:pPr marL="128588" indent="-128588">
              <a:buFont typeface="Arial" pitchFamily="34" charset="0"/>
              <a:buChar char="•"/>
            </a:pPr>
            <a:r>
              <a:rPr lang="en-GB" sz="900" dirty="0">
                <a:solidFill>
                  <a:schemeClr val="tx1">
                    <a:lumMod val="65000"/>
                    <a:lumOff val="35000"/>
                  </a:schemeClr>
                </a:solidFill>
              </a:rPr>
              <a:t>Dialogue between SP and humanitarian practitioners is strengthened and maintained</a:t>
            </a:r>
          </a:p>
          <a:p>
            <a:pPr marL="128588" indent="-128588">
              <a:buFont typeface="Arial" pitchFamily="34" charset="0"/>
              <a:buChar char="•"/>
            </a:pPr>
            <a:r>
              <a:rPr lang="en-GB" sz="900" dirty="0">
                <a:solidFill>
                  <a:schemeClr val="tx1">
                    <a:lumMod val="65000"/>
                    <a:lumOff val="35000"/>
                  </a:schemeClr>
                </a:solidFill>
              </a:rPr>
              <a:t>The best knowledge on linking CVA and SP is easily accessible and useful to humanitarian actors</a:t>
            </a:r>
          </a:p>
          <a:p>
            <a:pPr marL="128588" indent="-128588">
              <a:buFont typeface="Arial" pitchFamily="34" charset="0"/>
              <a:buChar char="•"/>
            </a:pPr>
            <a:r>
              <a:rPr lang="en-GB" sz="900" dirty="0">
                <a:solidFill>
                  <a:schemeClr val="tx1">
                    <a:lumMod val="65000"/>
                    <a:lumOff val="35000"/>
                  </a:schemeClr>
                </a:solidFill>
              </a:rPr>
              <a:t>The evidence base for linking CVA and SP is strengthened in priority areas for policy and practice</a:t>
            </a:r>
          </a:p>
          <a:p>
            <a:pPr marL="128588" indent="-128588">
              <a:buFont typeface="Arial" pitchFamily="34" charset="0"/>
              <a:buChar char="•"/>
            </a:pPr>
            <a:r>
              <a:rPr lang="en-GB" sz="900" dirty="0">
                <a:solidFill>
                  <a:schemeClr val="tx1">
                    <a:lumMod val="65000"/>
                    <a:lumOff val="35000"/>
                  </a:schemeClr>
                </a:solidFill>
              </a:rPr>
              <a:t>The quality of linkages between CVA and SP is strengthened through common standards and tools</a:t>
            </a:r>
          </a:p>
          <a:p>
            <a:pPr marL="128588" indent="-128588">
              <a:buFont typeface="Arial" pitchFamily="34" charset="0"/>
              <a:buChar char="•"/>
            </a:pPr>
            <a:r>
              <a:rPr lang="en-GB" sz="900" dirty="0">
                <a:solidFill>
                  <a:schemeClr val="tx1">
                    <a:lumMod val="65000"/>
                    <a:lumOff val="35000"/>
                  </a:schemeClr>
                </a:solidFill>
              </a:rPr>
              <a:t>Humanitarian practitioners feel confident to systematically consider the relevance of linking CVA with SP</a:t>
            </a:r>
          </a:p>
          <a:p>
            <a:pPr marL="128588" indent="-128588">
              <a:buFont typeface="Arial" pitchFamily="34" charset="0"/>
              <a:buChar char="•"/>
            </a:pPr>
            <a:endParaRPr lang="en-GB" sz="900" dirty="0">
              <a:solidFill>
                <a:schemeClr val="tx1">
                  <a:lumMod val="65000"/>
                  <a:lumOff val="35000"/>
                </a:schemeClr>
              </a:solidFill>
            </a:endParaRPr>
          </a:p>
          <a:p>
            <a:pPr marL="128588" indent="-128588">
              <a:buFont typeface="Arial" pitchFamily="34" charset="0"/>
              <a:buChar char="•"/>
            </a:pPr>
            <a:endParaRPr lang="en-GB" sz="900" dirty="0">
              <a:solidFill>
                <a:schemeClr val="tx1">
                  <a:lumMod val="65000"/>
                  <a:lumOff val="35000"/>
                </a:schemeClr>
              </a:solidFill>
            </a:endParaRPr>
          </a:p>
        </p:txBody>
      </p:sp>
      <p:sp>
        <p:nvSpPr>
          <p:cNvPr id="23" name="Rounded Rectangle 22"/>
          <p:cNvSpPr/>
          <p:nvPr/>
        </p:nvSpPr>
        <p:spPr>
          <a:xfrm>
            <a:off x="2993896" y="2604134"/>
            <a:ext cx="6453665" cy="417002"/>
          </a:xfrm>
          <a:prstGeom prst="roundRect">
            <a:avLst/>
          </a:prstGeom>
          <a:solidFill>
            <a:schemeClr val="accent1">
              <a:lumMod val="40000"/>
              <a:lumOff val="60000"/>
            </a:schemeClr>
          </a:solidFill>
          <a:ln/>
        </p:spPr>
        <p:style>
          <a:lnRef idx="1">
            <a:schemeClr val="accent3"/>
          </a:lnRef>
          <a:fillRef idx="2">
            <a:schemeClr val="accent3"/>
          </a:fillRef>
          <a:effectRef idx="1">
            <a:schemeClr val="accent3"/>
          </a:effectRef>
          <a:fontRef idx="minor">
            <a:schemeClr val="dk1"/>
          </a:fontRef>
        </p:style>
        <p:txBody>
          <a:bodyPr rtlCol="0" anchor="t" anchorCtr="0"/>
          <a:lstStyle/>
          <a:p>
            <a:r>
              <a:rPr lang="en-GB" sz="1000" b="1" dirty="0">
                <a:solidFill>
                  <a:schemeClr val="bg1"/>
                </a:solidFill>
              </a:rPr>
              <a:t>Outputs</a:t>
            </a:r>
          </a:p>
        </p:txBody>
      </p:sp>
      <p:sp>
        <p:nvSpPr>
          <p:cNvPr id="24" name="Rounded Rectangle 23"/>
          <p:cNvSpPr/>
          <p:nvPr/>
        </p:nvSpPr>
        <p:spPr>
          <a:xfrm>
            <a:off x="3607213" y="2766665"/>
            <a:ext cx="5252225" cy="1198648"/>
          </a:xfrm>
          <a:prstGeom prst="roundRect">
            <a:avLst/>
          </a:prstGeom>
          <a:solidFill>
            <a:schemeClr val="accent1">
              <a:lumMod val="20000"/>
              <a:lumOff val="80000"/>
            </a:schemeClr>
          </a:solidFill>
          <a:ln/>
        </p:spPr>
        <p:style>
          <a:lnRef idx="2">
            <a:schemeClr val="accent3"/>
          </a:lnRef>
          <a:fillRef idx="1">
            <a:schemeClr val="lt1"/>
          </a:fillRef>
          <a:effectRef idx="0">
            <a:schemeClr val="accent3"/>
          </a:effectRef>
          <a:fontRef idx="minor">
            <a:schemeClr val="dk1"/>
          </a:fontRef>
        </p:style>
        <p:txBody>
          <a:bodyPr rtlCol="0" anchor="t" anchorCtr="0"/>
          <a:lstStyle/>
          <a:p>
            <a:pPr marL="128588" indent="-128588">
              <a:buFont typeface="Arial" pitchFamily="34" charset="0"/>
              <a:buChar char="•"/>
            </a:pPr>
            <a:r>
              <a:rPr lang="en-GB" sz="900" dirty="0">
                <a:solidFill>
                  <a:schemeClr val="tx1">
                    <a:lumMod val="65000"/>
                    <a:lumOff val="35000"/>
                  </a:schemeClr>
                </a:solidFill>
              </a:rPr>
              <a:t>To be determined</a:t>
            </a:r>
          </a:p>
        </p:txBody>
      </p:sp>
      <p:sp>
        <p:nvSpPr>
          <p:cNvPr id="26" name="Rounded Rectangle 25"/>
          <p:cNvSpPr/>
          <p:nvPr/>
        </p:nvSpPr>
        <p:spPr>
          <a:xfrm>
            <a:off x="2993896" y="4104453"/>
            <a:ext cx="6453665" cy="417002"/>
          </a:xfrm>
          <a:prstGeom prst="roundRect">
            <a:avLst/>
          </a:prstGeom>
          <a:solidFill>
            <a:schemeClr val="accent1">
              <a:lumMod val="40000"/>
              <a:lumOff val="60000"/>
            </a:schemeClr>
          </a:solidFill>
          <a:ln/>
        </p:spPr>
        <p:style>
          <a:lnRef idx="1">
            <a:schemeClr val="accent3"/>
          </a:lnRef>
          <a:fillRef idx="2">
            <a:schemeClr val="accent3"/>
          </a:fillRef>
          <a:effectRef idx="1">
            <a:schemeClr val="accent3"/>
          </a:effectRef>
          <a:fontRef idx="minor">
            <a:schemeClr val="dk1"/>
          </a:fontRef>
        </p:style>
        <p:txBody>
          <a:bodyPr rtlCol="0" anchor="t" anchorCtr="0"/>
          <a:lstStyle/>
          <a:p>
            <a:r>
              <a:rPr lang="en-GB" sz="1000" b="1" dirty="0">
                <a:solidFill>
                  <a:schemeClr val="bg1"/>
                </a:solidFill>
              </a:rPr>
              <a:t>Activities</a:t>
            </a:r>
          </a:p>
        </p:txBody>
      </p:sp>
      <p:sp>
        <p:nvSpPr>
          <p:cNvPr id="27" name="Rounded Rectangle 26"/>
          <p:cNvSpPr/>
          <p:nvPr/>
        </p:nvSpPr>
        <p:spPr>
          <a:xfrm>
            <a:off x="3607213" y="4331887"/>
            <a:ext cx="5252225" cy="2182488"/>
          </a:xfrm>
          <a:prstGeom prst="roundRect">
            <a:avLst/>
          </a:prstGeom>
          <a:solidFill>
            <a:schemeClr val="accent1">
              <a:lumMod val="20000"/>
              <a:lumOff val="80000"/>
            </a:schemeClr>
          </a:solidFill>
          <a:ln/>
        </p:spPr>
        <p:style>
          <a:lnRef idx="2">
            <a:schemeClr val="accent3"/>
          </a:lnRef>
          <a:fillRef idx="1">
            <a:schemeClr val="lt1"/>
          </a:fillRef>
          <a:effectRef idx="0">
            <a:schemeClr val="accent3"/>
          </a:effectRef>
          <a:fontRef idx="minor">
            <a:schemeClr val="dk1"/>
          </a:fontRef>
        </p:style>
        <p:txBody>
          <a:bodyPr rtlCol="0" anchor="t" anchorCtr="0"/>
          <a:lstStyle/>
          <a:p>
            <a:pPr marL="228600" indent="-228600">
              <a:buFont typeface="+mj-lt"/>
              <a:buAutoNum type="arabicPeriod"/>
            </a:pPr>
            <a:r>
              <a:rPr lang="en-GB" sz="900" b="1" dirty="0">
                <a:solidFill>
                  <a:schemeClr val="tx1">
                    <a:lumMod val="65000"/>
                    <a:lumOff val="35000"/>
                  </a:schemeClr>
                </a:solidFill>
              </a:rPr>
              <a:t>Webinars: </a:t>
            </a:r>
            <a:r>
              <a:rPr lang="en-GB" sz="900" dirty="0">
                <a:solidFill>
                  <a:schemeClr val="tx1">
                    <a:lumMod val="65000"/>
                    <a:lumOff val="35000"/>
                  </a:schemeClr>
                </a:solidFill>
              </a:rPr>
              <a:t>Organise monthly webinars </a:t>
            </a:r>
          </a:p>
          <a:p>
            <a:pPr marL="228600" indent="-228600">
              <a:buFont typeface="+mj-lt"/>
              <a:buAutoNum type="arabicPeriod"/>
            </a:pPr>
            <a:r>
              <a:rPr lang="en-GB" sz="900" b="1" dirty="0">
                <a:solidFill>
                  <a:schemeClr val="tx1">
                    <a:lumMod val="65000"/>
                    <a:lumOff val="35000"/>
                  </a:schemeClr>
                </a:solidFill>
              </a:rPr>
              <a:t>Discussion Threads</a:t>
            </a:r>
            <a:r>
              <a:rPr lang="en-GB" sz="900" dirty="0">
                <a:solidFill>
                  <a:schemeClr val="tx1">
                    <a:lumMod val="65000"/>
                    <a:lumOff val="35000"/>
                  </a:schemeClr>
                </a:solidFill>
              </a:rPr>
              <a:t>: Organise a monthly discussion thread on a priority topic </a:t>
            </a:r>
          </a:p>
          <a:p>
            <a:pPr marL="228600" indent="-228600">
              <a:buFont typeface="+mj-lt"/>
              <a:buAutoNum type="arabicPeriod"/>
            </a:pPr>
            <a:r>
              <a:rPr lang="en-GB" sz="900" b="1" dirty="0">
                <a:solidFill>
                  <a:schemeClr val="tx1">
                    <a:lumMod val="65000"/>
                    <a:lumOff val="35000"/>
                  </a:schemeClr>
                </a:solidFill>
              </a:rPr>
              <a:t>Face to Face Events: </a:t>
            </a:r>
            <a:r>
              <a:rPr lang="en-GB" sz="900" dirty="0">
                <a:solidFill>
                  <a:schemeClr val="tx1">
                    <a:lumMod val="65000"/>
                    <a:lumOff val="35000"/>
                  </a:schemeClr>
                </a:solidFill>
              </a:rPr>
              <a:t>Organise 4 face to face events  </a:t>
            </a:r>
          </a:p>
          <a:p>
            <a:pPr marL="228600" indent="-228600">
              <a:buFont typeface="+mj-lt"/>
              <a:buAutoNum type="arabicPeriod"/>
            </a:pPr>
            <a:r>
              <a:rPr lang="en-GB" sz="900" b="1" dirty="0">
                <a:solidFill>
                  <a:schemeClr val="tx1">
                    <a:lumMod val="65000"/>
                    <a:lumOff val="35000"/>
                  </a:schemeClr>
                </a:solidFill>
              </a:rPr>
              <a:t>Training: </a:t>
            </a:r>
            <a:r>
              <a:rPr lang="en-GB" sz="900" dirty="0">
                <a:solidFill>
                  <a:schemeClr val="tx1">
                    <a:lumMod val="65000"/>
                    <a:lumOff val="35000"/>
                  </a:schemeClr>
                </a:solidFill>
              </a:rPr>
              <a:t>Develop a common competency framework as a basis for upskilling humanitarian actors to work in SP/CVA</a:t>
            </a:r>
          </a:p>
          <a:p>
            <a:pPr marL="228600" indent="-228600">
              <a:buFont typeface="+mj-lt"/>
              <a:buAutoNum type="arabicPeriod"/>
            </a:pPr>
            <a:r>
              <a:rPr lang="en-GB" sz="900" b="1" dirty="0">
                <a:solidFill>
                  <a:schemeClr val="tx1">
                    <a:lumMod val="65000"/>
                    <a:lumOff val="35000"/>
                  </a:schemeClr>
                </a:solidFill>
              </a:rPr>
              <a:t>Newsletters: </a:t>
            </a:r>
            <a:r>
              <a:rPr lang="en-GB" sz="900" dirty="0">
                <a:solidFill>
                  <a:schemeClr val="tx1">
                    <a:lumMod val="65000"/>
                    <a:lumOff val="35000"/>
                  </a:schemeClr>
                </a:solidFill>
              </a:rPr>
              <a:t>Use newsletters as means of knowledge dissemination</a:t>
            </a:r>
          </a:p>
          <a:p>
            <a:pPr marL="228600" indent="-228600">
              <a:buFont typeface="+mj-lt"/>
              <a:buAutoNum type="arabicPeriod"/>
            </a:pPr>
            <a:r>
              <a:rPr lang="en-GB" sz="900" b="1" dirty="0">
                <a:solidFill>
                  <a:schemeClr val="tx1">
                    <a:lumMod val="65000"/>
                    <a:lumOff val="35000"/>
                  </a:schemeClr>
                </a:solidFill>
              </a:rPr>
              <a:t>Standards, Tools and Guidance: </a:t>
            </a:r>
            <a:r>
              <a:rPr lang="en-GB" sz="900" dirty="0">
                <a:solidFill>
                  <a:schemeClr val="tx1">
                    <a:lumMod val="65000"/>
                    <a:lumOff val="35000"/>
                  </a:schemeClr>
                </a:solidFill>
              </a:rPr>
              <a:t>Consolidate and harmonise standards, tools and guidance focused on common frameworks for engagement in the topic</a:t>
            </a:r>
          </a:p>
          <a:p>
            <a:pPr marL="228600" indent="-228600">
              <a:buFont typeface="+mj-lt"/>
              <a:buAutoNum type="arabicPeriod"/>
            </a:pPr>
            <a:r>
              <a:rPr lang="en-GB" sz="900" b="1" dirty="0">
                <a:solidFill>
                  <a:schemeClr val="tx1">
                    <a:lumMod val="65000"/>
                    <a:lumOff val="35000"/>
                  </a:schemeClr>
                </a:solidFill>
              </a:rPr>
              <a:t>Specialised Technical Support: </a:t>
            </a:r>
            <a:r>
              <a:rPr lang="en-GB" sz="900" dirty="0">
                <a:solidFill>
                  <a:schemeClr val="tx1">
                    <a:lumMod val="65000"/>
                    <a:lumOff val="35000"/>
                  </a:schemeClr>
                </a:solidFill>
              </a:rPr>
              <a:t>Maintain and improve roster of people with a mixed profile required for advice/implementation of SP and CVA</a:t>
            </a:r>
          </a:p>
          <a:p>
            <a:pPr marL="228600" indent="-228600">
              <a:buFont typeface="+mj-lt"/>
              <a:buAutoNum type="arabicPeriod"/>
            </a:pPr>
            <a:r>
              <a:rPr lang="en-GB" sz="900" b="1" dirty="0">
                <a:solidFill>
                  <a:schemeClr val="tx1">
                    <a:lumMod val="65000"/>
                    <a:lumOff val="35000"/>
                  </a:schemeClr>
                </a:solidFill>
              </a:rPr>
              <a:t>Evidence (Library): </a:t>
            </a:r>
            <a:r>
              <a:rPr lang="en-GB" sz="900" dirty="0">
                <a:solidFill>
                  <a:schemeClr val="tx1">
                    <a:lumMod val="65000"/>
                    <a:lumOff val="35000"/>
                  </a:schemeClr>
                </a:solidFill>
              </a:rPr>
              <a:t>Upload relevant resources to the </a:t>
            </a:r>
            <a:r>
              <a:rPr lang="en-GB" sz="900" dirty="0" err="1">
                <a:solidFill>
                  <a:schemeClr val="tx1">
                    <a:lumMod val="65000"/>
                    <a:lumOff val="35000"/>
                  </a:schemeClr>
                </a:solidFill>
              </a:rPr>
              <a:t>CaLP</a:t>
            </a:r>
            <a:r>
              <a:rPr lang="en-GB" sz="900" dirty="0">
                <a:solidFill>
                  <a:schemeClr val="tx1">
                    <a:lumMod val="65000"/>
                    <a:lumOff val="35000"/>
                  </a:schemeClr>
                </a:solidFill>
              </a:rPr>
              <a:t> and SP.org platforms</a:t>
            </a:r>
          </a:p>
          <a:p>
            <a:pPr marL="228600" indent="-228600">
              <a:buFont typeface="+mj-lt"/>
              <a:buAutoNum type="arabicPeriod"/>
            </a:pPr>
            <a:r>
              <a:rPr lang="en-GB" sz="900" b="1" dirty="0">
                <a:solidFill>
                  <a:schemeClr val="tx1">
                    <a:lumMod val="65000"/>
                    <a:lumOff val="35000"/>
                  </a:schemeClr>
                </a:solidFill>
              </a:rPr>
              <a:t>Evidence (Research): </a:t>
            </a:r>
            <a:r>
              <a:rPr lang="en-GB" sz="900" dirty="0">
                <a:solidFill>
                  <a:schemeClr val="tx1">
                    <a:lumMod val="65000"/>
                    <a:lumOff val="35000"/>
                  </a:schemeClr>
                </a:solidFill>
              </a:rPr>
              <a:t>Support  creation of “spaces” for research collaboration on the topic </a:t>
            </a:r>
          </a:p>
          <a:p>
            <a:pPr marL="228600" indent="-228600">
              <a:buFont typeface="+mj-lt"/>
              <a:buAutoNum type="arabicPeriod"/>
            </a:pPr>
            <a:r>
              <a:rPr lang="en-GB" sz="900" b="1" dirty="0">
                <a:solidFill>
                  <a:schemeClr val="tx1">
                    <a:lumMod val="65000"/>
                    <a:lumOff val="35000"/>
                  </a:schemeClr>
                </a:solidFill>
              </a:rPr>
              <a:t>Mapping: </a:t>
            </a:r>
            <a:r>
              <a:rPr lang="en-GB" sz="900" dirty="0">
                <a:solidFill>
                  <a:schemeClr val="tx1">
                    <a:lumMod val="65000"/>
                    <a:lumOff val="35000"/>
                  </a:schemeClr>
                </a:solidFill>
              </a:rPr>
              <a:t>Support the </a:t>
            </a:r>
            <a:r>
              <a:rPr lang="en-GB" sz="900" dirty="0" err="1">
                <a:solidFill>
                  <a:schemeClr val="tx1">
                    <a:lumMod val="65000"/>
                    <a:lumOff val="35000"/>
                  </a:schemeClr>
                </a:solidFill>
              </a:rPr>
              <a:t>CaLP</a:t>
            </a:r>
            <a:r>
              <a:rPr lang="en-GB" sz="900" dirty="0">
                <a:solidFill>
                  <a:schemeClr val="tx1">
                    <a:lumMod val="65000"/>
                    <a:lumOff val="35000"/>
                  </a:schemeClr>
                </a:solidFill>
              </a:rPr>
              <a:t> led 3W mapping with relevant examples and materials</a:t>
            </a:r>
          </a:p>
          <a:p>
            <a:pPr marL="228600" indent="-228600">
              <a:buFont typeface="+mj-lt"/>
              <a:buAutoNum type="arabicPeriod"/>
            </a:pPr>
            <a:r>
              <a:rPr lang="en-GB" sz="900" b="1" dirty="0">
                <a:solidFill>
                  <a:schemeClr val="tx1">
                    <a:lumMod val="65000"/>
                    <a:lumOff val="35000"/>
                  </a:schemeClr>
                </a:solidFill>
              </a:rPr>
              <a:t>Blogs/Podcasts/Social Media: </a:t>
            </a:r>
            <a:r>
              <a:rPr lang="en-GB" sz="900" dirty="0">
                <a:solidFill>
                  <a:schemeClr val="tx1">
                    <a:lumMod val="65000"/>
                    <a:lumOff val="35000"/>
                  </a:schemeClr>
                </a:solidFill>
              </a:rPr>
              <a:t>Maintain, develop and cross post using similar taxonomy </a:t>
            </a:r>
          </a:p>
          <a:p>
            <a:pPr marL="128588" indent="-128588">
              <a:buFont typeface="Arial" pitchFamily="34" charset="0"/>
              <a:buChar char="•"/>
            </a:pPr>
            <a:endParaRPr lang="en-GB" sz="900" dirty="0">
              <a:solidFill>
                <a:schemeClr val="tx1">
                  <a:lumMod val="65000"/>
                  <a:lumOff val="35000"/>
                </a:schemeClr>
              </a:solidFill>
            </a:endParaRPr>
          </a:p>
        </p:txBody>
      </p:sp>
      <p:sp>
        <p:nvSpPr>
          <p:cNvPr id="49" name="TextBox 48"/>
          <p:cNvSpPr txBox="1"/>
          <p:nvPr/>
        </p:nvSpPr>
        <p:spPr>
          <a:xfrm>
            <a:off x="3039292" y="98038"/>
            <a:ext cx="590226" cy="261610"/>
          </a:xfrm>
          <a:prstGeom prst="rect">
            <a:avLst/>
          </a:prstGeom>
          <a:noFill/>
        </p:spPr>
        <p:txBody>
          <a:bodyPr wrap="none" rtlCol="0">
            <a:spAutoFit/>
          </a:bodyPr>
          <a:lstStyle/>
          <a:p>
            <a:r>
              <a:rPr lang="en-GB" sz="1100" b="1" i="1" dirty="0">
                <a:solidFill>
                  <a:schemeClr val="tx1">
                    <a:lumMod val="65000"/>
                    <a:lumOff val="35000"/>
                  </a:schemeClr>
                </a:solidFill>
              </a:rPr>
              <a:t>Impact</a:t>
            </a:r>
          </a:p>
        </p:txBody>
      </p:sp>
      <p:sp>
        <p:nvSpPr>
          <p:cNvPr id="37" name="Down Arrow 36"/>
          <p:cNvSpPr/>
          <p:nvPr/>
        </p:nvSpPr>
        <p:spPr>
          <a:xfrm rot="10800000">
            <a:off x="6079067" y="3965313"/>
            <a:ext cx="324036" cy="198824"/>
          </a:xfrm>
          <a:prstGeom prst="downArrow">
            <a:avLst/>
          </a:prstGeom>
          <a:solidFill>
            <a:schemeClr val="accent3">
              <a:lumMod val="5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dirty="0"/>
          </a:p>
        </p:txBody>
      </p:sp>
      <p:sp>
        <p:nvSpPr>
          <p:cNvPr id="36" name="Down Arrow 35"/>
          <p:cNvSpPr/>
          <p:nvPr/>
        </p:nvSpPr>
        <p:spPr>
          <a:xfrm rot="10800000">
            <a:off x="6079067" y="2448964"/>
            <a:ext cx="324036" cy="198824"/>
          </a:xfrm>
          <a:prstGeom prst="downArrow">
            <a:avLst/>
          </a:prstGeom>
          <a:solidFill>
            <a:schemeClr val="accent3">
              <a:lumMod val="5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dirty="0"/>
          </a:p>
        </p:txBody>
      </p:sp>
      <p:sp>
        <p:nvSpPr>
          <p:cNvPr id="51" name="Right Brace 50"/>
          <p:cNvSpPr/>
          <p:nvPr/>
        </p:nvSpPr>
        <p:spPr>
          <a:xfrm>
            <a:off x="9968915" y="4164138"/>
            <a:ext cx="124431" cy="2346402"/>
          </a:xfrm>
          <a:prstGeom prst="rightBrace">
            <a:avLst/>
          </a:prstGeom>
          <a:ln w="3175">
            <a:solidFill>
              <a:schemeClr val="accent3">
                <a:lumMod val="50000"/>
              </a:schemeClr>
            </a:solidFill>
            <a:prstDash val="sys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350" dirty="0">
              <a:solidFill>
                <a:schemeClr val="tx1">
                  <a:lumMod val="65000"/>
                  <a:lumOff val="35000"/>
                </a:schemeClr>
              </a:solidFill>
            </a:endParaRPr>
          </a:p>
        </p:txBody>
      </p:sp>
      <p:sp>
        <p:nvSpPr>
          <p:cNvPr id="52" name="TextBox 51"/>
          <p:cNvSpPr txBox="1"/>
          <p:nvPr/>
        </p:nvSpPr>
        <p:spPr>
          <a:xfrm>
            <a:off x="10220513" y="4758914"/>
            <a:ext cx="1954554" cy="1061829"/>
          </a:xfrm>
          <a:prstGeom prst="rect">
            <a:avLst/>
          </a:prstGeom>
          <a:noFill/>
        </p:spPr>
        <p:txBody>
          <a:bodyPr wrap="square" rtlCol="0">
            <a:spAutoFit/>
          </a:bodyPr>
          <a:lstStyle/>
          <a:p>
            <a:r>
              <a:rPr lang="en-GB" sz="900" dirty="0">
                <a:solidFill>
                  <a:schemeClr val="tx1">
                    <a:lumMod val="65000"/>
                    <a:lumOff val="35000"/>
                  </a:schemeClr>
                </a:solidFill>
              </a:rPr>
              <a:t>Concrete actions the subgroup proposes to take forwards based on the findings of the KML assessment summarised above. They are intended as a basis for coalescing stakeholders to contribute to a joint action plan for taking them forwards. </a:t>
            </a:r>
          </a:p>
        </p:txBody>
      </p:sp>
      <p:sp>
        <p:nvSpPr>
          <p:cNvPr id="28" name="Rounded Rectangle 27"/>
          <p:cNvSpPr/>
          <p:nvPr/>
        </p:nvSpPr>
        <p:spPr>
          <a:xfrm>
            <a:off x="2993896" y="359932"/>
            <a:ext cx="6453665" cy="417003"/>
          </a:xfrm>
          <a:prstGeom prst="roundRect">
            <a:avLst/>
          </a:prstGeom>
          <a:solidFill>
            <a:schemeClr val="accent1"/>
          </a:solidFill>
          <a:ln/>
        </p:spPr>
        <p:style>
          <a:lnRef idx="1">
            <a:schemeClr val="accent3"/>
          </a:lnRef>
          <a:fillRef idx="2">
            <a:schemeClr val="accent3"/>
          </a:fillRef>
          <a:effectRef idx="1">
            <a:schemeClr val="accent3"/>
          </a:effectRef>
          <a:fontRef idx="minor">
            <a:schemeClr val="dk1"/>
          </a:fontRef>
        </p:style>
        <p:txBody>
          <a:bodyPr rtlCol="0" anchor="t" anchorCtr="0"/>
          <a:lstStyle/>
          <a:p>
            <a:pPr algn="ctr"/>
            <a:r>
              <a:rPr lang="en-GB" sz="1200" b="1" i="1" dirty="0">
                <a:solidFill>
                  <a:schemeClr val="bg1"/>
                </a:solidFill>
              </a:rPr>
              <a:t>Links between humanitarian programmes and existing SP systems, legislation and infrastructure are built to the greatest extent possible</a:t>
            </a:r>
          </a:p>
        </p:txBody>
      </p:sp>
      <p:sp>
        <p:nvSpPr>
          <p:cNvPr id="20" name="Left Brace 19">
            <a:extLst>
              <a:ext uri="{FF2B5EF4-FFF2-40B4-BE49-F238E27FC236}">
                <a16:creationId xmlns:a16="http://schemas.microsoft.com/office/drawing/2014/main" xmlns="" id="{C1FF5763-8024-1545-ABDF-D37DB8A948FC}"/>
              </a:ext>
            </a:extLst>
          </p:cNvPr>
          <p:cNvSpPr/>
          <p:nvPr/>
        </p:nvSpPr>
        <p:spPr>
          <a:xfrm rot="10800000">
            <a:off x="2420644" y="1407118"/>
            <a:ext cx="391256" cy="4686783"/>
          </a:xfrm>
          <a:prstGeom prst="leftBrace">
            <a:avLst>
              <a:gd name="adj1" fmla="val 0"/>
              <a:gd name="adj2" fmla="val 50000"/>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200" dirty="0"/>
          </a:p>
        </p:txBody>
      </p:sp>
      <p:sp>
        <p:nvSpPr>
          <p:cNvPr id="22" name="Rounded Rectangle 21">
            <a:extLst>
              <a:ext uri="{FF2B5EF4-FFF2-40B4-BE49-F238E27FC236}">
                <a16:creationId xmlns:a16="http://schemas.microsoft.com/office/drawing/2014/main" xmlns="" id="{31A7C9D3-02F5-A443-BDCB-3F52F9EB2729}"/>
              </a:ext>
            </a:extLst>
          </p:cNvPr>
          <p:cNvSpPr/>
          <p:nvPr/>
        </p:nvSpPr>
        <p:spPr>
          <a:xfrm>
            <a:off x="328757" y="1864320"/>
            <a:ext cx="2096427" cy="3761230"/>
          </a:xfrm>
          <a:prstGeom prst="roundRect">
            <a:avLst/>
          </a:prstGeom>
          <a:solidFill>
            <a:schemeClr val="accent1">
              <a:lumMod val="60000"/>
              <a:lumOff val="40000"/>
            </a:schemeClr>
          </a:solidFill>
          <a:ln/>
        </p:spPr>
        <p:style>
          <a:lnRef idx="1">
            <a:schemeClr val="accent3"/>
          </a:lnRef>
          <a:fillRef idx="2">
            <a:schemeClr val="accent3"/>
          </a:fillRef>
          <a:effectRef idx="1">
            <a:schemeClr val="accent3"/>
          </a:effectRef>
          <a:fontRef idx="minor">
            <a:schemeClr val="dk1"/>
          </a:fontRef>
        </p:style>
        <p:txBody>
          <a:bodyPr rtlCol="0" anchor="t" anchorCtr="0"/>
          <a:lstStyle/>
          <a:p>
            <a:pPr algn="ctr"/>
            <a:r>
              <a:rPr lang="en-US" sz="1600" b="1" dirty="0">
                <a:solidFill>
                  <a:schemeClr val="bg1"/>
                </a:solidFill>
              </a:rPr>
              <a:t>Preconditions</a:t>
            </a:r>
          </a:p>
          <a:p>
            <a:pPr algn="ctr"/>
            <a:endParaRPr lang="en-US" sz="1600" b="1" dirty="0"/>
          </a:p>
          <a:p>
            <a:pPr marL="171450" indent="-171450">
              <a:buFont typeface="Courier New" panose="02070309020205020404" pitchFamily="49" charset="0"/>
              <a:buChar char="o"/>
            </a:pPr>
            <a:r>
              <a:rPr lang="en-GB" sz="900" dirty="0"/>
              <a:t>Consistent leadership of the Grand Bargain sub-group on linking SP and humanitarian cash </a:t>
            </a:r>
          </a:p>
          <a:p>
            <a:pPr marL="171450" indent="-171450">
              <a:buFont typeface="Courier New" panose="02070309020205020404" pitchFamily="49" charset="0"/>
              <a:buChar char="o"/>
            </a:pPr>
            <a:endParaRPr lang="en-GB" sz="900" dirty="0"/>
          </a:p>
          <a:p>
            <a:pPr marL="171450" indent="-171450">
              <a:buFont typeface="Courier New" panose="02070309020205020404" pitchFamily="49" charset="0"/>
              <a:buChar char="o"/>
            </a:pPr>
            <a:r>
              <a:rPr lang="en-GB" sz="900" dirty="0"/>
              <a:t>Development and coordination of a joint action plan for the sub-group</a:t>
            </a:r>
          </a:p>
          <a:p>
            <a:pPr marL="171450" indent="-171450">
              <a:buFont typeface="Courier New" panose="02070309020205020404" pitchFamily="49" charset="0"/>
              <a:buChar char="o"/>
            </a:pPr>
            <a:endParaRPr lang="en-GB" sz="900" dirty="0"/>
          </a:p>
          <a:p>
            <a:pPr marL="171450" indent="-171450">
              <a:buFont typeface="Courier New" panose="02070309020205020404" pitchFamily="49" charset="0"/>
              <a:buChar char="o"/>
            </a:pPr>
            <a:r>
              <a:rPr lang="en-GB" sz="900" dirty="0"/>
              <a:t>Appointment of  a focal person for the implementation of action plan</a:t>
            </a:r>
          </a:p>
          <a:p>
            <a:pPr marL="171450" indent="-171450">
              <a:buFont typeface="Courier New" panose="02070309020205020404" pitchFamily="49" charset="0"/>
              <a:buChar char="o"/>
            </a:pPr>
            <a:endParaRPr lang="en-GB" sz="900" dirty="0"/>
          </a:p>
          <a:p>
            <a:pPr marL="171450" indent="-171450">
              <a:buFont typeface="Courier New" panose="02070309020205020404" pitchFamily="49" charset="0"/>
              <a:buChar char="o"/>
            </a:pPr>
            <a:r>
              <a:rPr lang="en-GB" sz="900" dirty="0"/>
              <a:t>Creation of an intra-agency subgroup (champions) to support the action plan </a:t>
            </a:r>
          </a:p>
          <a:p>
            <a:pPr marL="171450" indent="-171450">
              <a:buFont typeface="Courier New" panose="02070309020205020404" pitchFamily="49" charset="0"/>
              <a:buChar char="o"/>
            </a:pPr>
            <a:endParaRPr lang="en-GB" sz="900" dirty="0"/>
          </a:p>
          <a:p>
            <a:pPr marL="171450" indent="-171450">
              <a:buFont typeface="Courier New" panose="02070309020205020404" pitchFamily="49" charset="0"/>
              <a:buChar char="o"/>
            </a:pPr>
            <a:r>
              <a:rPr lang="en-GB" sz="900" dirty="0"/>
              <a:t>Agreements with </a:t>
            </a:r>
            <a:r>
              <a:rPr lang="en-GB" sz="900" dirty="0" err="1"/>
              <a:t>CaLP</a:t>
            </a:r>
            <a:r>
              <a:rPr lang="en-GB" sz="900" dirty="0"/>
              <a:t> and SP.org on KM products </a:t>
            </a:r>
          </a:p>
          <a:p>
            <a:pPr marL="171450" indent="-171450">
              <a:buFont typeface="Courier New" panose="02070309020205020404" pitchFamily="49" charset="0"/>
              <a:buChar char="o"/>
            </a:pPr>
            <a:endParaRPr lang="en-GB" sz="900" dirty="0"/>
          </a:p>
          <a:p>
            <a:pPr marL="171450" indent="-171450">
              <a:buFont typeface="Courier New" panose="02070309020205020404" pitchFamily="49" charset="0"/>
              <a:buChar char="o"/>
            </a:pPr>
            <a:r>
              <a:rPr lang="en-GB" sz="900" dirty="0"/>
              <a:t>Ongoing refinement of KML audience needs </a:t>
            </a:r>
          </a:p>
        </p:txBody>
      </p:sp>
      <p:sp>
        <p:nvSpPr>
          <p:cNvPr id="25" name="Down Arrow 24">
            <a:extLst>
              <a:ext uri="{FF2B5EF4-FFF2-40B4-BE49-F238E27FC236}">
                <a16:creationId xmlns:a16="http://schemas.microsoft.com/office/drawing/2014/main" xmlns="" id="{672231D4-FB13-F643-990A-8D06578C75D0}"/>
              </a:ext>
            </a:extLst>
          </p:cNvPr>
          <p:cNvSpPr/>
          <p:nvPr/>
        </p:nvSpPr>
        <p:spPr>
          <a:xfrm rot="10800000">
            <a:off x="6079067" y="940412"/>
            <a:ext cx="324036" cy="198824"/>
          </a:xfrm>
          <a:prstGeom prst="downArrow">
            <a:avLst/>
          </a:prstGeom>
          <a:solidFill>
            <a:schemeClr val="accent3">
              <a:lumMod val="5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dirty="0"/>
          </a:p>
        </p:txBody>
      </p:sp>
      <p:sp>
        <p:nvSpPr>
          <p:cNvPr id="29" name="Right Brace 28">
            <a:extLst>
              <a:ext uri="{FF2B5EF4-FFF2-40B4-BE49-F238E27FC236}">
                <a16:creationId xmlns:a16="http://schemas.microsoft.com/office/drawing/2014/main" xmlns="" id="{D4356326-6B65-9749-AA75-CF6F0159A462}"/>
              </a:ext>
            </a:extLst>
          </p:cNvPr>
          <p:cNvSpPr/>
          <p:nvPr/>
        </p:nvSpPr>
        <p:spPr>
          <a:xfrm>
            <a:off x="9950979" y="2634284"/>
            <a:ext cx="199727" cy="973901"/>
          </a:xfrm>
          <a:prstGeom prst="rightBrace">
            <a:avLst/>
          </a:prstGeom>
          <a:ln w="3175">
            <a:solidFill>
              <a:schemeClr val="accent3">
                <a:lumMod val="50000"/>
              </a:schemeClr>
            </a:solidFill>
            <a:prstDash val="sys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350" dirty="0">
              <a:solidFill>
                <a:schemeClr val="tx1">
                  <a:lumMod val="65000"/>
                  <a:lumOff val="35000"/>
                </a:schemeClr>
              </a:solidFill>
            </a:endParaRPr>
          </a:p>
        </p:txBody>
      </p:sp>
      <p:sp>
        <p:nvSpPr>
          <p:cNvPr id="30" name="TextBox 29">
            <a:extLst>
              <a:ext uri="{FF2B5EF4-FFF2-40B4-BE49-F238E27FC236}">
                <a16:creationId xmlns:a16="http://schemas.microsoft.com/office/drawing/2014/main" xmlns="" id="{9A399434-0556-A547-8F89-979FB56A72ED}"/>
              </a:ext>
            </a:extLst>
          </p:cNvPr>
          <p:cNvSpPr txBox="1"/>
          <p:nvPr/>
        </p:nvSpPr>
        <p:spPr>
          <a:xfrm>
            <a:off x="10175909" y="2796302"/>
            <a:ext cx="1649753" cy="646331"/>
          </a:xfrm>
          <a:prstGeom prst="rect">
            <a:avLst/>
          </a:prstGeom>
          <a:noFill/>
        </p:spPr>
        <p:txBody>
          <a:bodyPr wrap="square" rtlCol="0">
            <a:spAutoFit/>
          </a:bodyPr>
          <a:lstStyle/>
          <a:p>
            <a:r>
              <a:rPr lang="en-GB" sz="900" dirty="0">
                <a:solidFill>
                  <a:schemeClr val="tx1">
                    <a:lumMod val="65000"/>
                    <a:lumOff val="35000"/>
                  </a:schemeClr>
                </a:solidFill>
              </a:rPr>
              <a:t>Collectively defined based on agreements on the roles and responsibilities for taking forwards these activities</a:t>
            </a:r>
          </a:p>
        </p:txBody>
      </p:sp>
      <p:sp>
        <p:nvSpPr>
          <p:cNvPr id="31" name="Right Brace 30">
            <a:extLst>
              <a:ext uri="{FF2B5EF4-FFF2-40B4-BE49-F238E27FC236}">
                <a16:creationId xmlns:a16="http://schemas.microsoft.com/office/drawing/2014/main" xmlns="" id="{9EEE1FEF-916C-CE4D-8136-232611AA5F49}"/>
              </a:ext>
            </a:extLst>
          </p:cNvPr>
          <p:cNvSpPr/>
          <p:nvPr/>
        </p:nvSpPr>
        <p:spPr>
          <a:xfrm>
            <a:off x="9936110" y="1214360"/>
            <a:ext cx="199727" cy="973901"/>
          </a:xfrm>
          <a:prstGeom prst="rightBrace">
            <a:avLst/>
          </a:prstGeom>
          <a:ln w="3175">
            <a:solidFill>
              <a:schemeClr val="accent3">
                <a:lumMod val="50000"/>
              </a:schemeClr>
            </a:solidFill>
            <a:prstDash val="sys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350" dirty="0">
              <a:solidFill>
                <a:schemeClr val="tx1">
                  <a:lumMod val="65000"/>
                  <a:lumOff val="35000"/>
                </a:schemeClr>
              </a:solidFill>
            </a:endParaRPr>
          </a:p>
        </p:txBody>
      </p:sp>
      <p:sp>
        <p:nvSpPr>
          <p:cNvPr id="34" name="TextBox 33">
            <a:extLst>
              <a:ext uri="{FF2B5EF4-FFF2-40B4-BE49-F238E27FC236}">
                <a16:creationId xmlns:a16="http://schemas.microsoft.com/office/drawing/2014/main" xmlns="" id="{14494ABE-D96C-F74D-9555-EEB0ACB05F1D}"/>
              </a:ext>
            </a:extLst>
          </p:cNvPr>
          <p:cNvSpPr txBox="1"/>
          <p:nvPr/>
        </p:nvSpPr>
        <p:spPr>
          <a:xfrm>
            <a:off x="10161040" y="1365227"/>
            <a:ext cx="1664622" cy="646331"/>
          </a:xfrm>
          <a:prstGeom prst="rect">
            <a:avLst/>
          </a:prstGeom>
          <a:noFill/>
        </p:spPr>
        <p:txBody>
          <a:bodyPr wrap="square" rtlCol="0">
            <a:spAutoFit/>
          </a:bodyPr>
          <a:lstStyle/>
          <a:p>
            <a:r>
              <a:rPr lang="en-GB" sz="900" dirty="0">
                <a:solidFill>
                  <a:schemeClr val="tx1">
                    <a:lumMod val="65000"/>
                    <a:lumOff val="35000"/>
                  </a:schemeClr>
                </a:solidFill>
              </a:rPr>
              <a:t>Measure of the relationship between the KML activities/outputs and the impact</a:t>
            </a:r>
          </a:p>
        </p:txBody>
      </p:sp>
      <p:sp>
        <p:nvSpPr>
          <p:cNvPr id="21" name="Right Brace 20">
            <a:extLst>
              <a:ext uri="{FF2B5EF4-FFF2-40B4-BE49-F238E27FC236}">
                <a16:creationId xmlns:a16="http://schemas.microsoft.com/office/drawing/2014/main" xmlns="" id="{AEA9FFB0-BF53-C04B-89C9-B1A374F4A3BC}"/>
              </a:ext>
            </a:extLst>
          </p:cNvPr>
          <p:cNvSpPr/>
          <p:nvPr/>
        </p:nvSpPr>
        <p:spPr>
          <a:xfrm>
            <a:off x="9936110" y="229336"/>
            <a:ext cx="173708" cy="646331"/>
          </a:xfrm>
          <a:prstGeom prst="rightBrace">
            <a:avLst/>
          </a:prstGeom>
          <a:ln w="3175">
            <a:solidFill>
              <a:schemeClr val="accent3">
                <a:lumMod val="50000"/>
              </a:schemeClr>
            </a:solidFill>
            <a:prstDash val="sys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350" dirty="0">
              <a:solidFill>
                <a:schemeClr val="tx1">
                  <a:lumMod val="65000"/>
                  <a:lumOff val="35000"/>
                </a:schemeClr>
              </a:solidFill>
            </a:endParaRPr>
          </a:p>
        </p:txBody>
      </p:sp>
      <p:sp>
        <p:nvSpPr>
          <p:cNvPr id="32" name="TextBox 31">
            <a:extLst>
              <a:ext uri="{FF2B5EF4-FFF2-40B4-BE49-F238E27FC236}">
                <a16:creationId xmlns:a16="http://schemas.microsoft.com/office/drawing/2014/main" xmlns="" id="{7FAD821E-0A20-7246-8CCF-C887308793E7}"/>
              </a:ext>
            </a:extLst>
          </p:cNvPr>
          <p:cNvSpPr txBox="1"/>
          <p:nvPr/>
        </p:nvSpPr>
        <p:spPr>
          <a:xfrm>
            <a:off x="10135020" y="369053"/>
            <a:ext cx="1835607" cy="369332"/>
          </a:xfrm>
          <a:prstGeom prst="rect">
            <a:avLst/>
          </a:prstGeom>
          <a:noFill/>
        </p:spPr>
        <p:txBody>
          <a:bodyPr wrap="square" rtlCol="0">
            <a:spAutoFit/>
          </a:bodyPr>
          <a:lstStyle/>
          <a:p>
            <a:r>
              <a:rPr lang="en-GB" sz="900" dirty="0">
                <a:solidFill>
                  <a:schemeClr val="tx1">
                    <a:lumMod val="65000"/>
                    <a:lumOff val="35000"/>
                  </a:schemeClr>
                </a:solidFill>
              </a:rPr>
              <a:t>From State of the World’s cash report 2 (SoWC2), </a:t>
            </a:r>
          </a:p>
        </p:txBody>
      </p:sp>
    </p:spTree>
    <p:extLst>
      <p:ext uri="{BB962C8B-B14F-4D97-AF65-F5344CB8AC3E}">
        <p14:creationId xmlns:p14="http://schemas.microsoft.com/office/powerpoint/2010/main" val="5344289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608682"/>
            <a:ext cx="9144000" cy="1038831"/>
          </a:xfrm>
          <a:solidFill>
            <a:schemeClr val="accent1"/>
          </a:solidFill>
          <a:ln>
            <a:solidFill>
              <a:srgbClr val="4F81BD"/>
            </a:solidFill>
          </a:ln>
        </p:spPr>
        <p:txBody>
          <a:bodyPr>
            <a:normAutofit/>
          </a:bodyPr>
          <a:lstStyle/>
          <a:p>
            <a:r>
              <a:rPr lang="en-GB" sz="3600" dirty="0">
                <a:solidFill>
                  <a:schemeClr val="bg1"/>
                </a:solidFill>
                <a:latin typeface="Gill Sans MT" panose="020B0502020104020203" pitchFamily="34" charset="0"/>
              </a:rPr>
              <a:t>Discussion: 25 minutes</a:t>
            </a:r>
            <a:endParaRPr lang="en-GB" sz="3600" dirty="0">
              <a:solidFill>
                <a:schemeClr val="bg1"/>
              </a:solidFill>
            </a:endParaRPr>
          </a:p>
        </p:txBody>
      </p:sp>
      <p:sp>
        <p:nvSpPr>
          <p:cNvPr id="3" name="Subtitle 2"/>
          <p:cNvSpPr>
            <a:spLocks noGrp="1"/>
          </p:cNvSpPr>
          <p:nvPr>
            <p:ph type="subTitle" idx="1"/>
          </p:nvPr>
        </p:nvSpPr>
        <p:spPr>
          <a:xfrm>
            <a:off x="1524000" y="2068993"/>
            <a:ext cx="9144000" cy="4509985"/>
          </a:xfrm>
        </p:spPr>
        <p:txBody>
          <a:bodyPr>
            <a:normAutofit/>
          </a:bodyPr>
          <a:lstStyle/>
          <a:p>
            <a:pPr marL="342900" lvl="0" indent="-342900" algn="l">
              <a:lnSpc>
                <a:spcPct val="120000"/>
              </a:lnSpc>
              <a:buClr>
                <a:schemeClr val="accent1"/>
              </a:buClr>
              <a:buFont typeface="Wingdings" charset="2"/>
              <a:buChar char="§"/>
            </a:pPr>
            <a:r>
              <a:rPr lang="en-GB" dirty="0"/>
              <a:t>Questions of clarification? (5 minutes)</a:t>
            </a:r>
          </a:p>
          <a:p>
            <a:pPr marL="342900" indent="-342900" algn="l">
              <a:lnSpc>
                <a:spcPct val="120000"/>
              </a:lnSpc>
              <a:buClr>
                <a:schemeClr val="accent1"/>
              </a:buClr>
              <a:buFont typeface="Wingdings" charset="2"/>
              <a:buChar char="§"/>
            </a:pPr>
            <a:r>
              <a:rPr lang="en-GB" dirty="0"/>
              <a:t>Broadly reflective of your experience? (3 minutes)</a:t>
            </a:r>
          </a:p>
          <a:p>
            <a:pPr marL="342900" indent="-342900" algn="l">
              <a:lnSpc>
                <a:spcPct val="120000"/>
              </a:lnSpc>
              <a:buClr>
                <a:schemeClr val="accent1"/>
              </a:buClr>
              <a:buFont typeface="Wingdings" charset="2"/>
              <a:buChar char="§"/>
            </a:pPr>
            <a:r>
              <a:rPr lang="en-GB" dirty="0"/>
              <a:t>Which are the priorities activities and sequencing? (quick fire 5 minutes)</a:t>
            </a:r>
          </a:p>
          <a:p>
            <a:pPr marL="342900" indent="-342900" algn="l">
              <a:lnSpc>
                <a:spcPct val="120000"/>
              </a:lnSpc>
              <a:buClr>
                <a:schemeClr val="accent1"/>
              </a:buClr>
              <a:buFont typeface="Wingdings" charset="2"/>
              <a:buChar char="§"/>
            </a:pPr>
            <a:r>
              <a:rPr lang="en-US" dirty="0"/>
              <a:t>What are agencies doing to share the KML activities (webinar, newsletter, advocacy pieces etc) with their regional and country colleagues? Do we have any good practices on this? How can we strengthen the engagement on KML with practitioners based in countries (12 minutes)</a:t>
            </a:r>
            <a:endParaRPr lang="en-GB" dirty="0"/>
          </a:p>
          <a:p>
            <a:pPr marL="800100" lvl="1" indent="-342900" algn="l">
              <a:lnSpc>
                <a:spcPct val="120000"/>
              </a:lnSpc>
              <a:buClr>
                <a:schemeClr val="accent1"/>
              </a:buClr>
              <a:buFont typeface="Wingdings" charset="2"/>
              <a:buChar char="§"/>
            </a:pPr>
            <a:endParaRPr lang="en-GB" dirty="0"/>
          </a:p>
          <a:p>
            <a:pPr marL="800100" lvl="1" indent="-342900" algn="l">
              <a:lnSpc>
                <a:spcPct val="120000"/>
              </a:lnSpc>
              <a:buClr>
                <a:schemeClr val="accent1"/>
              </a:buClr>
              <a:buFont typeface="Wingdings" charset="2"/>
              <a:buChar char="§"/>
            </a:pPr>
            <a:endParaRPr lang="en-GB" dirty="0"/>
          </a:p>
          <a:p>
            <a:pPr marL="342900" lvl="0" indent="-342900" algn="l">
              <a:lnSpc>
                <a:spcPct val="120000"/>
              </a:lnSpc>
              <a:buClr>
                <a:schemeClr val="accent1"/>
              </a:buClr>
              <a:buFont typeface="Wingdings" charset="2"/>
              <a:buChar char="§"/>
            </a:pPr>
            <a:endParaRPr lang="en-GB" dirty="0"/>
          </a:p>
          <a:p>
            <a:pPr marL="342900" lvl="0" indent="-342900" algn="l">
              <a:lnSpc>
                <a:spcPct val="120000"/>
              </a:lnSpc>
              <a:buClr>
                <a:schemeClr val="accent1"/>
              </a:buClr>
              <a:buFont typeface="Wingdings" charset="2"/>
              <a:buChar char="§"/>
            </a:pPr>
            <a:endParaRPr lang="en-GB" dirty="0"/>
          </a:p>
        </p:txBody>
      </p:sp>
    </p:spTree>
    <p:extLst>
      <p:ext uri="{BB962C8B-B14F-4D97-AF65-F5344CB8AC3E}">
        <p14:creationId xmlns:p14="http://schemas.microsoft.com/office/powerpoint/2010/main" val="3531414643"/>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234</TotalTime>
  <Words>2106</Words>
  <Application>Microsoft Macintosh PowerPoint</Application>
  <PresentationFormat>Custom</PresentationFormat>
  <Paragraphs>202</Paragraphs>
  <Slides>13</Slides>
  <Notes>7</Notes>
  <HiddenSlides>1</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PowerPoint Presentation</vt:lpstr>
      <vt:lpstr>Linking Humanitarian Cash and Social Protection GB Subgroup</vt:lpstr>
      <vt:lpstr>PowerPoint Presentation</vt:lpstr>
      <vt:lpstr>PowerPoint Presentation</vt:lpstr>
      <vt:lpstr>Knowledge Management and Learning:  Background – WP Engagement Area 3</vt:lpstr>
      <vt:lpstr>Main KML needs</vt:lpstr>
      <vt:lpstr>Knowledge Management and Learning Products and Platforms</vt:lpstr>
      <vt:lpstr>PowerPoint Presentation</vt:lpstr>
      <vt:lpstr>Discussion: 25 minutes</vt:lpstr>
      <vt:lpstr>PowerPoint Presentation</vt:lpstr>
      <vt:lpstr>PowerPoint Presentation</vt:lpstr>
      <vt:lpstr>PowerPoint Presentation</vt:lpstr>
      <vt:lpstr>Case Studies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gabrielle smith</dc:creator>
  <cp:lastModifiedBy>Emma Jowett</cp:lastModifiedBy>
  <cp:revision>17</cp:revision>
  <dcterms:created xsi:type="dcterms:W3CDTF">2020-07-13T14:05:18Z</dcterms:created>
  <dcterms:modified xsi:type="dcterms:W3CDTF">2020-07-21T12:10:26Z</dcterms:modified>
</cp:coreProperties>
</file>