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4"/>
  </p:notesMasterIdLst>
  <p:handoutMasterIdLst>
    <p:handoutMasterId r:id="rId15"/>
  </p:handoutMasterIdLst>
  <p:sldIdLst>
    <p:sldId id="256" r:id="rId5"/>
    <p:sldId id="478" r:id="rId6"/>
    <p:sldId id="484" r:id="rId7"/>
    <p:sldId id="480" r:id="rId8"/>
    <p:sldId id="471" r:id="rId9"/>
    <p:sldId id="481" r:id="rId10"/>
    <p:sldId id="483" r:id="rId11"/>
    <p:sldId id="482" r:id="rId12"/>
    <p:sldId id="485" r:id="rId13"/>
  </p:sldIdLst>
  <p:sldSz cx="12192000" cy="6858000"/>
  <p:notesSz cx="6797675" cy="9928225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 Schilperoord" initials="MS" lastIdx="7" clrIdx="0">
    <p:extLst>
      <p:ext uri="{19B8F6BF-5375-455C-9EA6-DF929625EA0E}">
        <p15:presenceInfo xmlns:p15="http://schemas.microsoft.com/office/powerpoint/2012/main" userId="S::schilpem@unhcr.org::797a7858-5300-4982-bf49-64c5dd757c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CB6"/>
    <a:srgbClr val="F3A72E"/>
    <a:srgbClr val="CC0B2A"/>
    <a:srgbClr val="57517B"/>
    <a:srgbClr val="49586B"/>
    <a:srgbClr val="568DB7"/>
    <a:srgbClr val="6D8D8D"/>
    <a:srgbClr val="74B270"/>
    <a:srgbClr val="E86E2A"/>
    <a:srgbClr val="549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8E1AE-9155-4587-A0A2-C07B78B835B1}" v="5" dt="2020-07-17T07:07:59.2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ka Sjoberg" userId="b39f2b4e-a363-4036-b816-f13b4dd48f7c" providerId="ADAL" clId="{B058E1AE-9155-4587-A0A2-C07B78B835B1}"/>
    <pc:docChg chg="custSel addSld delSld modSld">
      <pc:chgData name="Annika Sjoberg" userId="b39f2b4e-a363-4036-b816-f13b4dd48f7c" providerId="ADAL" clId="{B058E1AE-9155-4587-A0A2-C07B78B835B1}" dt="2020-07-17T07:08:25.645" v="848" actId="20577"/>
      <pc:docMkLst>
        <pc:docMk/>
      </pc:docMkLst>
      <pc:sldChg chg="modSp">
        <pc:chgData name="Annika Sjoberg" userId="b39f2b4e-a363-4036-b816-f13b4dd48f7c" providerId="ADAL" clId="{B058E1AE-9155-4587-A0A2-C07B78B835B1}" dt="2020-07-17T06:56:59.546" v="233" actId="20577"/>
        <pc:sldMkLst>
          <pc:docMk/>
          <pc:sldMk cId="3018046986" sldId="256"/>
        </pc:sldMkLst>
        <pc:spChg chg="mod">
          <ac:chgData name="Annika Sjoberg" userId="b39f2b4e-a363-4036-b816-f13b4dd48f7c" providerId="ADAL" clId="{B058E1AE-9155-4587-A0A2-C07B78B835B1}" dt="2020-07-17T06:56:59.546" v="233" actId="20577"/>
          <ac:spMkLst>
            <pc:docMk/>
            <pc:sldMk cId="3018046986" sldId="256"/>
            <ac:spMk id="94" creationId="{19FB5A06-EE5A-420C-9447-46FDA1C02D6F}"/>
          </ac:spMkLst>
        </pc:spChg>
      </pc:sldChg>
      <pc:sldChg chg="del">
        <pc:chgData name="Annika Sjoberg" userId="b39f2b4e-a363-4036-b816-f13b4dd48f7c" providerId="ADAL" clId="{B058E1AE-9155-4587-A0A2-C07B78B835B1}" dt="2020-07-17T06:52:25.920" v="14" actId="2696"/>
        <pc:sldMkLst>
          <pc:docMk/>
          <pc:sldMk cId="1756237900" sldId="277"/>
        </pc:sldMkLst>
      </pc:sldChg>
      <pc:sldChg chg="modSp">
        <pc:chgData name="Annika Sjoberg" userId="b39f2b4e-a363-4036-b816-f13b4dd48f7c" providerId="ADAL" clId="{B058E1AE-9155-4587-A0A2-C07B78B835B1}" dt="2020-07-17T07:00:55.755" v="249" actId="20577"/>
        <pc:sldMkLst>
          <pc:docMk/>
          <pc:sldMk cId="3395154678" sldId="478"/>
        </pc:sldMkLst>
        <pc:spChg chg="mod">
          <ac:chgData name="Annika Sjoberg" userId="b39f2b4e-a363-4036-b816-f13b4dd48f7c" providerId="ADAL" clId="{B058E1AE-9155-4587-A0A2-C07B78B835B1}" dt="2020-07-17T06:51:47.325" v="13" actId="20577"/>
          <ac:spMkLst>
            <pc:docMk/>
            <pc:sldMk cId="3395154678" sldId="478"/>
            <ac:spMk id="2" creationId="{DC45F5B9-3982-4421-A69D-0272DF80054C}"/>
          </ac:spMkLst>
        </pc:spChg>
        <pc:spChg chg="mod">
          <ac:chgData name="Annika Sjoberg" userId="b39f2b4e-a363-4036-b816-f13b4dd48f7c" providerId="ADAL" clId="{B058E1AE-9155-4587-A0A2-C07B78B835B1}" dt="2020-07-17T07:00:55.755" v="249" actId="20577"/>
          <ac:spMkLst>
            <pc:docMk/>
            <pc:sldMk cId="3395154678" sldId="478"/>
            <ac:spMk id="15" creationId="{98D0749B-4307-40E1-B682-999B8A23EC83}"/>
          </ac:spMkLst>
        </pc:spChg>
      </pc:sldChg>
      <pc:sldChg chg="modSp">
        <pc:chgData name="Annika Sjoberg" userId="b39f2b4e-a363-4036-b816-f13b4dd48f7c" providerId="ADAL" clId="{B058E1AE-9155-4587-A0A2-C07B78B835B1}" dt="2020-07-17T06:55:38.268" v="159" actId="5793"/>
        <pc:sldMkLst>
          <pc:docMk/>
          <pc:sldMk cId="3007774983" sldId="481"/>
        </pc:sldMkLst>
        <pc:spChg chg="mod">
          <ac:chgData name="Annika Sjoberg" userId="b39f2b4e-a363-4036-b816-f13b4dd48f7c" providerId="ADAL" clId="{B058E1AE-9155-4587-A0A2-C07B78B835B1}" dt="2020-07-17T06:55:38.268" v="159" actId="5793"/>
          <ac:spMkLst>
            <pc:docMk/>
            <pc:sldMk cId="3007774983" sldId="481"/>
            <ac:spMk id="15" creationId="{98D0749B-4307-40E1-B682-999B8A23EC83}"/>
          </ac:spMkLst>
        </pc:spChg>
      </pc:sldChg>
      <pc:sldChg chg="modSp">
        <pc:chgData name="Annika Sjoberg" userId="b39f2b4e-a363-4036-b816-f13b4dd48f7c" providerId="ADAL" clId="{B058E1AE-9155-4587-A0A2-C07B78B835B1}" dt="2020-07-17T07:08:25.645" v="848" actId="20577"/>
        <pc:sldMkLst>
          <pc:docMk/>
          <pc:sldMk cId="4156714009" sldId="482"/>
        </pc:sldMkLst>
        <pc:spChg chg="mod">
          <ac:chgData name="Annika Sjoberg" userId="b39f2b4e-a363-4036-b816-f13b4dd48f7c" providerId="ADAL" clId="{B058E1AE-9155-4587-A0A2-C07B78B835B1}" dt="2020-07-17T07:01:21.156" v="267" actId="20577"/>
          <ac:spMkLst>
            <pc:docMk/>
            <pc:sldMk cId="4156714009" sldId="482"/>
            <ac:spMk id="2" creationId="{DC45F5B9-3982-4421-A69D-0272DF80054C}"/>
          </ac:spMkLst>
        </pc:spChg>
        <pc:spChg chg="mod">
          <ac:chgData name="Annika Sjoberg" userId="b39f2b4e-a363-4036-b816-f13b4dd48f7c" providerId="ADAL" clId="{B058E1AE-9155-4587-A0A2-C07B78B835B1}" dt="2020-07-17T07:08:25.645" v="848" actId="20577"/>
          <ac:spMkLst>
            <pc:docMk/>
            <pc:sldMk cId="4156714009" sldId="482"/>
            <ac:spMk id="15" creationId="{98D0749B-4307-40E1-B682-999B8A23EC83}"/>
          </ac:spMkLst>
        </pc:spChg>
      </pc:sldChg>
      <pc:sldChg chg="modSp">
        <pc:chgData name="Annika Sjoberg" userId="b39f2b4e-a363-4036-b816-f13b4dd48f7c" providerId="ADAL" clId="{B058E1AE-9155-4587-A0A2-C07B78B835B1}" dt="2020-07-17T06:56:02.686" v="200" actId="20577"/>
        <pc:sldMkLst>
          <pc:docMk/>
          <pc:sldMk cId="3038451975" sldId="483"/>
        </pc:sldMkLst>
        <pc:spChg chg="mod">
          <ac:chgData name="Annika Sjoberg" userId="b39f2b4e-a363-4036-b816-f13b4dd48f7c" providerId="ADAL" clId="{B058E1AE-9155-4587-A0A2-C07B78B835B1}" dt="2020-07-17T06:56:02.686" v="200" actId="20577"/>
          <ac:spMkLst>
            <pc:docMk/>
            <pc:sldMk cId="3038451975" sldId="483"/>
            <ac:spMk id="15" creationId="{98D0749B-4307-40E1-B682-999B8A23EC83}"/>
          </ac:spMkLst>
        </pc:spChg>
      </pc:sldChg>
      <pc:sldChg chg="add del">
        <pc:chgData name="Annika Sjoberg" userId="b39f2b4e-a363-4036-b816-f13b4dd48f7c" providerId="ADAL" clId="{B058E1AE-9155-4587-A0A2-C07B78B835B1}" dt="2020-07-17T07:01:09.925" v="251"/>
        <pc:sldMkLst>
          <pc:docMk/>
          <pc:sldMk cId="2921532931" sldId="485"/>
        </pc:sldMkLst>
      </pc:sldChg>
      <pc:sldChg chg="del">
        <pc:chgData name="Annika Sjoberg" userId="b39f2b4e-a363-4036-b816-f13b4dd48f7c" providerId="ADAL" clId="{B058E1AE-9155-4587-A0A2-C07B78B835B1}" dt="2020-07-17T06:56:47.381" v="201" actId="2696"/>
        <pc:sldMkLst>
          <pc:docMk/>
          <pc:sldMk cId="2959340021" sldId="485"/>
        </pc:sldMkLst>
      </pc:sldChg>
      <pc:sldChg chg="add">
        <pc:chgData name="Annika Sjoberg" userId="b39f2b4e-a363-4036-b816-f13b4dd48f7c" providerId="ADAL" clId="{B058E1AE-9155-4587-A0A2-C07B78B835B1}" dt="2020-07-17T07:01:13.235" v="252"/>
        <pc:sldMkLst>
          <pc:docMk/>
          <pc:sldMk cId="3502008588" sldId="4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9936-1E87-41D1-9CC5-BE3AACEE60BD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FF54F-9240-440B-8F02-5CF2824D8C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80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D599C-6483-4CA8-9633-BC05266C95D8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79A9F-C7DF-4CC6-B30E-705AF08B70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70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3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89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710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LG – may be helpful to group these – suggestion above but can be changed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9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8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49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Cash institutionalization has truly worked: In Ops increasing the transfer value, establishing required hygiene measures at cash distributions, frontloading of payments and an increased use of digital payments and monitoring - to testing of new technology such as contactless biometrics and a move from cash to in-kind when restrictions to functional markets is a reality. </a:t>
            </a:r>
            <a:endParaRPr lang="en-CH" dirty="0"/>
          </a:p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79A9F-C7DF-4CC6-B30E-705AF08B704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6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0DDE-0D17-45D3-A01F-5CC3206F6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1493DA-C2A8-4B93-B241-40892C00A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FF49C-9D1A-4440-8A8A-3EF84D64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2CF9-A510-41DF-8FC6-8802538C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DBEE5-DE5F-4D29-9F71-C9C93EF9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0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4CC0-778D-4BF0-8785-86C36FBD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79BEE-5CC5-415B-BF3A-4E650C470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7D2F4-58D1-4E4B-8301-425C29DF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EC4FD-4B8B-4CCF-B74F-81494968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D74A9-ED01-439B-8A57-68D03CB6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12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FFB03B-979D-4397-BF6B-68D8A2FE4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353A3-6614-499C-9372-E04D80048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98516-BF58-414B-B3BC-2DDB7C95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7DC2-3459-484F-97D5-2359876E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F6E10-2042-47FA-B840-02AAF4C6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5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8C0B-AC1F-4E7E-B697-C9546B48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3BD09-78AB-4026-81BC-8988ACC6B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226BE-DE0F-4642-82FE-0788E4B3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5CBAA-45B4-42E1-AD40-92535056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F766-C495-4049-9412-7B942923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5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ECEEE-84E4-4818-B6E2-8AE186C6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E5351-2174-42C6-92B6-97C9EC271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E6FA3-B058-4A47-91DF-04389F92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2E156-5F9D-454A-B101-D75B440A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962CB-B064-4954-9203-2A597A63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63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77A0-345D-41E8-A751-1F2636D2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6CC2-0C3A-41D0-88C6-83B9CAD2C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E70D3-8888-45FA-B6DF-83F0B5E0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2FEB3-6B1C-471E-B98E-7A31EE83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8EFD6-0FED-4222-B558-238629D7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761BC-40A7-414A-BECD-F1B8B01E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8D39-6836-4603-9696-A96C844A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0CF4D-6AC2-4CF6-9B1E-AE17D5611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16362-73DD-4726-AFCB-3CA31810C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ACC42-506D-47C0-86C0-48B7A464A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4C32D-32CE-4446-8AE5-E15B384E9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40567D-35E3-42B9-8306-A61567D4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C2819-153D-42B3-9916-587CA4AA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AD3C3C-61E1-40E9-B0B2-125D897A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4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D912-1E69-479E-BC28-E243BD85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CD757-9F89-435A-BD2E-0AF8F8F6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5A3C5-EC98-48C4-9055-32692A43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EE767-D900-42E7-82C4-D8739220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7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A8FE5-CC49-4F44-A073-B1BF3E1F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92C10-4EE9-4A2A-8902-FDC94D71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19FD3-230D-4AF0-B238-95DB0167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2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E873-4431-4036-B0D3-3048DDFF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852BE-3D22-44DE-A1AE-E2779348C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A55AD-62C5-43DD-BAAF-7F481720B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38062-3595-4D4C-8C18-41E2FCD5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1C389-43A3-43C0-B9BC-57E1C924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0BF85-1A89-4E14-8779-A43B111C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41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F578-1E5A-41CF-AEF7-3F6EDE30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EF7BF-B68A-46B5-A189-DDAAFCECA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42BBE-8FC4-44BD-B1FE-0617303F2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F227B-8AD0-44D2-AD96-2C1726BA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09D0E-45DE-443F-BDE7-CB95DC81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458BB-D9AC-40B1-9A89-E91C3819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4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F53D-8EB3-4F2D-AE58-F8249AAE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6912F-AF5E-4E25-A5E6-7D804D55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4DFDD-C9E6-4C27-B007-E2A1EC973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BC25-3319-498D-BF09-FD4274782884}" type="datetimeFigureOut">
              <a:rPr lang="en-GB" smtClean="0"/>
              <a:t>17/07/2020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CCB2-008D-4F75-AF87-A101B84A9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7907-F12B-4E49-8B57-B061ADC35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8624-941A-4EEE-84B6-21E467EEF2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34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6033D6-38D9-4CFF-BA8E-36383B47F5C5}"/>
              </a:ext>
            </a:extLst>
          </p:cNvPr>
          <p:cNvSpPr txBox="1"/>
          <p:nvPr/>
        </p:nvSpPr>
        <p:spPr>
          <a:xfrm>
            <a:off x="10586339" y="6357081"/>
            <a:ext cx="16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July </a:t>
            </a:r>
            <a:r>
              <a:rPr lang="en-US" dirty="0"/>
              <a:t>2020</a:t>
            </a:r>
            <a:endParaRPr lang="en-CH" dirty="0"/>
          </a:p>
        </p:txBody>
      </p:sp>
      <p:sp>
        <p:nvSpPr>
          <p:cNvPr id="94" name="Titolo 1">
            <a:extLst>
              <a:ext uri="{FF2B5EF4-FFF2-40B4-BE49-F238E27FC236}">
                <a16:creationId xmlns:a16="http://schemas.microsoft.com/office/drawing/2014/main" id="{19FB5A06-EE5A-420C-9447-46FDA1C02D6F}"/>
              </a:ext>
            </a:extLst>
          </p:cNvPr>
          <p:cNvSpPr txBox="1">
            <a:spLocks/>
          </p:cNvSpPr>
          <p:nvPr/>
        </p:nvSpPr>
        <p:spPr>
          <a:xfrm>
            <a:off x="1057029" y="1881965"/>
            <a:ext cx="9767815" cy="12174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algn="ctr"/>
            <a:r>
              <a:rPr lang="it-IT" sz="4000" dirty="0"/>
              <a:t>UN Common Cash Statement</a:t>
            </a:r>
          </a:p>
          <a:p>
            <a:pPr algn="ctr"/>
            <a:r>
              <a:rPr lang="en-US" sz="4000" dirty="0"/>
              <a:t>Progress and Challenges and Collaboration Opportunities</a:t>
            </a:r>
            <a:endParaRPr lang="it-IT" sz="4000" dirty="0"/>
          </a:p>
          <a:p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01804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+mn-lt"/>
              </a:rPr>
              <a:t>Content</a:t>
            </a:r>
            <a:endParaRPr lang="en-CH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Focus Countries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Collaborative procurement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Interoperability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Challenges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UNCCS in the COVID response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Why it matters?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Collaboration opportunities</a:t>
            </a:r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39515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+mn-lt"/>
              </a:rPr>
              <a:t>Focus Countries</a:t>
            </a:r>
            <a:endParaRPr lang="en-CH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469904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Country specific action plans in place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Harmonized transfer mechanisms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Interoperability piloting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Engagement with CWGs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Synergies in programming (feasibility assessments, MEB, PDMs </a:t>
            </a:r>
            <a:r>
              <a:rPr lang="en-US" sz="2400" dirty="0" err="1"/>
              <a:t>etc</a:t>
            </a:r>
            <a:r>
              <a:rPr lang="en-US" sz="2400" dirty="0"/>
              <a:t>) in countries beyond the focus countries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28461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+mn-lt"/>
              </a:rPr>
              <a:t>Data Inter-</a:t>
            </a:r>
            <a:br>
              <a:rPr lang="en-US" dirty="0">
                <a:solidFill>
                  <a:schemeClr val="accent1"/>
                </a:solidFill>
                <a:latin typeface="+mn-lt"/>
              </a:rPr>
            </a:br>
            <a:r>
              <a:rPr lang="en-US" dirty="0">
                <a:solidFill>
                  <a:schemeClr val="accent1"/>
                </a:solidFill>
                <a:latin typeface="+mn-lt"/>
              </a:rPr>
              <a:t>Operability</a:t>
            </a:r>
            <a:endParaRPr lang="en-CH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469904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UNICEF/ WFP/ UNHCR DSA Commitment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Minimum Core Data Set for Assistance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Inter-agency data hub/system on-going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i="1" dirty="0" err="1"/>
              <a:t>CashAssist</a:t>
            </a:r>
            <a:r>
              <a:rPr lang="en-US" sz="2400" dirty="0"/>
              <a:t> collaboration UNICEF</a:t>
            </a:r>
            <a:r>
              <a:rPr lang="en-US" sz="2400"/>
              <a:t>/ UNHCR</a:t>
            </a:r>
            <a:endParaRPr lang="en-US" sz="2400" dirty="0"/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UNICEF developing internal MIS system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Increasing interoperability SCOPE/PRIMES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Increased agency capacity committed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FF0000"/>
              </a:solidFill>
            </a:endParaRPr>
          </a:p>
          <a:p>
            <a:pPr marL="57150" indent="0">
              <a:spcAft>
                <a:spcPts val="600"/>
              </a:spcAft>
              <a:buNone/>
            </a:pPr>
            <a:endParaRPr lang="en-US" sz="2400" dirty="0"/>
          </a:p>
          <a:p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104509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F02DD-7AD1-4293-9056-3F4B2C7F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4476" y="963877"/>
            <a:ext cx="5333996" cy="4930246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Collaborative Procurement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42E2AD-DCCE-474A-942C-52EF1F1D98EA}"/>
              </a:ext>
            </a:extLst>
          </p:cNvPr>
          <p:cNvSpPr txBox="1"/>
          <p:nvPr/>
        </p:nvSpPr>
        <p:spPr>
          <a:xfrm>
            <a:off x="4958275" y="1176941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Guidance on Collaborative Procurement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Register of contracts with FSPs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Joint tenders and piggybacking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Common transfer mechanisms in +25 countries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Enhanced understanding of each agencies’ processes and rules</a:t>
            </a:r>
            <a:endParaRPr lang="en-US" sz="2400" dirty="0">
              <a:solidFill>
                <a:srgbClr val="FF0000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94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+mn-lt"/>
              </a:rPr>
              <a:t>Overall</a:t>
            </a:r>
            <a:br>
              <a:rPr lang="en-US" dirty="0">
                <a:solidFill>
                  <a:schemeClr val="accent1"/>
                </a:solidFill>
                <a:latin typeface="+mn-lt"/>
              </a:rPr>
            </a:br>
            <a:r>
              <a:rPr lang="en-US" dirty="0">
                <a:solidFill>
                  <a:schemeClr val="accent1"/>
                </a:solidFill>
                <a:latin typeface="+mn-lt"/>
              </a:rPr>
              <a:t>Challenges</a:t>
            </a:r>
            <a:endParaRPr lang="en-CH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275162"/>
            <a:ext cx="6733611" cy="4930246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57150" indent="0">
              <a:spcAft>
                <a:spcPts val="600"/>
              </a:spcAft>
              <a:buNone/>
            </a:pPr>
            <a:r>
              <a:rPr lang="en-US" sz="3400" i="1" dirty="0"/>
              <a:t>Capacities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Collaboration is ambitious and requires resources, dedicated capacity and technical expertise 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Right people, right place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400" i="1" dirty="0"/>
              <a:t>Incentives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Incentives in operations 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All agencies at technical, operational and management levels need to see the benefit that working collaboratively can bring </a:t>
            </a:r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100" i="1" dirty="0"/>
              <a:t>Operational considerations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Cash feasibility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Limited overlap in populations/ geography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Neutrality of systems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Ensuring data protection and integrity across complex systems and processes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Controls, fee and assurance frameworks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Maximizing on each others’ strengths and areas of expertise/ mandates </a:t>
            </a:r>
            <a:r>
              <a:rPr lang="en-US" sz="2900" dirty="0" err="1"/>
              <a:t>etc</a:t>
            </a:r>
            <a:endParaRPr lang="en-US" sz="2900" dirty="0"/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100" i="1" dirty="0"/>
              <a:t>Donor coordination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Resource flow implications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endParaRPr lang="en-US" sz="29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/>
              <a:t>Government arrangements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900" dirty="0"/>
              <a:t>Collaboration with governments and development actors depends on their pace</a:t>
            </a:r>
          </a:p>
          <a:p>
            <a:pPr marL="514350" indent="-457200">
              <a:lnSpc>
                <a:spcPct val="100000"/>
              </a:lnSpc>
              <a:spcBef>
                <a:spcPts val="0"/>
              </a:spcBef>
            </a:pPr>
            <a:endParaRPr lang="en-US" sz="2900" dirty="0"/>
          </a:p>
          <a:p>
            <a:pPr marL="0" indent="0">
              <a:buNone/>
            </a:pPr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00777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+mn-lt"/>
              </a:rPr>
              <a:t>UNCCS in the COVID-19 response</a:t>
            </a:r>
            <a:endParaRPr lang="en-CH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/>
              <a:t>Good practices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Building on existing arrangements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Use of each other’s transfer mechanisms or procurement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Coordinated frontloading of payments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Joint assessment and targeting</a:t>
            </a:r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571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/>
              <a:t>Challenges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Rapid response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Collaboration takes time 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National response is key – not all access and pace depends on the government</a:t>
            </a:r>
          </a:p>
          <a:p>
            <a:pPr marL="57150" indent="0">
              <a:spcAft>
                <a:spcPts val="600"/>
              </a:spcAft>
              <a:buNone/>
            </a:pPr>
            <a:endParaRPr lang="en-US" sz="2400" dirty="0"/>
          </a:p>
          <a:p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03845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9800" y="963877"/>
            <a:ext cx="4874096" cy="493024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accent1"/>
                </a:solidFill>
                <a:latin typeface="+mn-lt"/>
              </a:rPr>
              <a:t>Why it matters?</a:t>
            </a:r>
            <a:endParaRPr lang="en-CH" sz="40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16" y="1176941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Register/ enroll ones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Assessed and follow up (PDM) ones 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Targeting of assistance based on the same data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Knowing who gets what where and by whom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Avoid duplication in assistance 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Harmonised</a:t>
            </a:r>
            <a:r>
              <a:rPr lang="en-US" sz="2400" dirty="0"/>
              <a:t> transfer mechanisms; financial and digital illiteracy are widespread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Economies of scale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Leverage agency systems au lieu of creating new </a:t>
            </a:r>
            <a:r>
              <a:rPr lang="en-US" sz="2400" dirty="0" err="1"/>
              <a:t>paralell</a:t>
            </a:r>
            <a:r>
              <a:rPr lang="en-US" sz="2400" dirty="0"/>
              <a:t> systems</a:t>
            </a:r>
          </a:p>
          <a:p>
            <a:pPr marL="57150" indent="0">
              <a:spcAft>
                <a:spcPts val="600"/>
              </a:spcAft>
              <a:buNone/>
            </a:pPr>
            <a:endParaRPr lang="en-US" sz="2400" dirty="0"/>
          </a:p>
          <a:p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415671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5F5B9-3982-4421-A69D-0272DF8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9800" y="963877"/>
            <a:ext cx="4874096" cy="4930246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accent1"/>
                </a:solidFill>
                <a:latin typeface="+mn-lt"/>
              </a:rPr>
              <a:t>Example of existing Collaboration</a:t>
            </a: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r>
              <a:rPr lang="en-US" sz="4000" dirty="0">
                <a:solidFill>
                  <a:schemeClr val="accent1"/>
                </a:solidFill>
                <a:latin typeface="+mn-lt"/>
              </a:rPr>
              <a:t>&amp; Opportunities</a:t>
            </a:r>
            <a:endParaRPr lang="en-CH" sz="400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98D0749B-4307-40E1-B682-999B8A23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16" y="1176941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Parallel processes of global and field level engagements necessary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CWG role and engagement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Collaborative procurement accessible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Data hub/system to include data from partners</a:t>
            </a:r>
          </a:p>
          <a:p>
            <a:pPr marL="28575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Sharing of progress/ learning/ challenges between collaborative arrangements</a:t>
            </a:r>
          </a:p>
          <a:p>
            <a:pPr marL="57150" indent="0">
              <a:spcAft>
                <a:spcPts val="600"/>
              </a:spcAft>
              <a:buNone/>
            </a:pPr>
            <a:endParaRPr lang="en-US" sz="2400" dirty="0"/>
          </a:p>
          <a:p>
            <a:endParaRPr lang="en-CH" sz="2400" dirty="0"/>
          </a:p>
          <a:p>
            <a:pPr marL="0" indent="0">
              <a:buNone/>
            </a:pP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50200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7D25836F67646A98C66F1CDD61673" ma:contentTypeVersion="8" ma:contentTypeDescription="Create a new document." ma:contentTypeScope="" ma:versionID="ffabbd4ae963f613065c2c200788c0f0">
  <xsd:schema xmlns:xsd="http://www.w3.org/2001/XMLSchema" xmlns:xs="http://www.w3.org/2001/XMLSchema" xmlns:p="http://schemas.microsoft.com/office/2006/metadata/properties" xmlns:ns3="6df68d03-0d94-44b1-a9a2-765e7690f201" targetNamespace="http://schemas.microsoft.com/office/2006/metadata/properties" ma:root="true" ma:fieldsID="be7f0bfb30e1910411ce0616687c9ad3" ns3:_="">
    <xsd:import namespace="6df68d03-0d94-44b1-a9a2-765e7690f2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68d03-0d94-44b1-a9a2-765e7690f2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CD7070-46F6-45FA-87AF-FB4153C180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F3B0EF-ECA0-4FC5-81C4-B17459D18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68d03-0d94-44b1-a9a2-765e7690f2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B9F6A2-BBF1-4C14-B999-76A5D72ABDF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df68d03-0d94-44b1-a9a2-765e7690f20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7615</TotalTime>
  <Words>816</Words>
  <Application>Microsoft Office PowerPoint</Application>
  <PresentationFormat>Widescreen</PresentationFormat>
  <Paragraphs>120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PowerPoint Presentation</vt:lpstr>
      <vt:lpstr>Content</vt:lpstr>
      <vt:lpstr>Focus Countries</vt:lpstr>
      <vt:lpstr>Data Inter- Operability</vt:lpstr>
      <vt:lpstr>Collaborative Procurement</vt:lpstr>
      <vt:lpstr>Overall Challenges</vt:lpstr>
      <vt:lpstr>UNCCS in the COVID-19 response</vt:lpstr>
      <vt:lpstr>Why it matters?</vt:lpstr>
      <vt:lpstr>Example of existing Collaboration &amp;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Annika Sjoberg</dc:creator>
  <cp:lastModifiedBy>Annika Sjoberg</cp:lastModifiedBy>
  <cp:revision>27</cp:revision>
  <dcterms:created xsi:type="dcterms:W3CDTF">2020-05-18T09:48:44Z</dcterms:created>
  <dcterms:modified xsi:type="dcterms:W3CDTF">2020-07-17T07:12:14Z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0x010100C6B7D25836F67646A98C66F1CDD61673</vt:lpwstr>
  </property>
</Properties>
</file>