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99" r:id="rId5"/>
    <p:sldId id="303" r:id="rId6"/>
    <p:sldId id="301" r:id="rId7"/>
    <p:sldId id="304" r:id="rId8"/>
    <p:sldId id="278" r:id="rId9"/>
    <p:sldId id="302" r:id="rId10"/>
    <p:sldId id="280" r:id="rId11"/>
    <p:sldId id="305" r:id="rId12"/>
    <p:sldId id="297" r:id="rId13"/>
    <p:sldId id="3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34" autoAdjust="0"/>
  </p:normalViewPr>
  <p:slideViewPr>
    <p:cSldViewPr snapToGrid="0">
      <p:cViewPr varScale="1">
        <p:scale>
          <a:sx n="67" d="100"/>
          <a:sy n="67" d="100"/>
        </p:scale>
        <p:origin x="644"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8E20C-C3F0-438A-A2D0-8A5518605C9B}" type="datetimeFigureOut">
              <a:rPr lang="en-US" smtClean="0"/>
              <a:t>7/24/2020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626D9-6AAC-47B4-A6CF-7330F68C14C0}" type="slidenum">
              <a:rPr lang="en-US" smtClean="0"/>
              <a:t>‹#›</a:t>
            </a:fld>
            <a:endParaRPr lang="en-US"/>
          </a:p>
        </p:txBody>
      </p:sp>
    </p:spTree>
    <p:extLst>
      <p:ext uri="{BB962C8B-B14F-4D97-AF65-F5344CB8AC3E}">
        <p14:creationId xmlns:p14="http://schemas.microsoft.com/office/powerpoint/2010/main" val="24029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dp.org/content/undp/en/home/librarypage/transitions-series/temporary-basic-income--tbi--for-developing-countri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liefweb.int/report/world/ccd-social-protection-working-group-advocacy-response-covid-19"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atlanticcouncil.org/blogs/new-atlanticist/bangladeshs-covid-19-stimulus-leaving-the-most-vulnerable-behind/" TargetMode="External"/><Relationship Id="rId4" Type="http://schemas.openxmlformats.org/officeDocument/2006/relationships/hyperlink" Target="https://www.wvi.org/bangladesh/establishing-vulnerable-peoples-rights-and-access-social-safety-net-programmes-evpr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liefweb.int/report/world/ccd-social-protection-working-group-advocacy-response-covid-1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atlanticcouncil.org/blogs/new-atlanticist/bangladeshs-covid-19-stimulus-leaving-the-most-vulnerable-behind/" TargetMode="External"/><Relationship Id="rId4" Type="http://schemas.openxmlformats.org/officeDocument/2006/relationships/hyperlink" Target="https://www.wvi.org/bangladesh/establishing-vulnerable-peoples-rights-and-access-social-safety-net-programmes-evpr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vi.org/sites/default/files/FINAL-Scaling-Social-Accountability-Jan-8-2019-2.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wvi.org/health/publication/changing-lives-through-social-accountability" TargetMode="External"/><Relationship Id="rId5" Type="http://schemas.openxmlformats.org/officeDocument/2006/relationships/hyperlink" Target="https://www.wvi.org/stories/disaster-management/indonesia-told-us-what-we-already-knew-and-more" TargetMode="External"/><Relationship Id="rId4" Type="http://schemas.openxmlformats.org/officeDocument/2006/relationships/hyperlink" Target="https://www.wvi.org/publications/infographic/disaster-management/world-visions-cash-voucher-programme-201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vi.org/publications/development-guide/cambodia/implementation-social-accountability-framework-booklet-01st" TargetMode="External"/><Relationship Id="rId7" Type="http://schemas.openxmlformats.org/officeDocument/2006/relationships/hyperlink" Target="https://www.wvi.org/stories/disaster-management/covid-19-chance-empower-citizens-through-social-protec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theigc.org/blog/covid-19-underscores-need-to-overhaul-social-policies-across-africa/" TargetMode="External"/><Relationship Id="rId5" Type="http://schemas.openxmlformats.org/officeDocument/2006/relationships/hyperlink" Target="https://www.thenewhumanitarian.org/analysis/2020/06/08/coronavirus-transform-humanitarianism-aid" TargetMode="External"/><Relationship Id="rId4" Type="http://schemas.openxmlformats.org/officeDocument/2006/relationships/hyperlink" Target="https://www.ugogentilini.net/?p=92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gogentilini.net/?p=92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vi.org/stories/disaster-management/covid-19-chance-empower-citizens-through-social-protection" TargetMode="External"/><Relationship Id="rId5" Type="http://schemas.openxmlformats.org/officeDocument/2006/relationships/hyperlink" Target="https://www.theigc.org/blog/covid-19-underscores-need-to-overhaul-social-policies-across-africa/" TargetMode="External"/><Relationship Id="rId4" Type="http://schemas.openxmlformats.org/officeDocument/2006/relationships/hyperlink" Target="https://www.thenewhumanitarian.org/analysis/2020/06/08/coronavirus-transform-humanitarianism-ai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gogentilini.net/?p=92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wvi.org/stories/disaster-management/covid-19-chance-empower-citizens-through-social-protection" TargetMode="External"/><Relationship Id="rId5" Type="http://schemas.openxmlformats.org/officeDocument/2006/relationships/hyperlink" Target="https://www.theigc.org/blog/covid-19-underscores-need-to-overhaul-social-policies-across-africa/" TargetMode="External"/><Relationship Id="rId4" Type="http://schemas.openxmlformats.org/officeDocument/2006/relationships/hyperlink" Target="https://www.thenewhumanitarian.org/analysis/2020/06/08/coronavirus-transform-humanitarianism-ai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B57D4E-62BA-C840-8BDF-DC9628084789}" type="slidenum">
              <a:rPr lang="en-GB" smtClean="0"/>
              <a:pPr/>
              <a:t>1</a:t>
            </a:fld>
            <a:endParaRPr lang="en-GB" dirty="0"/>
          </a:p>
        </p:txBody>
      </p:sp>
    </p:spTree>
    <p:extLst>
      <p:ext uri="{BB962C8B-B14F-4D97-AF65-F5344CB8AC3E}">
        <p14:creationId xmlns:p14="http://schemas.microsoft.com/office/powerpoint/2010/main" val="408896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B57D4E-62BA-C840-8BDF-DC9628084789}" type="slidenum">
              <a:rPr lang="en-GB" smtClean="0"/>
              <a:pPr/>
              <a:t>10</a:t>
            </a:fld>
            <a:endParaRPr lang="en-GB" dirty="0"/>
          </a:p>
        </p:txBody>
      </p:sp>
    </p:spTree>
    <p:extLst>
      <p:ext uri="{BB962C8B-B14F-4D97-AF65-F5344CB8AC3E}">
        <p14:creationId xmlns:p14="http://schemas.microsoft.com/office/powerpoint/2010/main" val="176673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 </a:t>
            </a:r>
            <a:r>
              <a:rPr lang="en-US" i="1" dirty="0">
                <a:hlinkClick r:id="rId3"/>
              </a:rPr>
              <a:t>Temporary Basic Income: Protecting Poor and Vulnerable People in Developing Countries</a:t>
            </a:r>
            <a:r>
              <a:rPr lang="en-US" i="1" dirty="0"/>
              <a:t> </a:t>
            </a:r>
            <a:r>
              <a:rPr lang="en-US" dirty="0"/>
              <a:t>estimates that it would cost from $199 billion per month to provide a time-bound, guaranteed basic income to the 2.7 billion people living below or just above the poverty line in 132 developing countries.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Creating a pathway from and complementarity between humanitarian cash, voucher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to longer-term government-led Social Protection assistance supports strengthening the humanitarian-development nexus and overall resilience and social cohesion.  This, however, can only be effective if underpinned by community-led social accountability. Where government-led Social Protection mechanisms are being implemented, World Vision is currently strengthening social accountability with communities and children by facilitating constructive dialogue between local governments and communities to improve both the quantity and quality of basic social services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WV as a child focused agency aims at amplifying the voices</a:t>
            </a:r>
            <a:r>
              <a:rPr lang="en-US" sz="1200" b="0" i="0" kern="1200" baseline="0" dirty="0">
                <a:solidFill>
                  <a:schemeClr val="tx1"/>
                </a:solidFill>
                <a:effectLst/>
                <a:latin typeface="+mn-lt"/>
                <a:ea typeface="+mn-ea"/>
                <a:cs typeface="+mn-cs"/>
              </a:rPr>
              <a:t> of children affected by marginalization, poverty, disaster.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FY 19, World Vision took a new and exciting step to ensure we more systematically listen to children and enable their voices to shape our decision making.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Global Field Operations leadership approved an integrated approach that connects how we collect feedback at 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level by enabling children's voices to be heard at national office and partnership levels. This builds on our existing practices of Collecting and acting on feedback and complaints in all of our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locations (part of 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Accountability Framework)</a:t>
            </a:r>
          </a:p>
          <a:p>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World Vision International implements social accountability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48 countries across the world, improving services for millions of people through local dialogues. Our main global model for social accountability, Citizen Voice and Action, employs targeted civic education, participatory community services scorecards and social audits of services, </a:t>
            </a:r>
            <a:endParaRPr lang="en-US" sz="1200" b="0" i="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7626D9-6AAC-47B4-A6CF-7330F68C14C0}" type="slidenum">
              <a:rPr lang="en-US" smtClean="0"/>
              <a:t>2</a:t>
            </a:fld>
            <a:endParaRPr lang="en-US"/>
          </a:p>
        </p:txBody>
      </p:sp>
    </p:spTree>
    <p:extLst>
      <p:ext uri="{BB962C8B-B14F-4D97-AF65-F5344CB8AC3E}">
        <p14:creationId xmlns:p14="http://schemas.microsoft.com/office/powerpoint/2010/main" val="112509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CCD –</a:t>
            </a:r>
            <a:r>
              <a:rPr lang="en-US" sz="1200" b="0" baseline="0" dirty="0"/>
              <a:t> Social Protection Brief C19 - </a:t>
            </a:r>
            <a:r>
              <a:rPr lang="en-US" sz="1200" dirty="0">
                <a:hlinkClick r:id="rId3"/>
              </a:rPr>
              <a:t>https://reliefweb.int/report/world/ccd-social-protection-working-group-advocacy-response-covid-19</a:t>
            </a:r>
            <a:endParaRPr lang="en-US" sz="1200" dirty="0">
              <a:solidFill>
                <a:schemeClr val="bg1"/>
              </a:solidFill>
            </a:endParaRP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MT Pro Light" panose="020B0302020104020203"/>
              </a:rPr>
              <a:t>limited resources, increasing # of population vulnerable due to socio-economic and health impacts of C-19 - transparency, strong information provisioning on targeting, enrolment and access criteria for Social Protection assistance transfers by Governments and citizen engagement that NGOs can strongly leverage, will be critical to build social cohesion (esp. in Fragile Contexts affected by C19)</a:t>
            </a:r>
            <a:endParaRPr lang="en-GB" altLang="en-US" sz="1200" dirty="0">
              <a:solidFill>
                <a:schemeClr val="bg1"/>
              </a:solidFill>
              <a:latin typeface="Gill Sans MT Pro Light" panose="020B0302020104020203"/>
            </a:endParaRPr>
          </a:p>
          <a:p>
            <a:endParaRPr lang="en-US" sz="1200" b="0" dirty="0"/>
          </a:p>
          <a:p>
            <a:r>
              <a:rPr lang="en-US" sz="1200" b="0" dirty="0"/>
              <a:t>Concerns that the scale-up transfers have not reached the most vulnerable (link to upcoming CCD social protection paper) -  </a:t>
            </a:r>
            <a:r>
              <a:rPr lang="en-US" sz="1200" b="0" dirty="0" err="1"/>
              <a:t>Govts</a:t>
            </a:r>
            <a:r>
              <a:rPr lang="en-US" sz="1200" b="0" dirty="0"/>
              <a:t> will be under scrutiny to demonstrate they can manage/deliver/account for huge financial sums they've been putting through their SP systems in response to C-19 - some effective accountability is essential; </a:t>
            </a:r>
          </a:p>
          <a:p>
            <a:r>
              <a:rPr lang="en-US" sz="1200" b="0" dirty="0">
                <a:hlinkClick r:id="rId3"/>
              </a:rPr>
              <a:t>NGO's agility and gap-filling through </a:t>
            </a:r>
            <a:r>
              <a:rPr lang="en-US" sz="1200" b="0" dirty="0" err="1">
                <a:hlinkClick r:id="rId3"/>
              </a:rPr>
              <a:t>humanit</a:t>
            </a:r>
            <a:r>
              <a:rPr lang="en-US" sz="1200" b="0" dirty="0">
                <a:hlinkClick r:id="rId3"/>
              </a:rPr>
              <a:t>. Cash as highlighted by the CCD, may bring tension of "what is good enough as accountability mechanism"?- At the same time, NGOs are able due to footprint, community </a:t>
            </a:r>
            <a:r>
              <a:rPr lang="en-US" sz="1200" b="0" dirty="0" err="1">
                <a:hlinkClick r:id="rId3"/>
              </a:rPr>
              <a:t>mobilisation</a:t>
            </a:r>
            <a:r>
              <a:rPr lang="en-US" sz="1200" b="0" dirty="0">
                <a:hlinkClick r:id="rId3"/>
              </a:rPr>
              <a:t> and agile humanitarian response mechanisms - to address immediate basic needs with  MPCA to address existing gaps - in coordination with Governments &amp; national CWG/ SPWGs - to ensure de-duplication of benefitting vulnerable community members that are still to be enrolled in Government led SP transfers (examples, Bangladesh, Kenya MPCAs </a:t>
            </a:r>
            <a:r>
              <a:rPr lang="en-US" sz="1200" b="0" dirty="0" err="1">
                <a:hlinkClick r:id="rId3"/>
              </a:rPr>
              <a:t>etc</a:t>
            </a:r>
            <a:r>
              <a:rPr lang="en-US" sz="1200" b="0" dirty="0">
                <a:hlinkClick r:id="rId3"/>
              </a:rPr>
              <a:t>)</a:t>
            </a:r>
            <a:br>
              <a:rPr lang="en-US" sz="1200" b="0" dirty="0"/>
            </a:br>
            <a:endParaRPr lang="en-US" sz="1200" b="0" dirty="0"/>
          </a:p>
          <a:p>
            <a:r>
              <a:rPr lang="en-US" sz="1200" b="0" dirty="0"/>
              <a:t>The more citizens are empowered, the better they can advocate for themselves (WVI Bangladesh: Citizen Voice &amp; Action) - </a:t>
            </a:r>
            <a:r>
              <a:rPr lang="en-US" sz="1200" b="0" dirty="0" err="1"/>
              <a:t>e.g.through</a:t>
            </a:r>
            <a:r>
              <a:rPr lang="en-US" sz="1200" b="0" dirty="0"/>
              <a:t> </a:t>
            </a:r>
            <a:r>
              <a:rPr lang="en-US" sz="1200" b="0" dirty="0">
                <a:hlinkClick r:id="rId4"/>
              </a:rPr>
              <a:t>social accountability facilitation EVPRA - around the Government's SSN, those receiving information about the safety nets to which they were entitled, including pensions, disability allowances and child-focused social assistance, increased from 15% at the start of the project to 83% at the end of the project. Target beneficiary numbers accessing the Government’s SSNP at the start of the project were as low as 5 %, whereas at the end 74% of beneficiaries had accessed and benefitted from the Governments SSNP due to Citizen Voice and Action community empowerment activities</a:t>
            </a:r>
            <a:br>
              <a:rPr lang="en-US" sz="1200" b="0" dirty="0"/>
            </a:br>
            <a:endParaRPr lang="en-US" sz="1200" b="0" dirty="0"/>
          </a:p>
          <a:p>
            <a:r>
              <a:rPr lang="en-US" sz="1200" b="0" dirty="0" err="1"/>
              <a:t>GoB</a:t>
            </a:r>
            <a:r>
              <a:rPr lang="en-US" sz="1200" b="0" dirty="0"/>
              <a:t> had committed to scale up Social Protection</a:t>
            </a:r>
            <a:r>
              <a:rPr lang="en-US" sz="1200" b="0" baseline="0" dirty="0"/>
              <a:t> Assistance Transfers for 4 Mio citizens – how payments can be effectively targeted at most vulnerable households remains a challenge.</a:t>
            </a:r>
          </a:p>
          <a:p>
            <a:r>
              <a:rPr lang="en-US" dirty="0">
                <a:hlinkClick r:id="rId5"/>
              </a:rPr>
              <a:t>https://www.atlanticcouncil.org/blogs/new-atlanticist/bangladeshs-covid-19-stimulus-leaving-the-most-vulnerable-behind/</a:t>
            </a:r>
            <a:endParaRPr lang="en-US" dirty="0"/>
          </a:p>
        </p:txBody>
      </p:sp>
      <p:sp>
        <p:nvSpPr>
          <p:cNvPr id="4" name="Slide Number Placeholder 3"/>
          <p:cNvSpPr>
            <a:spLocks noGrp="1"/>
          </p:cNvSpPr>
          <p:nvPr>
            <p:ph type="sldNum" sz="quarter" idx="10"/>
          </p:nvPr>
        </p:nvSpPr>
        <p:spPr/>
        <p:txBody>
          <a:bodyPr/>
          <a:lstStyle/>
          <a:p>
            <a:fld id="{E504209D-2A96-4745-A9C7-5B640A53F82A}" type="slidenum">
              <a:rPr lang="en-US" smtClean="0"/>
              <a:t>3</a:t>
            </a:fld>
            <a:endParaRPr lang="en-US"/>
          </a:p>
        </p:txBody>
      </p:sp>
    </p:spTree>
    <p:extLst>
      <p:ext uri="{BB962C8B-B14F-4D97-AF65-F5344CB8AC3E}">
        <p14:creationId xmlns:p14="http://schemas.microsoft.com/office/powerpoint/2010/main" val="134474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CCD –</a:t>
            </a:r>
            <a:r>
              <a:rPr lang="en-US" sz="1200" b="0" baseline="0" dirty="0"/>
              <a:t> Social Protection Brief C19 - </a:t>
            </a:r>
            <a:r>
              <a:rPr lang="en-US" sz="1200" dirty="0">
                <a:hlinkClick r:id="rId3"/>
              </a:rPr>
              <a:t>https://reliefweb.int/report/world/ccd-social-protection-working-group-advocacy-response-covid-19</a:t>
            </a:r>
            <a:endParaRPr lang="en-US" sz="1200" dirty="0">
              <a:solidFill>
                <a:schemeClr val="bg1"/>
              </a:solidFill>
            </a:endParaRP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ill Sans MT Pro Light" panose="020B0302020104020203"/>
              </a:rPr>
              <a:t>limited resources, increasing # of population vulnerable due to socio-economic and health impacts of C-19 - transparency, strong information provisioning on targeting, enrolment and access criteria for Social Protection assistance transfers by Governments and citizen engagement that NGOs can strongly leverage, will be critical to build social cohesion (esp. in Fragile Contexts affected by C19)</a:t>
            </a:r>
            <a:endParaRPr lang="en-GB" altLang="en-US" sz="1200" dirty="0">
              <a:solidFill>
                <a:schemeClr val="bg1"/>
              </a:solidFill>
              <a:latin typeface="Gill Sans MT Pro Light" panose="020B0302020104020203"/>
            </a:endParaRPr>
          </a:p>
          <a:p>
            <a:endParaRPr lang="en-US" sz="1200" b="0" dirty="0"/>
          </a:p>
          <a:p>
            <a:r>
              <a:rPr lang="en-US" sz="1200" b="0" dirty="0"/>
              <a:t>Concerns that the scale-up transfers have not reached the most vulnerable (link to upcoming CCD social protection paper) -  </a:t>
            </a:r>
            <a:r>
              <a:rPr lang="en-US" sz="1200" b="0" dirty="0" err="1"/>
              <a:t>Govts</a:t>
            </a:r>
            <a:r>
              <a:rPr lang="en-US" sz="1200" b="0" dirty="0"/>
              <a:t> will be under scrutiny to demonstrate they can manage/deliver/account for huge financial sums they've been putting through their SP systems in response to C-19 - some effective accountability is essential; </a:t>
            </a:r>
          </a:p>
          <a:p>
            <a:r>
              <a:rPr lang="en-US" sz="1200" b="0" dirty="0">
                <a:hlinkClick r:id="rId3"/>
              </a:rPr>
              <a:t>NGO's agility and gap-filling through </a:t>
            </a:r>
            <a:r>
              <a:rPr lang="en-US" sz="1200" b="0" dirty="0" err="1">
                <a:hlinkClick r:id="rId3"/>
              </a:rPr>
              <a:t>humanit</a:t>
            </a:r>
            <a:r>
              <a:rPr lang="en-US" sz="1200" b="0" dirty="0">
                <a:hlinkClick r:id="rId3"/>
              </a:rPr>
              <a:t>. Cash as highlighted by the CCD, may bring tension of "what is good enough as accountability mechanism"?- At the same time, NGOs are able due to footprint, community </a:t>
            </a:r>
            <a:r>
              <a:rPr lang="en-US" sz="1200" b="0" dirty="0" err="1">
                <a:hlinkClick r:id="rId3"/>
              </a:rPr>
              <a:t>mobilisation</a:t>
            </a:r>
            <a:r>
              <a:rPr lang="en-US" sz="1200" b="0" dirty="0">
                <a:hlinkClick r:id="rId3"/>
              </a:rPr>
              <a:t> and agile humanitarian response mechanisms - to address immediate basic needs with  MPCA to address existing gaps - in coordination with Governments &amp; national CWG/ SPWGs - to ensure de-duplication of benefitting vulnerable community members that are still to be enrolled in Government led SP transfers (examples, Bangladesh, Kenya MPCAs </a:t>
            </a:r>
            <a:r>
              <a:rPr lang="en-US" sz="1200" b="0" dirty="0" err="1">
                <a:hlinkClick r:id="rId3"/>
              </a:rPr>
              <a:t>etc</a:t>
            </a:r>
            <a:r>
              <a:rPr lang="en-US" sz="1200" b="0" dirty="0">
                <a:hlinkClick r:id="rId3"/>
              </a:rPr>
              <a:t>)</a:t>
            </a:r>
            <a:br>
              <a:rPr lang="en-US" sz="1200" b="0" dirty="0"/>
            </a:br>
            <a:endParaRPr lang="en-US" sz="1200" b="0" dirty="0"/>
          </a:p>
          <a:p>
            <a:r>
              <a:rPr lang="en-US" sz="1200" b="0" dirty="0"/>
              <a:t>The more citizens are empowered, the better they can advocate for themselves (WVI Bangladesh: Citizen Voice &amp; Action) - </a:t>
            </a:r>
            <a:r>
              <a:rPr lang="en-US" sz="1200" b="0" dirty="0" err="1"/>
              <a:t>e.g.through</a:t>
            </a:r>
            <a:r>
              <a:rPr lang="en-US" sz="1200" b="0" dirty="0"/>
              <a:t> </a:t>
            </a:r>
            <a:r>
              <a:rPr lang="en-US" sz="1200" b="0" dirty="0">
                <a:hlinkClick r:id="rId4"/>
              </a:rPr>
              <a:t>social accountability facilitation EVPRA - around the Government's SSN, those receiving information about the safety nets to which they were entitled, including pensions, disability allowances and child-focused social assistance, increased from 15% at the start of the project to 83% at the end of the project. Target beneficiary numbers accessing the Government’s SSNP at the start of the project were as low as 5 %, whereas at the end 74% of beneficiaries had accessed and benefitted from the Governments SSNP due to Citizen Voice and Action community empowerment activities</a:t>
            </a:r>
            <a:br>
              <a:rPr lang="en-US" sz="1200" b="0" dirty="0"/>
            </a:br>
            <a:endParaRPr lang="en-US" sz="1200" b="0" dirty="0"/>
          </a:p>
          <a:p>
            <a:r>
              <a:rPr lang="en-US" sz="1200" b="0" dirty="0" err="1"/>
              <a:t>GoB</a:t>
            </a:r>
            <a:r>
              <a:rPr lang="en-US" sz="1200" b="0" dirty="0"/>
              <a:t> had committed to scale up Social Protection</a:t>
            </a:r>
            <a:r>
              <a:rPr lang="en-US" sz="1200" b="0" baseline="0" dirty="0"/>
              <a:t> Assistance Transfers for 4 Mio citizens – how payments can be effectively targeted at most vulnerable households remains a challenge.</a:t>
            </a:r>
          </a:p>
          <a:p>
            <a:r>
              <a:rPr lang="en-US" dirty="0">
                <a:hlinkClick r:id="rId5"/>
              </a:rPr>
              <a:t>https://www.atlanticcouncil.org/blogs/new-atlanticist/bangladeshs-covid-19-stimulus-leaving-the-most-vulnerable-behind/</a:t>
            </a:r>
            <a:endParaRPr lang="en-US" dirty="0"/>
          </a:p>
        </p:txBody>
      </p:sp>
      <p:sp>
        <p:nvSpPr>
          <p:cNvPr id="4" name="Slide Number Placeholder 3"/>
          <p:cNvSpPr>
            <a:spLocks noGrp="1"/>
          </p:cNvSpPr>
          <p:nvPr>
            <p:ph type="sldNum" sz="quarter" idx="10"/>
          </p:nvPr>
        </p:nvSpPr>
        <p:spPr/>
        <p:txBody>
          <a:bodyPr/>
          <a:lstStyle/>
          <a:p>
            <a:fld id="{E504209D-2A96-4745-A9C7-5B640A53F82A}" type="slidenum">
              <a:rPr lang="en-US" smtClean="0"/>
              <a:t>4</a:t>
            </a:fld>
            <a:endParaRPr lang="en-US"/>
          </a:p>
        </p:txBody>
      </p:sp>
    </p:spTree>
    <p:extLst>
      <p:ext uri="{BB962C8B-B14F-4D97-AF65-F5344CB8AC3E}">
        <p14:creationId xmlns:p14="http://schemas.microsoft.com/office/powerpoint/2010/main" val="185651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Ensuring those recipients of social protection have the information they need and a say in the relief and </a:t>
            </a:r>
            <a:r>
              <a:rPr lang="en-US" sz="1200" b="0" i="1" kern="1200" dirty="0">
                <a:solidFill>
                  <a:schemeClr val="tx1"/>
                </a:solidFill>
                <a:effectLst/>
                <a:latin typeface="+mn-lt"/>
                <a:ea typeface="+mn-ea"/>
                <a:cs typeface="+mn-cs"/>
              </a:rPr>
              <a:t>if it is reaching them,</a:t>
            </a:r>
            <a:r>
              <a:rPr lang="en-US" sz="1200" b="0" i="0" kern="1200" dirty="0">
                <a:solidFill>
                  <a:schemeClr val="tx1"/>
                </a:solidFill>
                <a:effectLst/>
                <a:latin typeface="+mn-lt"/>
                <a:ea typeface="+mn-ea"/>
                <a:cs typeface="+mn-cs"/>
              </a:rPr>
              <a:t> is both empowering, and critical to government efficiency and effectiveness in resource allocation.</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Citizen</a:t>
            </a:r>
            <a:r>
              <a:rPr lang="en-US" sz="1200" b="0" i="0" kern="1200" baseline="0" dirty="0">
                <a:solidFill>
                  <a:schemeClr val="tx1"/>
                </a:solidFill>
                <a:effectLst/>
                <a:latin typeface="+mn-lt"/>
                <a:ea typeface="+mn-ea"/>
                <a:cs typeface="+mn-cs"/>
              </a:rPr>
              <a:t> Voice and Action (social accountability) works by:</a:t>
            </a:r>
          </a:p>
          <a:p>
            <a:pPr fontAlgn="base"/>
            <a:r>
              <a:rPr lang="en-US" dirty="0"/>
              <a:t>“CVA works by changing power relations. It does so by using structured and transparent processes to </a:t>
            </a:r>
            <a:r>
              <a:rPr lang="en-US" dirty="0" err="1"/>
              <a:t>organise</a:t>
            </a:r>
            <a:r>
              <a:rPr lang="en-US" dirty="0"/>
              <a:t> collective opinion, which is harder to dismiss than individual opinions; by making the criteria for judgements transparent; by increasing the legitimacy of claims on the system; by empowering women; and by bringing different types and levels of </a:t>
            </a:r>
            <a:r>
              <a:rPr lang="en-US" dirty="0" err="1"/>
              <a:t>decisionmakers</a:t>
            </a:r>
            <a:r>
              <a:rPr lang="en-US" dirty="0"/>
              <a:t> into the process, such that different forms of authority are available to address different issues.”11 “CVA works by strengthening systems. That is, in this case, the boundaries of the health system at local level were expanded to include citizens and local government; component elements of the system were strengthened; relationships were established between various elements of the system; stronger information and resource flows were introduced within the system; and positive feedback loops supported ongoing action to improve system effectiveness.”12</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dirty="0">
                <a:hlinkClick r:id="rId3"/>
              </a:rPr>
              <a:t>https://www.wvi.org/sites/default/files/FINAL-Scaling-Social-Accountability-Jan-8-2019-2.pdf</a:t>
            </a:r>
            <a:endParaRPr lang="en-US" dirty="0"/>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Like many current responses hampered by the lockdown, adaptations are needed through technology applications. For example, some governments are using simple push and pull technology with WhatsApp.  These can be adapted with simple templates for government to share critical information to communities, but, </a:t>
            </a:r>
            <a:r>
              <a:rPr lang="en-US" sz="1200" b="0" i="1" kern="1200" dirty="0">
                <a:solidFill>
                  <a:schemeClr val="tx1"/>
                </a:solidFill>
                <a:effectLst/>
                <a:latin typeface="+mn-lt"/>
                <a:ea typeface="+mn-ea"/>
                <a:cs typeface="+mn-cs"/>
              </a:rPr>
              <a:t>just as importantly</a:t>
            </a:r>
            <a:r>
              <a:rPr lang="en-US" sz="1200" b="0" i="0" kern="1200" dirty="0">
                <a:solidFill>
                  <a:schemeClr val="tx1"/>
                </a:solidFill>
                <a:effectLst/>
                <a:latin typeface="+mn-lt"/>
                <a:ea typeface="+mn-ea"/>
                <a:cs typeface="+mn-cs"/>
              </a:rPr>
              <a:t>, to give citizens a platform to reach government, in particular, social protection service providers. A wide array of issues need not be left to media to report by chance, such as lack of knowledge, access, life and death emergencies, police brutality, and more.</a:t>
            </a:r>
          </a:p>
          <a:p>
            <a:pPr fontAlgn="base"/>
            <a:r>
              <a:rPr lang="en-US" sz="1200" b="0" i="0" kern="1200" dirty="0">
                <a:solidFill>
                  <a:schemeClr val="tx1"/>
                </a:solidFill>
                <a:effectLst/>
                <a:latin typeface="+mn-lt"/>
                <a:ea typeface="+mn-ea"/>
                <a:cs typeface="+mn-cs"/>
              </a:rPr>
              <a:t>In the era of COVID-19, effective services like water, sanitation, and social protection are needed more than ever, but to function they need the ongoing support of information and citizen feedback. It is therefore not only about receiving immediate basic survival assistance – </a:t>
            </a:r>
            <a:r>
              <a:rPr lang="en-US" sz="1200" b="0" i="0" u="none" strike="noStrike" kern="1200" dirty="0">
                <a:solidFill>
                  <a:schemeClr val="tx1"/>
                </a:solidFill>
                <a:effectLst/>
                <a:latin typeface="+mn-lt"/>
                <a:ea typeface="+mn-ea"/>
                <a:cs typeface="+mn-cs"/>
                <a:hlinkClick r:id="rId4"/>
              </a:rPr>
              <a:t>humanitarian cash transfers</a:t>
            </a:r>
            <a:r>
              <a:rPr lang="en-US" sz="1200" b="0" i="0" kern="1200" dirty="0">
                <a:solidFill>
                  <a:schemeClr val="tx1"/>
                </a:solidFill>
                <a:effectLst/>
                <a:latin typeface="+mn-lt"/>
                <a:ea typeface="+mn-ea"/>
                <a:cs typeface="+mn-cs"/>
              </a:rPr>
              <a:t> – to the most vulnerable – but ensuring appropriate targeting, registration, and strengthened social accountability </a:t>
            </a:r>
            <a:r>
              <a:rPr lang="en-US" sz="1200" b="0" i="0" u="none" strike="noStrike" kern="1200" dirty="0">
                <a:solidFill>
                  <a:schemeClr val="tx1"/>
                </a:solidFill>
                <a:effectLst/>
                <a:latin typeface="+mn-lt"/>
                <a:ea typeface="+mn-ea"/>
                <a:cs typeface="+mn-cs"/>
                <a:hlinkClick r:id="rId5"/>
              </a:rPr>
              <a:t>when governments start providing social protection – top-up transfers to those affected by disaster</a:t>
            </a:r>
            <a:r>
              <a:rPr lang="en-US" sz="1200" b="0" i="0" kern="1200" dirty="0">
                <a:solidFill>
                  <a:schemeClr val="tx1"/>
                </a:solidFill>
                <a:effectLst/>
                <a:latin typeface="+mn-lt"/>
                <a:ea typeface="+mn-ea"/>
                <a:cs typeface="+mn-cs"/>
              </a:rPr>
              <a:t> or pandemic-shocks. Citizen engagement can be strengthened through crises as </a:t>
            </a:r>
            <a:r>
              <a:rPr lang="en-US" sz="1200" b="0" i="0" u="none" strike="noStrike" kern="1200" dirty="0">
                <a:solidFill>
                  <a:schemeClr val="tx1"/>
                </a:solidFill>
                <a:effectLst/>
                <a:latin typeface="+mn-lt"/>
                <a:ea typeface="+mn-ea"/>
                <a:cs typeface="+mn-cs"/>
                <a:hlinkClick r:id="rId6"/>
              </a:rPr>
              <a:t>World Vision has evidenced in many humanitarian fragile and development contexts</a:t>
            </a:r>
            <a:r>
              <a:rPr lang="en-US" sz="1200" b="0" i="0" kern="1200" dirty="0">
                <a:solidFill>
                  <a:schemeClr val="tx1"/>
                </a:solidFill>
                <a:effectLst/>
                <a:latin typeface="+mn-lt"/>
                <a:ea typeface="+mn-ea"/>
                <a:cs typeface="+mn-cs"/>
              </a:rPr>
              <a:t>, enabling effective transfer and service support to those most in need, across the Humanitarian-Development-Peace-Nexus.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2019, World Vision's CVA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is used in more than 40 countries and more than 700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in several thousand health clinics, schools and other service points such as water access, extension services and child protection.</a:t>
            </a:r>
          </a:p>
        </p:txBody>
      </p:sp>
      <p:sp>
        <p:nvSpPr>
          <p:cNvPr id="4" name="Slide Number Placeholder 3"/>
          <p:cNvSpPr>
            <a:spLocks noGrp="1"/>
          </p:cNvSpPr>
          <p:nvPr>
            <p:ph type="sldNum" sz="quarter" idx="10"/>
          </p:nvPr>
        </p:nvSpPr>
        <p:spPr/>
        <p:txBody>
          <a:bodyPr/>
          <a:lstStyle/>
          <a:p>
            <a:fld id="{E504209D-2A96-4745-A9C7-5B640A53F82A}" type="slidenum">
              <a:rPr lang="en-US" smtClean="0"/>
              <a:t>5</a:t>
            </a:fld>
            <a:endParaRPr lang="en-US"/>
          </a:p>
        </p:txBody>
      </p:sp>
    </p:spTree>
    <p:extLst>
      <p:ext uri="{BB962C8B-B14F-4D97-AF65-F5344CB8AC3E}">
        <p14:creationId xmlns:p14="http://schemas.microsoft.com/office/powerpoint/2010/main" val="118317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https://www.wvi.org/publications/development-guide/cambodia/implementation-social-accountability-framework-booklet-01st</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By mid 2020, World Vision International is implementing social accountability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48 countries across the world, improving services for millions of people through local dialogues. Our main global model for social accountability, Citizen Voice and Action, employs targeted civic education, participatory community services scorecards and social audits of services,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solidFill>
                  <a:schemeClr val="bg1"/>
                </a:solidFill>
              </a:rPr>
              <a:t>World Vision supports volunteers to hold the state to account. But NGOs are subjected to the same demands for better performance through social accountability practices. </a:t>
            </a:r>
          </a:p>
          <a:p>
            <a:r>
              <a:rPr lang="en-US" dirty="0">
                <a:solidFill>
                  <a:schemeClr val="bg1"/>
                </a:solidFill>
              </a:rPr>
              <a:t>A WV Field Staff in East</a:t>
            </a:r>
            <a:r>
              <a:rPr lang="en-US" baseline="0" dirty="0">
                <a:solidFill>
                  <a:schemeClr val="bg1"/>
                </a:solidFill>
              </a:rPr>
              <a:t> Africa </a:t>
            </a:r>
            <a:r>
              <a:rPr lang="en-US" dirty="0">
                <a:solidFill>
                  <a:schemeClr val="bg1"/>
                </a:solidFill>
              </a:rPr>
              <a:t>remarked - “They (the Citizen</a:t>
            </a:r>
            <a:r>
              <a:rPr lang="en-US" baseline="0" dirty="0">
                <a:solidFill>
                  <a:schemeClr val="bg1"/>
                </a:solidFill>
              </a:rPr>
              <a:t> Voice and Action</a:t>
            </a:r>
            <a:r>
              <a:rPr lang="en-US" dirty="0">
                <a:solidFill>
                  <a:schemeClr val="bg1"/>
                </a:solidFill>
              </a:rPr>
              <a:t> groups) were keeping us on our toes” by demanding for specific services. For example, the volunteers in </a:t>
            </a:r>
            <a:r>
              <a:rPr lang="en-US" dirty="0" err="1">
                <a:solidFill>
                  <a:schemeClr val="bg1"/>
                </a:solidFill>
              </a:rPr>
              <a:t>Lolupe</a:t>
            </a:r>
            <a:r>
              <a:rPr lang="en-US" dirty="0">
                <a:solidFill>
                  <a:schemeClr val="bg1"/>
                </a:solidFill>
              </a:rPr>
              <a:t> village sent a message to the </a:t>
            </a:r>
            <a:r>
              <a:rPr lang="en-US" dirty="0" err="1">
                <a:solidFill>
                  <a:schemeClr val="bg1"/>
                </a:solidFill>
              </a:rPr>
              <a:t>Uajibikaji</a:t>
            </a:r>
            <a:r>
              <a:rPr lang="en-US" dirty="0">
                <a:solidFill>
                  <a:schemeClr val="bg1"/>
                </a:solidFill>
              </a:rPr>
              <a:t> </a:t>
            </a:r>
            <a:r>
              <a:rPr lang="en-US" dirty="0" err="1">
                <a:solidFill>
                  <a:schemeClr val="bg1"/>
                </a:solidFill>
              </a:rPr>
              <a:t>Pamoja</a:t>
            </a:r>
            <a:r>
              <a:rPr lang="en-US" dirty="0">
                <a:solidFill>
                  <a:schemeClr val="bg1"/>
                </a:solidFill>
              </a:rPr>
              <a:t> online platform asking why World Vision was not providing mobile outreach services to communities around </a:t>
            </a:r>
            <a:r>
              <a:rPr lang="en-US" dirty="0" err="1">
                <a:solidFill>
                  <a:schemeClr val="bg1"/>
                </a:solidFill>
              </a:rPr>
              <a:t>Nayuu</a:t>
            </a:r>
            <a:r>
              <a:rPr lang="en-US" dirty="0">
                <a:solidFill>
                  <a:schemeClr val="bg1"/>
                </a:solidFill>
              </a:rPr>
              <a:t> dispensary. World Vision replied on the public platform explaining that the government had set up a static health facility to serve that community and therefore it wasn’t reasonable to run a mobile health outreach service in the same community</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WVCambodia</a:t>
            </a:r>
            <a:r>
              <a:rPr lang="en-US" sz="1200" kern="1200" dirty="0">
                <a:solidFill>
                  <a:schemeClr val="tx1"/>
                </a:solidFill>
                <a:effectLst/>
                <a:latin typeface="+mn-lt"/>
                <a:ea typeface="+mn-ea"/>
                <a:cs typeface="+mn-cs"/>
              </a:rPr>
              <a:t>: Photo:</a:t>
            </a:r>
          </a:p>
          <a:p>
            <a:r>
              <a:rPr lang="en-US" dirty="0" err="1"/>
              <a:t>Chanthorn</a:t>
            </a:r>
            <a:r>
              <a:rPr lang="en-US" dirty="0"/>
              <a:t>, 26, Community Accountability Facilitator in </a:t>
            </a:r>
            <a:r>
              <a:rPr lang="en-US" dirty="0" err="1"/>
              <a:t>Phnum</a:t>
            </a:r>
            <a:r>
              <a:rPr lang="en-US" dirty="0"/>
              <a:t> </a:t>
            </a:r>
            <a:r>
              <a:rPr lang="en-US" dirty="0" err="1"/>
              <a:t>Srok</a:t>
            </a:r>
            <a:r>
              <a:rPr lang="en-US" dirty="0"/>
              <a:t> district, </a:t>
            </a:r>
            <a:r>
              <a:rPr lang="en-US" dirty="0" err="1"/>
              <a:t>Banteay</a:t>
            </a:r>
            <a:r>
              <a:rPr lang="en-US" dirty="0"/>
              <a:t> </a:t>
            </a:r>
            <a:r>
              <a:rPr lang="en-US" dirty="0" err="1"/>
              <a:t>Meanchey</a:t>
            </a:r>
            <a:r>
              <a:rPr lang="en-US" dirty="0"/>
              <a:t> province, used to be unhappy with the services at her local health </a:t>
            </a:r>
            <a:r>
              <a:rPr lang="en-US" dirty="0" err="1"/>
              <a:t>centre</a:t>
            </a:r>
            <a:r>
              <a:rPr lang="en-US" dirty="0"/>
              <a:t>. Most people in her commune were uncomfortable engaging with commune administration services, the health </a:t>
            </a:r>
            <a:r>
              <a:rPr lang="en-US" dirty="0" err="1"/>
              <a:t>centre</a:t>
            </a:r>
            <a:r>
              <a:rPr lang="en-US" dirty="0"/>
              <a:t> or school for information or assistance. The common perception was that the people who worked in those positions had power and were unapproachable, making it difficult for people to get the help they needed. After being trained by World Vision, </a:t>
            </a:r>
            <a:r>
              <a:rPr lang="en-US" dirty="0" err="1"/>
              <a:t>Chanthorn</a:t>
            </a:r>
            <a:r>
              <a:rPr lang="en-US" dirty="0"/>
              <a:t> volunteered to be a Community Accountability Facilitator (CAF) in her commune. She directly facilitated many activities to empower citizens on their rights, on the basic standards that local services are supposed to meet and on the budgets and performance of local service providers. In appreciation of her two-years of volunteer work, </a:t>
            </a:r>
            <a:r>
              <a:rPr lang="en-US" dirty="0" err="1"/>
              <a:t>Chanthorn</a:t>
            </a:r>
            <a:r>
              <a:rPr lang="en-US" dirty="0"/>
              <a:t> was recognized by her commune members as a community activist. Because of her commitment, she was encouraged to be a commune election candidate and was elected as commune </a:t>
            </a:r>
            <a:r>
              <a:rPr lang="en-US" dirty="0" err="1"/>
              <a:t>councillor</a:t>
            </a:r>
            <a:r>
              <a:rPr lang="en-US" dirty="0"/>
              <a:t>, taking lead of the Commune Committee for Women and Children (CCWC).</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WV’s Citizen Voice and Action model approach: EVPRA</a:t>
            </a:r>
            <a:r>
              <a:rPr lang="en-US" sz="1200" kern="1200" baseline="0" dirty="0">
                <a:solidFill>
                  <a:schemeClr val="tx1"/>
                </a:solidFill>
                <a:effectLst/>
                <a:latin typeface="+mn-lt"/>
                <a:ea typeface="+mn-ea"/>
                <a:cs typeface="+mn-cs"/>
              </a:rPr>
              <a:t> – over 3 years: </a:t>
            </a:r>
          </a:p>
          <a:p>
            <a:r>
              <a:rPr lang="en-GB" sz="1200" kern="1200" dirty="0">
                <a:solidFill>
                  <a:schemeClr val="tx1"/>
                </a:solidFill>
                <a:effectLst/>
                <a:latin typeface="+mn-lt"/>
                <a:ea typeface="+mn-ea"/>
                <a:cs typeface="+mn-cs"/>
              </a:rPr>
              <a:t>EVPRA focus on raising awareness and capacity building of ethnic minorities had a positive impact in creating self-confidence among the ethnic communities which was not visualised before starting of project activities. The project activities improved the capacity of lobbying, and advocating for SSNPs, and thereby increasing access to SSNP</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Significant progress on social accountability and transparency made through awareness of public complaint/grievance redress mechanism which could be attributed to the establishment of complaint boxes</a:t>
            </a:r>
          </a:p>
          <a:p>
            <a:pPr marL="0" indent="0">
              <a:buFont typeface="Wingdings" panose="05000000000000000000" pitchFamily="2" charset="2"/>
              <a:buNone/>
            </a:pPr>
            <a:endParaRPr lang="en-GB" sz="1200" kern="1200" dirty="0">
              <a:solidFill>
                <a:schemeClr val="tx1"/>
              </a:solidFill>
              <a:effectLst/>
              <a:latin typeface="+mn-lt"/>
              <a:ea typeface="+mn-ea"/>
              <a:cs typeface="+mn-cs"/>
            </a:endParaRPr>
          </a:p>
          <a:p>
            <a:pPr marL="0" indent="0">
              <a:buFont typeface="Wingdings" panose="05000000000000000000" pitchFamily="2" charset="2"/>
              <a:buNone/>
            </a:pPr>
            <a:r>
              <a:rPr lang="en-GB" sz="1200" kern="1200" dirty="0">
                <a:solidFill>
                  <a:schemeClr val="tx1"/>
                </a:solidFill>
                <a:effectLst/>
                <a:latin typeface="+mn-lt"/>
                <a:ea typeface="+mn-ea"/>
                <a:cs typeface="+mn-cs"/>
              </a:rPr>
              <a:t>“Citizen</a:t>
            </a:r>
            <a:r>
              <a:rPr lang="en-GB" sz="1200" kern="1200" baseline="0" dirty="0">
                <a:solidFill>
                  <a:schemeClr val="tx1"/>
                </a:solidFill>
                <a:effectLst/>
                <a:latin typeface="+mn-lt"/>
                <a:ea typeface="+mn-ea"/>
                <a:cs typeface="+mn-cs"/>
              </a:rPr>
              <a:t> Voice and Action”</a:t>
            </a:r>
            <a:r>
              <a:rPr lang="en-GB" sz="1200" kern="1200" dirty="0">
                <a:solidFill>
                  <a:schemeClr val="tx1"/>
                </a:solidFill>
                <a:effectLst/>
                <a:latin typeface="+mn-lt"/>
                <a:ea typeface="+mn-ea"/>
                <a:cs typeface="+mn-cs"/>
              </a:rPr>
              <a:t> also utilises</a:t>
            </a:r>
            <a:r>
              <a:rPr lang="en-GB" sz="1200" kern="1200" baseline="0" dirty="0">
                <a:solidFill>
                  <a:schemeClr val="tx1"/>
                </a:solidFill>
                <a:effectLst/>
                <a:latin typeface="+mn-lt"/>
                <a:ea typeface="+mn-ea"/>
                <a:cs typeface="+mn-cs"/>
              </a:rPr>
              <a:t> digital inventories of policies, services provided, based on information from citizens, social audits, </a:t>
            </a:r>
            <a:r>
              <a:rPr lang="en-GB" sz="1200" kern="1200" baseline="0" dirty="0" err="1">
                <a:solidFill>
                  <a:schemeClr val="tx1"/>
                </a:solidFill>
                <a:effectLst/>
                <a:latin typeface="+mn-lt"/>
                <a:ea typeface="+mn-ea"/>
                <a:cs typeface="+mn-cs"/>
              </a:rPr>
              <a:t>etc</a:t>
            </a:r>
            <a:r>
              <a:rPr lang="en-GB" sz="1200" kern="1200" baseline="0" dirty="0">
                <a:solidFill>
                  <a:schemeClr val="tx1"/>
                </a:solidFill>
                <a:effectLst/>
                <a:latin typeface="+mn-lt"/>
                <a:ea typeface="+mn-ea"/>
                <a:cs typeface="+mn-cs"/>
              </a:rPr>
              <a:t> – e.g. where community clinics in urban areas of the project despite being prioritised by the Govt. ,did not have running water - a</a:t>
            </a:r>
            <a:r>
              <a:rPr lang="en-US" dirty="0" err="1">
                <a:latin typeface="Gill Sans MT" panose="020B0502020104020203" pitchFamily="34" charset="0"/>
              </a:rPr>
              <a:t>dvocates</a:t>
            </a:r>
            <a:r>
              <a:rPr lang="en-US" dirty="0">
                <a:latin typeface="Gill Sans MT" panose="020B0502020104020203" pitchFamily="34" charset="0"/>
              </a:rPr>
              <a:t> can use the database to identify the most critical service delivery failures that are politically ripe.</a:t>
            </a:r>
            <a:r>
              <a:rPr lang="en-US" baseline="0" dirty="0">
                <a:latin typeface="Gill Sans MT" panose="020B0502020104020203" pitchFamily="34" charset="0"/>
              </a:rPr>
              <a:t> </a:t>
            </a:r>
            <a:r>
              <a:rPr lang="en-US" dirty="0">
                <a:latin typeface="Gill Sans MT" panose="020B0502020104020203" pitchFamily="34" charset="0"/>
              </a:rPr>
              <a:t>Advocates can use the information</a:t>
            </a:r>
            <a:r>
              <a:rPr lang="en-US" baseline="0" dirty="0">
                <a:latin typeface="Gill Sans MT" panose="020B0502020104020203" pitchFamily="34" charset="0"/>
              </a:rPr>
              <a:t> </a:t>
            </a:r>
            <a:r>
              <a:rPr lang="en-US" dirty="0">
                <a:latin typeface="Gill Sans MT" panose="020B0502020104020203" pitchFamily="34" charset="0"/>
              </a:rPr>
              <a:t>to identify the best opportunities for </a:t>
            </a:r>
            <a:r>
              <a:rPr lang="en-US" u="sng" dirty="0">
                <a:latin typeface="Gill Sans MT" panose="020B0502020104020203" pitchFamily="34" charset="0"/>
              </a:rPr>
              <a:t>alliances</a:t>
            </a:r>
            <a:r>
              <a:rPr lang="en-US" dirty="0">
                <a:latin typeface="Gill Sans MT" panose="020B0502020104020203" pitchFamily="34" charset="0"/>
              </a:rPr>
              <a:t> among service providers and service users, and </a:t>
            </a:r>
            <a:r>
              <a:rPr lang="en-US" dirty="0" err="1">
                <a:latin typeface="Gill Sans MT" panose="020B0502020104020203" pitchFamily="34" charset="0"/>
              </a:rPr>
              <a:t>analyse</a:t>
            </a:r>
            <a:r>
              <a:rPr lang="en-US" baseline="0" dirty="0">
                <a:latin typeface="Gill Sans MT" panose="020B0502020104020203" pitchFamily="34" charset="0"/>
              </a:rPr>
              <a:t> particular regional or demographic-related gaps/ trends. </a:t>
            </a:r>
            <a:r>
              <a:rPr lang="en-US" dirty="0">
                <a:latin typeface="Gill Sans MT" panose="020B0502020104020203" pitchFamily="34" charset="0"/>
              </a:rPr>
              <a:t>Advocates can also</a:t>
            </a:r>
            <a:r>
              <a:rPr lang="en-US" baseline="0" dirty="0">
                <a:latin typeface="Gill Sans MT" panose="020B0502020104020203" pitchFamily="34" charset="0"/>
              </a:rPr>
              <a:t> use the information </a:t>
            </a:r>
            <a:r>
              <a:rPr lang="en-US" dirty="0">
                <a:latin typeface="Gill Sans MT" panose="020B0502020104020203" pitchFamily="34" charset="0"/>
              </a:rPr>
              <a:t>to highlight trends in the opinions of vulnerable groups.  Through Action Item</a:t>
            </a:r>
            <a:r>
              <a:rPr lang="en-US" baseline="0" dirty="0">
                <a:latin typeface="Gill Sans MT" panose="020B0502020104020203" pitchFamily="34" charset="0"/>
              </a:rPr>
              <a:t> Monitoring in the CVA database or app – </a:t>
            </a:r>
            <a:r>
              <a:rPr lang="en-US" sz="1200" dirty="0">
                <a:solidFill>
                  <a:schemeClr val="accent6">
                    <a:lumMod val="50000"/>
                  </a:schemeClr>
                </a:solidFill>
              </a:rPr>
              <a:t>Reports can be generated</a:t>
            </a:r>
            <a:r>
              <a:rPr lang="en-US" sz="1200" baseline="0" dirty="0">
                <a:solidFill>
                  <a:schemeClr val="accent6">
                    <a:lumMod val="50000"/>
                  </a:schemeClr>
                </a:solidFill>
              </a:rPr>
              <a:t> that</a:t>
            </a:r>
            <a:r>
              <a:rPr lang="en-US" sz="1200" dirty="0">
                <a:solidFill>
                  <a:schemeClr val="accent6">
                    <a:lumMod val="50000"/>
                  </a:schemeClr>
                </a:solidFill>
              </a:rPr>
              <a:t> </a:t>
            </a:r>
            <a:r>
              <a:rPr lang="en-US" sz="1200" dirty="0" err="1">
                <a:solidFill>
                  <a:schemeClr val="accent6">
                    <a:lumMod val="50000"/>
                  </a:schemeClr>
                </a:solidFill>
              </a:rPr>
              <a:t>analyse</a:t>
            </a:r>
            <a:r>
              <a:rPr lang="en-US" sz="1200" dirty="0">
                <a:solidFill>
                  <a:schemeClr val="accent6">
                    <a:lumMod val="50000"/>
                  </a:schemeClr>
                </a:solidFill>
              </a:rPr>
              <a:t> the number of action items raised by communities in health, education </a:t>
            </a:r>
            <a:r>
              <a:rPr lang="en-US" sz="1200" dirty="0" err="1">
                <a:solidFill>
                  <a:schemeClr val="accent6">
                    <a:lumMod val="50000"/>
                  </a:schemeClr>
                </a:solidFill>
              </a:rPr>
              <a:t>etc</a:t>
            </a:r>
            <a:r>
              <a:rPr lang="en-US" sz="1200" dirty="0">
                <a:solidFill>
                  <a:schemeClr val="accent6">
                    <a:lumMod val="50000"/>
                  </a:schemeClr>
                </a:solidFill>
              </a:rPr>
              <a:t> public</a:t>
            </a:r>
            <a:r>
              <a:rPr lang="en-US" sz="1200" baseline="0" dirty="0">
                <a:solidFill>
                  <a:schemeClr val="accent6">
                    <a:lumMod val="50000"/>
                  </a:schemeClr>
                </a:solidFill>
              </a:rPr>
              <a:t> services</a:t>
            </a:r>
            <a:r>
              <a:rPr lang="en-US" sz="1200" dirty="0">
                <a:solidFill>
                  <a:schemeClr val="accent6">
                    <a:lumMod val="50000"/>
                  </a:schemeClr>
                </a:solidFill>
              </a:rPr>
              <a:t> &amp; how many are addressed or Not. </a:t>
            </a:r>
            <a:r>
              <a:rPr lang="en-US" dirty="0">
                <a:solidFill>
                  <a:srgbClr val="000000"/>
                </a:solidFill>
              </a:rPr>
              <a:t>Majority of CVA activities take place at local/ community level with limited or no internet access.</a:t>
            </a:r>
            <a:r>
              <a:rPr lang="en-US" baseline="0" dirty="0">
                <a:solidFill>
                  <a:srgbClr val="000000"/>
                </a:solidFill>
              </a:rPr>
              <a:t> </a:t>
            </a:r>
            <a:r>
              <a:rPr lang="en-US" dirty="0">
                <a:solidFill>
                  <a:srgbClr val="000000"/>
                </a:solidFill>
              </a:rPr>
              <a:t>The mobile application  was developed to  enable end users to collect &amp; analyze data in both offline &amp; online mode.</a:t>
            </a:r>
            <a:r>
              <a:rPr lang="en-US" baseline="0" dirty="0">
                <a:solidFill>
                  <a:srgbClr val="000000"/>
                </a:solidFill>
              </a:rPr>
              <a:t> In over </a:t>
            </a:r>
            <a:r>
              <a:rPr lang="en-US" altLang="ko-KR" dirty="0">
                <a:latin typeface="Arial" pitchFamily="34" charset="0"/>
                <a:cs typeface="Arial" pitchFamily="34" charset="0"/>
              </a:rPr>
              <a:t>11 countries ( Ghana, Senegal, Mali, Mauritania, Sierra Leone, Uganda, DRC ),</a:t>
            </a:r>
            <a:r>
              <a:rPr lang="en-US" altLang="ko-KR" baseline="0" dirty="0">
                <a:latin typeface="Arial" pitchFamily="34" charset="0"/>
                <a:cs typeface="Arial" pitchFamily="34" charset="0"/>
              </a:rPr>
              <a:t> </a:t>
            </a:r>
            <a:r>
              <a:rPr lang="en-US" altLang="ko-KR" dirty="0">
                <a:latin typeface="Arial" pitchFamily="34" charset="0"/>
                <a:cs typeface="Arial" pitchFamily="34" charset="0"/>
              </a:rPr>
              <a:t>Asia Pacific (Bangladesh, India, Indonesia, Philippines)</a:t>
            </a:r>
          </a:p>
          <a:p>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6">
                  <a:lumMod val="50000"/>
                </a:schemeClr>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hlinkClick r:id="rId4"/>
              </a:rPr>
              <a:t>World Bank estimates</a:t>
            </a:r>
            <a:r>
              <a:rPr lang="en-US" sz="1200" kern="1200" dirty="0">
                <a:solidFill>
                  <a:schemeClr val="tx1"/>
                </a:solidFill>
                <a:effectLst/>
                <a:latin typeface="+mn-lt"/>
                <a:ea typeface="+mn-ea"/>
                <a:cs typeface="+mn-cs"/>
              </a:rPr>
              <a:t> that cash and voucher transfers now account for </a:t>
            </a:r>
            <a:r>
              <a:rPr lang="en-US" sz="1200" u="none" strike="noStrike" kern="1200" dirty="0">
                <a:solidFill>
                  <a:schemeClr val="tx1"/>
                </a:solidFill>
                <a:effectLst/>
                <a:latin typeface="+mn-lt"/>
                <a:ea typeface="+mn-ea"/>
                <a:cs typeface="+mn-cs"/>
                <a:hlinkClick r:id="rId5"/>
              </a:rPr>
              <a:t>over 50% of Government social protection mechanisms</a:t>
            </a:r>
            <a:r>
              <a:rPr lang="en-US" sz="1200" kern="1200" dirty="0">
                <a:solidFill>
                  <a:schemeClr val="tx1"/>
                </a:solidFill>
                <a:effectLst/>
                <a:latin typeface="+mn-lt"/>
                <a:ea typeface="+mn-ea"/>
                <a:cs typeface="+mn-cs"/>
              </a:rPr>
              <a:t> during this crisis.  Most recent reports indicate that 190 countries scaled up existing social protection, especially social assistance transfer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as a result of the pandemic.</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Still,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has been limited focus on </a:t>
            </a:r>
            <a:r>
              <a:rPr lang="en-US" sz="1200" b="1"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social assistance and humanitarian cash and voucher transfers are programmed in complementarity, serving effectively all most vulnerable population demographics in a timely and quality service-fashion. Many governments struggle to provide the fastest and widest response to meet household needs through their own formal social protection </a:t>
            </a:r>
            <a:r>
              <a:rPr lang="en-US" sz="1200" u="none" strike="noStrike" kern="1200" dirty="0">
                <a:solidFill>
                  <a:schemeClr val="tx1"/>
                </a:solidFill>
                <a:effectLst/>
                <a:latin typeface="+mn-lt"/>
                <a:ea typeface="+mn-ea"/>
                <a:cs typeface="+mn-cs"/>
              </a:rPr>
              <a:t>system</a:t>
            </a:r>
            <a:r>
              <a:rPr lang="en-US" sz="1200" kern="1200" dirty="0">
                <a:solidFill>
                  <a:schemeClr val="tx1"/>
                </a:solidFill>
                <a:effectLst/>
                <a:latin typeface="+mn-lt"/>
                <a:ea typeface="+mn-ea"/>
                <a:cs typeface="+mn-cs"/>
              </a:rPr>
              <a:t> . In these instances, the most vulnerable groups, such as refugees and migrants, may not be able to access social protection, due to lack of legal documentation, or already marginalized groups (e.g. due to gender, level of education/ literacy, socio-economic status – like informal workers, people living with disabilities, people living in extreme poverty, etc.) are often simply being unaware of their right and therefore often inadvertently excluded from assistance that may aim to address their needs. Sometimes, Government policies are ill-implemented and de-facto do not target all sub-categories of most vulnerable groups. We are currently experiencing first-hand how this limited focus can result in immediate and dire impacts on vulnerable children, especially those living in fragile contexts. </a:t>
            </a:r>
          </a:p>
          <a:p>
            <a:r>
              <a:rPr lang="en-US" sz="1200" kern="1200" dirty="0">
                <a:solidFill>
                  <a:schemeClr val="tx1"/>
                </a:solidFill>
                <a:effectLst/>
                <a:latin typeface="+mn-lt"/>
                <a:ea typeface="+mn-ea"/>
                <a:cs typeface="+mn-cs"/>
              </a:rPr>
              <a:t> These are some evidence points –we don’t need to reference them all but maybe some?</a:t>
            </a:r>
          </a:p>
          <a:p>
            <a:r>
              <a:rPr lang="en-US" sz="1200" u="none" strike="noStrike" kern="1200" dirty="0">
                <a:solidFill>
                  <a:schemeClr val="tx1"/>
                </a:solidFill>
                <a:effectLst/>
                <a:latin typeface="+mn-lt"/>
                <a:ea typeface="+mn-ea"/>
                <a:cs typeface="+mn-cs"/>
                <a:hlinkClick r:id="rId6"/>
              </a:rPr>
              <a:t>https://www.theigc.org/blog/covid-19-underscores-need-to-overhaul-social-policies-across-africa/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7"/>
              </a:rPr>
              <a:t>, </a:t>
            </a:r>
            <a:r>
              <a:rPr lang="en-US" sz="1200" i="1" u="none" strike="noStrike" kern="1200" dirty="0">
                <a:solidFill>
                  <a:schemeClr val="tx1"/>
                </a:solidFill>
                <a:effectLst/>
                <a:latin typeface="+mn-lt"/>
                <a:ea typeface="+mn-ea"/>
                <a:cs typeface="+mn-cs"/>
                <a:hlinkClick r:id="rId7"/>
              </a:rPr>
              <a:t>Citizen Voice and Action</a:t>
            </a:r>
            <a:r>
              <a:rPr lang="en-US" sz="1200" kern="1200" dirty="0">
                <a:solidFill>
                  <a:schemeClr val="tx1"/>
                </a:solidFill>
                <a:effectLst/>
                <a:latin typeface="+mn-lt"/>
                <a:ea typeface="+mn-ea"/>
                <a:cs typeface="+mn-cs"/>
              </a:rPr>
              <a:t>, to ensure wider access of government safety nets to those in need, especially women and the most vulnerable. It was the first project of its kind to assist vulnerable community members, including ethnic minorities, to understand their entitlement to the social protection payments provided by the Bangladesh Government. Through social accountability facilitation, those</a:t>
            </a:r>
            <a:r>
              <a:rPr lang="en-AU" sz="1200" kern="1200" dirty="0">
                <a:solidFill>
                  <a:schemeClr val="tx1"/>
                </a:solidFill>
                <a:effectLst/>
                <a:latin typeface="+mn-lt"/>
                <a:ea typeface="+mn-ea"/>
                <a:cs typeface="+mn-cs"/>
              </a:rPr>
              <a:t> receiving information about the safety nets to which they were entitled, including pensions, disability allowances and child-focused social assistance, increased from 15% at the start of the project to </a:t>
            </a:r>
            <a:r>
              <a:rPr lang="en-GB" sz="1200" kern="1200" dirty="0">
                <a:solidFill>
                  <a:schemeClr val="tx1"/>
                </a:solidFill>
                <a:effectLst/>
                <a:latin typeface="+mn-lt"/>
                <a:ea typeface="+mn-ea"/>
                <a:cs typeface="+mn-cs"/>
              </a:rPr>
              <a:t>83% at the end of the project. Target beneficiary numbers accessing the Government’s SSNP at the start of the project were as low as 5 %, whereas at the end 74% of beneficiaries had accessed and benefitted from the Governments SSNP due to Citizen Voice and Action community empowerment activities.</a:t>
            </a:r>
            <a:r>
              <a:rPr lang="en-US" sz="1200" kern="1200" dirty="0">
                <a:solidFill>
                  <a:schemeClr val="tx1"/>
                </a:solidFill>
                <a:effectLst/>
                <a:latin typeface="+mn-lt"/>
                <a:ea typeface="+mn-ea"/>
                <a:cs typeface="+mn-cs"/>
              </a:rPr>
              <a:t>The project demonstrates that even if government officials intend to reach the most vulnerable, they can often miss their intended target for relief due to administrative complexity or corruption. Ensuring the recipients of social protection have the information they need and a say in the relief reaching them guides government efficiency and effectiveness in resource allocation.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Government’s Social Protection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scale up is currently also being complemented by World Vision Bangladesh’s Multipurpose Cash Assistance to address COVID-19 related needs.  A total of US$ 538,488.3 was transferred via mobile money (bKash) to over 66,145 people in Bangladesh, benefitting 26,722 most vulnerable children in 14,699 households between April and June 2020 alone.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504209D-2A96-4745-A9C7-5B640A53F82A}" type="slidenum">
              <a:rPr lang="en-US" smtClean="0"/>
              <a:t>6</a:t>
            </a:fld>
            <a:endParaRPr lang="en-US"/>
          </a:p>
        </p:txBody>
      </p:sp>
    </p:spTree>
    <p:extLst>
      <p:ext uri="{BB962C8B-B14F-4D97-AF65-F5344CB8AC3E}">
        <p14:creationId xmlns:p14="http://schemas.microsoft.com/office/powerpoint/2010/main" val="211740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WV’s Citizen Voice and Action model approach: EVPRA</a:t>
            </a:r>
            <a:r>
              <a:rPr lang="en-US" sz="1200" kern="1200" baseline="0" dirty="0">
                <a:solidFill>
                  <a:schemeClr val="tx1"/>
                </a:solidFill>
                <a:effectLst/>
                <a:latin typeface="+mn-lt"/>
                <a:ea typeface="+mn-ea"/>
                <a:cs typeface="+mn-cs"/>
              </a:rPr>
              <a:t> – over 3 years: </a:t>
            </a:r>
          </a:p>
          <a:p>
            <a:r>
              <a:rPr lang="en-GB" sz="1200" kern="1200" dirty="0">
                <a:solidFill>
                  <a:schemeClr val="tx1"/>
                </a:solidFill>
                <a:effectLst/>
                <a:latin typeface="+mn-lt"/>
                <a:ea typeface="+mn-ea"/>
                <a:cs typeface="+mn-cs"/>
              </a:rPr>
              <a:t>EVPRA focus on raising awareness and capacity building of ethnic minorities had a positive impact in creating self-confidence among the ethnic communities which was not visualised before starting of project activities. The project activities improved the capacity of lobbying, and advocating for SSNPs, and thereby increasing access to SSNP</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Significant progress on social accountability and transparency made through awareness of public complaint/grievance redress mechanism which could be attributed to the establishment of complaint boxes</a:t>
            </a:r>
          </a:p>
          <a:p>
            <a:pPr marL="0" indent="0">
              <a:buFont typeface="Wingdings" panose="05000000000000000000" pitchFamily="2" charset="2"/>
              <a:buNone/>
            </a:pPr>
            <a:endParaRPr lang="en-GB" sz="1200" kern="1200" dirty="0">
              <a:solidFill>
                <a:schemeClr val="tx1"/>
              </a:solidFill>
              <a:effectLst/>
              <a:latin typeface="+mn-lt"/>
              <a:ea typeface="+mn-ea"/>
              <a:cs typeface="+mn-cs"/>
            </a:endParaRPr>
          </a:p>
          <a:p>
            <a:pPr marL="0" indent="0">
              <a:buFont typeface="Wingdings" panose="05000000000000000000" pitchFamily="2" charset="2"/>
              <a:buNone/>
            </a:pPr>
            <a:r>
              <a:rPr lang="en-GB" sz="1200" kern="1200" dirty="0">
                <a:solidFill>
                  <a:schemeClr val="tx1"/>
                </a:solidFill>
                <a:effectLst/>
                <a:latin typeface="+mn-lt"/>
                <a:ea typeface="+mn-ea"/>
                <a:cs typeface="+mn-cs"/>
              </a:rPr>
              <a:t>“Citizen</a:t>
            </a:r>
            <a:r>
              <a:rPr lang="en-GB" sz="1200" kern="1200" baseline="0" dirty="0">
                <a:solidFill>
                  <a:schemeClr val="tx1"/>
                </a:solidFill>
                <a:effectLst/>
                <a:latin typeface="+mn-lt"/>
                <a:ea typeface="+mn-ea"/>
                <a:cs typeface="+mn-cs"/>
              </a:rPr>
              <a:t> Voice and Action”</a:t>
            </a:r>
            <a:r>
              <a:rPr lang="en-GB" sz="1200" kern="1200" dirty="0">
                <a:solidFill>
                  <a:schemeClr val="tx1"/>
                </a:solidFill>
                <a:effectLst/>
                <a:latin typeface="+mn-lt"/>
                <a:ea typeface="+mn-ea"/>
                <a:cs typeface="+mn-cs"/>
              </a:rPr>
              <a:t> also utilises</a:t>
            </a:r>
            <a:r>
              <a:rPr lang="en-GB" sz="1200" kern="1200" baseline="0" dirty="0">
                <a:solidFill>
                  <a:schemeClr val="tx1"/>
                </a:solidFill>
                <a:effectLst/>
                <a:latin typeface="+mn-lt"/>
                <a:ea typeface="+mn-ea"/>
                <a:cs typeface="+mn-cs"/>
              </a:rPr>
              <a:t> digital inventories of policies, services provided, based on information from citizens, social audits, </a:t>
            </a:r>
            <a:r>
              <a:rPr lang="en-GB" sz="1200" kern="1200" baseline="0" dirty="0" err="1">
                <a:solidFill>
                  <a:schemeClr val="tx1"/>
                </a:solidFill>
                <a:effectLst/>
                <a:latin typeface="+mn-lt"/>
                <a:ea typeface="+mn-ea"/>
                <a:cs typeface="+mn-cs"/>
              </a:rPr>
              <a:t>etc</a:t>
            </a:r>
            <a:r>
              <a:rPr lang="en-GB" sz="1200" kern="1200" baseline="0" dirty="0">
                <a:solidFill>
                  <a:schemeClr val="tx1"/>
                </a:solidFill>
                <a:effectLst/>
                <a:latin typeface="+mn-lt"/>
                <a:ea typeface="+mn-ea"/>
                <a:cs typeface="+mn-cs"/>
              </a:rPr>
              <a:t> – e.g. where community clinics in urban areas of the project despite being prioritised by the Govt. ,did not have running water - a</a:t>
            </a:r>
            <a:r>
              <a:rPr lang="en-US" dirty="0" err="1">
                <a:latin typeface="Gill Sans MT" panose="020B0502020104020203" pitchFamily="34" charset="0"/>
              </a:rPr>
              <a:t>dvocates</a:t>
            </a:r>
            <a:r>
              <a:rPr lang="en-US" dirty="0">
                <a:latin typeface="Gill Sans MT" panose="020B0502020104020203" pitchFamily="34" charset="0"/>
              </a:rPr>
              <a:t> can use the database to identify the most critical service delivery failures that are politically ripe.</a:t>
            </a:r>
            <a:r>
              <a:rPr lang="en-US" baseline="0" dirty="0">
                <a:latin typeface="Gill Sans MT" panose="020B0502020104020203" pitchFamily="34" charset="0"/>
              </a:rPr>
              <a:t> </a:t>
            </a:r>
            <a:r>
              <a:rPr lang="en-US" dirty="0">
                <a:latin typeface="Gill Sans MT" panose="020B0502020104020203" pitchFamily="34" charset="0"/>
              </a:rPr>
              <a:t>Advocates can use the information</a:t>
            </a:r>
            <a:r>
              <a:rPr lang="en-US" baseline="0" dirty="0">
                <a:latin typeface="Gill Sans MT" panose="020B0502020104020203" pitchFamily="34" charset="0"/>
              </a:rPr>
              <a:t> </a:t>
            </a:r>
            <a:r>
              <a:rPr lang="en-US" dirty="0">
                <a:latin typeface="Gill Sans MT" panose="020B0502020104020203" pitchFamily="34" charset="0"/>
              </a:rPr>
              <a:t>to identify the best opportunities for </a:t>
            </a:r>
            <a:r>
              <a:rPr lang="en-US" u="sng" dirty="0">
                <a:latin typeface="Gill Sans MT" panose="020B0502020104020203" pitchFamily="34" charset="0"/>
              </a:rPr>
              <a:t>alliances</a:t>
            </a:r>
            <a:r>
              <a:rPr lang="en-US" dirty="0">
                <a:latin typeface="Gill Sans MT" panose="020B0502020104020203" pitchFamily="34" charset="0"/>
              </a:rPr>
              <a:t> among service providers and service users, and </a:t>
            </a:r>
            <a:r>
              <a:rPr lang="en-US" dirty="0" err="1">
                <a:latin typeface="Gill Sans MT" panose="020B0502020104020203" pitchFamily="34" charset="0"/>
              </a:rPr>
              <a:t>analyse</a:t>
            </a:r>
            <a:r>
              <a:rPr lang="en-US" baseline="0" dirty="0">
                <a:latin typeface="Gill Sans MT" panose="020B0502020104020203" pitchFamily="34" charset="0"/>
              </a:rPr>
              <a:t> particular regional or demographic-related gaps/ trends. </a:t>
            </a:r>
            <a:r>
              <a:rPr lang="en-US" dirty="0">
                <a:latin typeface="Gill Sans MT" panose="020B0502020104020203" pitchFamily="34" charset="0"/>
              </a:rPr>
              <a:t>Advocates can also</a:t>
            </a:r>
            <a:r>
              <a:rPr lang="en-US" baseline="0" dirty="0">
                <a:latin typeface="Gill Sans MT" panose="020B0502020104020203" pitchFamily="34" charset="0"/>
              </a:rPr>
              <a:t> use the information </a:t>
            </a:r>
            <a:r>
              <a:rPr lang="en-US" dirty="0">
                <a:latin typeface="Gill Sans MT" panose="020B0502020104020203" pitchFamily="34" charset="0"/>
              </a:rPr>
              <a:t>to highlight trends in the opinions of vulnerable groups.  Through Action Item</a:t>
            </a:r>
            <a:r>
              <a:rPr lang="en-US" baseline="0" dirty="0">
                <a:latin typeface="Gill Sans MT" panose="020B0502020104020203" pitchFamily="34" charset="0"/>
              </a:rPr>
              <a:t> Monitoring in the CVA database or app – </a:t>
            </a:r>
            <a:r>
              <a:rPr lang="en-US" sz="1200" dirty="0">
                <a:solidFill>
                  <a:schemeClr val="accent6">
                    <a:lumMod val="50000"/>
                  </a:schemeClr>
                </a:solidFill>
              </a:rPr>
              <a:t>Reports can be generated</a:t>
            </a:r>
            <a:r>
              <a:rPr lang="en-US" sz="1200" baseline="0" dirty="0">
                <a:solidFill>
                  <a:schemeClr val="accent6">
                    <a:lumMod val="50000"/>
                  </a:schemeClr>
                </a:solidFill>
              </a:rPr>
              <a:t> that</a:t>
            </a:r>
            <a:r>
              <a:rPr lang="en-US" sz="1200" dirty="0">
                <a:solidFill>
                  <a:schemeClr val="accent6">
                    <a:lumMod val="50000"/>
                  </a:schemeClr>
                </a:solidFill>
              </a:rPr>
              <a:t> </a:t>
            </a:r>
            <a:r>
              <a:rPr lang="en-US" sz="1200" dirty="0" err="1">
                <a:solidFill>
                  <a:schemeClr val="accent6">
                    <a:lumMod val="50000"/>
                  </a:schemeClr>
                </a:solidFill>
              </a:rPr>
              <a:t>analyse</a:t>
            </a:r>
            <a:r>
              <a:rPr lang="en-US" sz="1200" dirty="0">
                <a:solidFill>
                  <a:schemeClr val="accent6">
                    <a:lumMod val="50000"/>
                  </a:schemeClr>
                </a:solidFill>
              </a:rPr>
              <a:t> the number of action items raised by communities in health, education </a:t>
            </a:r>
            <a:r>
              <a:rPr lang="en-US" sz="1200" dirty="0" err="1">
                <a:solidFill>
                  <a:schemeClr val="accent6">
                    <a:lumMod val="50000"/>
                  </a:schemeClr>
                </a:solidFill>
              </a:rPr>
              <a:t>etc</a:t>
            </a:r>
            <a:r>
              <a:rPr lang="en-US" sz="1200" dirty="0">
                <a:solidFill>
                  <a:schemeClr val="accent6">
                    <a:lumMod val="50000"/>
                  </a:schemeClr>
                </a:solidFill>
              </a:rPr>
              <a:t> public</a:t>
            </a:r>
            <a:r>
              <a:rPr lang="en-US" sz="1200" baseline="0" dirty="0">
                <a:solidFill>
                  <a:schemeClr val="accent6">
                    <a:lumMod val="50000"/>
                  </a:schemeClr>
                </a:solidFill>
              </a:rPr>
              <a:t> services</a:t>
            </a:r>
            <a:r>
              <a:rPr lang="en-US" sz="1200" dirty="0">
                <a:solidFill>
                  <a:schemeClr val="accent6">
                    <a:lumMod val="50000"/>
                  </a:schemeClr>
                </a:solidFill>
              </a:rPr>
              <a:t> &amp; how many are addressed or Not. </a:t>
            </a:r>
            <a:r>
              <a:rPr lang="en-US" dirty="0">
                <a:solidFill>
                  <a:srgbClr val="000000"/>
                </a:solidFill>
              </a:rPr>
              <a:t>Majority of CVA activities take place at local/ community level with limited or no internet access.</a:t>
            </a:r>
            <a:r>
              <a:rPr lang="en-US" baseline="0" dirty="0">
                <a:solidFill>
                  <a:srgbClr val="000000"/>
                </a:solidFill>
              </a:rPr>
              <a:t> </a:t>
            </a:r>
            <a:r>
              <a:rPr lang="en-US" dirty="0">
                <a:solidFill>
                  <a:srgbClr val="000000"/>
                </a:solidFill>
              </a:rPr>
              <a:t>The mobile application  was developed to  enable end users to collect &amp; analyze data in both offline &amp; online mode.</a:t>
            </a:r>
            <a:r>
              <a:rPr lang="en-US" baseline="0" dirty="0">
                <a:solidFill>
                  <a:srgbClr val="000000"/>
                </a:solidFill>
              </a:rPr>
              <a:t> In over </a:t>
            </a:r>
            <a:r>
              <a:rPr lang="en-US" altLang="ko-KR" dirty="0">
                <a:latin typeface="Arial" pitchFamily="34" charset="0"/>
                <a:cs typeface="Arial" pitchFamily="34" charset="0"/>
              </a:rPr>
              <a:t>11 countries ( Ghana, Senegal, Mali, Mauritania, Sierra Leone, Uganda, DRC ),</a:t>
            </a:r>
            <a:r>
              <a:rPr lang="en-US" altLang="ko-KR" baseline="0" dirty="0">
                <a:latin typeface="Arial" pitchFamily="34" charset="0"/>
                <a:cs typeface="Arial" pitchFamily="34" charset="0"/>
              </a:rPr>
              <a:t> </a:t>
            </a:r>
            <a:r>
              <a:rPr lang="en-US" altLang="ko-KR" dirty="0">
                <a:latin typeface="Arial" pitchFamily="34" charset="0"/>
                <a:cs typeface="Arial" pitchFamily="34" charset="0"/>
              </a:rPr>
              <a:t>Asia Pacific (Bangladesh, India, Indonesia, Philippines)</a:t>
            </a:r>
          </a:p>
          <a:p>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6">
                  <a:lumMod val="50000"/>
                </a:schemeClr>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hlinkClick r:id="rId3"/>
              </a:rPr>
              <a:t>World Bank estimates</a:t>
            </a:r>
            <a:r>
              <a:rPr lang="en-US" sz="1200" kern="1200" dirty="0">
                <a:solidFill>
                  <a:schemeClr val="tx1"/>
                </a:solidFill>
                <a:effectLst/>
                <a:latin typeface="+mn-lt"/>
                <a:ea typeface="+mn-ea"/>
                <a:cs typeface="+mn-cs"/>
              </a:rPr>
              <a:t> that cash and voucher transfers now account for </a:t>
            </a:r>
            <a:r>
              <a:rPr lang="en-US" sz="1200" u="none" strike="noStrike" kern="1200" dirty="0">
                <a:solidFill>
                  <a:schemeClr val="tx1"/>
                </a:solidFill>
                <a:effectLst/>
                <a:latin typeface="+mn-lt"/>
                <a:ea typeface="+mn-ea"/>
                <a:cs typeface="+mn-cs"/>
                <a:hlinkClick r:id="rId4"/>
              </a:rPr>
              <a:t>over 50% of Government social protection mechanisms</a:t>
            </a:r>
            <a:r>
              <a:rPr lang="en-US" sz="1200" kern="1200" dirty="0">
                <a:solidFill>
                  <a:schemeClr val="tx1"/>
                </a:solidFill>
                <a:effectLst/>
                <a:latin typeface="+mn-lt"/>
                <a:ea typeface="+mn-ea"/>
                <a:cs typeface="+mn-cs"/>
              </a:rPr>
              <a:t> during this crisis.  Most recent reports indicate that 190 countries scaled up existing social protection, especially social assistance transfer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as a result of the pandemic.</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Still,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has been limited focus on </a:t>
            </a:r>
            <a:r>
              <a:rPr lang="en-US" sz="1200" b="1"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social assistance and humanitarian cash and voucher transfers are programmed in complementarity, serving effectively all most vulnerable population demographics in a timely and quality service-fashion. Many governments struggle to provide the fastest and widest response to meet household needs through their own formal social protection </a:t>
            </a:r>
            <a:r>
              <a:rPr lang="en-US" sz="1200" u="none" strike="noStrike" kern="1200" dirty="0">
                <a:solidFill>
                  <a:schemeClr val="tx1"/>
                </a:solidFill>
                <a:effectLst/>
                <a:latin typeface="+mn-lt"/>
                <a:ea typeface="+mn-ea"/>
                <a:cs typeface="+mn-cs"/>
              </a:rPr>
              <a:t>system</a:t>
            </a:r>
            <a:r>
              <a:rPr lang="en-US" sz="1200" kern="1200" dirty="0">
                <a:solidFill>
                  <a:schemeClr val="tx1"/>
                </a:solidFill>
                <a:effectLst/>
                <a:latin typeface="+mn-lt"/>
                <a:ea typeface="+mn-ea"/>
                <a:cs typeface="+mn-cs"/>
              </a:rPr>
              <a:t> . In these instances, the most vulnerable groups, such as refugees and migrants, may not be able to access social protection, due to lack of legal documentation, or already marginalized groups (e.g. due to gender, level of education/ literacy, socio-economic status – like informal workers, people living with disabilities, people living in extreme poverty, etc.) are often simply being unaware of their right and therefore often inadvertently excluded from assistance that may aim to address their needs. Sometimes, Government policies are ill-implemented and de-facto do not target all sub-categories of most vulnerable groups. We are currently experiencing first-hand how this limited focus can result in immediate and dire impacts on vulnerable children, especially those living in fragile contexts. </a:t>
            </a:r>
          </a:p>
          <a:p>
            <a:r>
              <a:rPr lang="en-US" sz="1200" kern="1200" dirty="0">
                <a:solidFill>
                  <a:schemeClr val="tx1"/>
                </a:solidFill>
                <a:effectLst/>
                <a:latin typeface="+mn-lt"/>
                <a:ea typeface="+mn-ea"/>
                <a:cs typeface="+mn-cs"/>
              </a:rPr>
              <a:t> These are some evidence points –we don’t need to reference them all but maybe some?</a:t>
            </a:r>
          </a:p>
          <a:p>
            <a:r>
              <a:rPr lang="en-US" sz="1200" u="none" strike="noStrike" kern="1200" dirty="0">
                <a:solidFill>
                  <a:schemeClr val="tx1"/>
                </a:solidFill>
                <a:effectLst/>
                <a:latin typeface="+mn-lt"/>
                <a:ea typeface="+mn-ea"/>
                <a:cs typeface="+mn-cs"/>
                <a:hlinkClick r:id="rId5"/>
              </a:rPr>
              <a:t>https://www.theigc.org/blog/covid-19-underscores-need-to-overhaul-social-policies-across-africa/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6"/>
              </a:rPr>
              <a:t>, </a:t>
            </a:r>
            <a:r>
              <a:rPr lang="en-US" sz="1200" i="1" u="none" strike="noStrike" kern="1200" dirty="0">
                <a:solidFill>
                  <a:schemeClr val="tx1"/>
                </a:solidFill>
                <a:effectLst/>
                <a:latin typeface="+mn-lt"/>
                <a:ea typeface="+mn-ea"/>
                <a:cs typeface="+mn-cs"/>
                <a:hlinkClick r:id="rId6"/>
              </a:rPr>
              <a:t>Citizen Voice and Action</a:t>
            </a:r>
            <a:r>
              <a:rPr lang="en-US" sz="1200" kern="1200" dirty="0">
                <a:solidFill>
                  <a:schemeClr val="tx1"/>
                </a:solidFill>
                <a:effectLst/>
                <a:latin typeface="+mn-lt"/>
                <a:ea typeface="+mn-ea"/>
                <a:cs typeface="+mn-cs"/>
              </a:rPr>
              <a:t>, to ensure wider access of government safety nets to those in need, especially women and the most vulnerable. It was the first project of its kind to assist vulnerable community members, including ethnic minorities, to understand their entitlement to the social protection payments provided by the Bangladesh Government. Through social accountability facilitation, those</a:t>
            </a:r>
            <a:r>
              <a:rPr lang="en-AU" sz="1200" kern="1200" dirty="0">
                <a:solidFill>
                  <a:schemeClr val="tx1"/>
                </a:solidFill>
                <a:effectLst/>
                <a:latin typeface="+mn-lt"/>
                <a:ea typeface="+mn-ea"/>
                <a:cs typeface="+mn-cs"/>
              </a:rPr>
              <a:t> receiving information about the safety nets to which they were entitled, including pensions, disability allowances and child-focused social assistance, increased from 15% at the start of the project to </a:t>
            </a:r>
            <a:r>
              <a:rPr lang="en-GB" sz="1200" kern="1200" dirty="0">
                <a:solidFill>
                  <a:schemeClr val="tx1"/>
                </a:solidFill>
                <a:effectLst/>
                <a:latin typeface="+mn-lt"/>
                <a:ea typeface="+mn-ea"/>
                <a:cs typeface="+mn-cs"/>
              </a:rPr>
              <a:t>83% at the end of the project. Target beneficiary numbers accessing the Government’s SSNP at the start of the project were as low as 5 %, whereas at the end 74% of beneficiaries had accessed and benefitted from the Governments SSNP due to Citizen Voice and Action community empowerment activities.</a:t>
            </a:r>
            <a:r>
              <a:rPr lang="en-US" sz="1200" kern="1200" dirty="0">
                <a:solidFill>
                  <a:schemeClr val="tx1"/>
                </a:solidFill>
                <a:effectLst/>
                <a:latin typeface="+mn-lt"/>
                <a:ea typeface="+mn-ea"/>
                <a:cs typeface="+mn-cs"/>
              </a:rPr>
              <a:t>The project demonstrates that even if government officials intend to reach the most vulnerable, they can often miss their intended target for relief due to administrative complexity or corruption. Ensuring the recipients of social protection have the information they need and a say in the relief reaching them guides government efficiency and effectiveness in resource allocation.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Government’s Social Protection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scale up is currently also being complemented by World Vision Bangladesh’s Multipurpose Cash Assistance to address COVID-19 related needs.  A total of US$ 538,488.3 was transferred via mobile money (bKash) to over 66,145 people in Bangladesh, benefitting 26,722 most vulnerable children in 14,699 households between April and June 2020 alone.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504209D-2A96-4745-A9C7-5B640A53F82A}" type="slidenum">
              <a:rPr lang="en-US" smtClean="0"/>
              <a:t>7</a:t>
            </a:fld>
            <a:endParaRPr lang="en-US"/>
          </a:p>
        </p:txBody>
      </p:sp>
    </p:spTree>
    <p:extLst>
      <p:ext uri="{BB962C8B-B14F-4D97-AF65-F5344CB8AC3E}">
        <p14:creationId xmlns:p14="http://schemas.microsoft.com/office/powerpoint/2010/main" val="83122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a:t>
            </a:r>
            <a:r>
              <a:rPr lang="en-GB" sz="1200" kern="1200" baseline="0" dirty="0">
                <a:solidFill>
                  <a:schemeClr val="tx1"/>
                </a:solidFill>
                <a:effectLst/>
                <a:latin typeface="+mn-lt"/>
                <a:ea typeface="+mn-ea"/>
                <a:cs typeface="+mn-cs"/>
              </a:rPr>
              <a:t> Union </a:t>
            </a:r>
            <a:r>
              <a:rPr lang="en-GB" sz="1200" kern="1200" baseline="0" dirty="0" err="1">
                <a:solidFill>
                  <a:schemeClr val="tx1"/>
                </a:solidFill>
                <a:effectLst/>
                <a:latin typeface="+mn-lt"/>
                <a:ea typeface="+mn-ea"/>
                <a:cs typeface="+mn-cs"/>
              </a:rPr>
              <a:t>Parishad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UP) Chairman/Member and during FGD with community people that after final selection, beneficiaries list was displayed in the display board at the Union </a:t>
            </a:r>
            <a:r>
              <a:rPr lang="en-GB" sz="1200" kern="1200" dirty="0" err="1">
                <a:solidFill>
                  <a:schemeClr val="tx1"/>
                </a:solidFill>
                <a:effectLst/>
                <a:latin typeface="+mn-lt"/>
                <a:ea typeface="+mn-ea"/>
                <a:cs typeface="+mn-cs"/>
              </a:rPr>
              <a:t>Parishad</a:t>
            </a:r>
            <a:r>
              <a:rPr lang="en-GB" sz="1200" kern="1200" dirty="0">
                <a:solidFill>
                  <a:schemeClr val="tx1"/>
                </a:solidFill>
                <a:effectLst/>
                <a:latin typeface="+mn-lt"/>
                <a:ea typeface="+mn-ea"/>
                <a:cs typeface="+mn-cs"/>
              </a:rPr>
              <a:t> to ensure accountability and transparency. However, some respondents during FGD mentioned that even if the list is not displayed, community members become aware of who is selected within their community. </a:t>
            </a:r>
            <a:r>
              <a:rPr lang="en-GB" sz="1200" i="1" kern="1200" dirty="0">
                <a:solidFill>
                  <a:schemeClr val="tx1"/>
                </a:solidFill>
                <a:effectLst/>
                <a:latin typeface="+mn-lt"/>
                <a:ea typeface="+mn-ea"/>
                <a:cs typeface="+mn-cs"/>
              </a:rPr>
              <a:t>“The list is not always displayed at the Union </a:t>
            </a:r>
            <a:r>
              <a:rPr lang="en-GB" sz="1200" i="1" kern="1200" dirty="0" err="1">
                <a:solidFill>
                  <a:schemeClr val="tx1"/>
                </a:solidFill>
                <a:effectLst/>
                <a:latin typeface="+mn-lt"/>
                <a:ea typeface="+mn-ea"/>
                <a:cs typeface="+mn-cs"/>
              </a:rPr>
              <a:t>Parishad</a:t>
            </a:r>
            <a:r>
              <a:rPr lang="en-GB" sz="1200" i="1" kern="1200" dirty="0">
                <a:solidFill>
                  <a:schemeClr val="tx1"/>
                </a:solidFill>
                <a:effectLst/>
                <a:latin typeface="+mn-lt"/>
                <a:ea typeface="+mn-ea"/>
                <a:cs typeface="+mn-cs"/>
              </a:rPr>
              <a:t>. But we come to know from someone or other who is selected from our area to get the allowance, </a:t>
            </a:r>
            <a:r>
              <a:rPr lang="en-GB" sz="1200" kern="1200" dirty="0">
                <a:solidFill>
                  <a:schemeClr val="tx1"/>
                </a:solidFill>
                <a:effectLst/>
                <a:latin typeface="+mn-lt"/>
                <a:ea typeface="+mn-ea"/>
                <a:cs typeface="+mn-cs"/>
              </a:rPr>
              <a:t>“said a beneficiary during FGD. The respondents also mentioned that community members can provide their opinions or complaints regarding selected beneficiaries if anyone is not eligible or if any eligible person is missing from the SSNP services whether it is the community member himself/herself or someone else. This reporting of the community members verifies that the EVPRA project has contributed to capacitate the community people through CSOs to raise their voice in case of any discrepancy of SSNP beneficiaries.</a:t>
            </a:r>
            <a:r>
              <a:rPr lang="en-GB" sz="1200" i="1" kern="1200" dirty="0">
                <a:solidFill>
                  <a:schemeClr val="tx1"/>
                </a:solidFill>
                <a:effectLst/>
                <a:latin typeface="+mn-lt"/>
                <a:ea typeface="+mn-ea"/>
                <a:cs typeface="+mn-cs"/>
              </a:rPr>
              <a:t> “One person in our area was not poor. But he was selected for VGF. When we came to know, we went to the Chairman and protested. His name was crossed out from the list”</a:t>
            </a:r>
            <a:r>
              <a:rPr lang="en-GB" sz="1200" kern="1200" dirty="0">
                <a:solidFill>
                  <a:schemeClr val="tx1"/>
                </a:solidFill>
                <a:effectLst/>
                <a:latin typeface="+mn-lt"/>
                <a:ea typeface="+mn-ea"/>
                <a:cs typeface="+mn-cs"/>
              </a:rPr>
              <a:t> said another beneficiary during FGD.</a:t>
            </a:r>
            <a:endParaRPr lang="en-US" sz="1200" kern="1200" dirty="0">
              <a:solidFill>
                <a:schemeClr val="tx1"/>
              </a:solidFill>
              <a:effectLst/>
              <a:latin typeface="+mn-lt"/>
              <a:ea typeface="+mn-ea"/>
              <a:cs typeface="+mn-cs"/>
            </a:endParaRPr>
          </a:p>
          <a:p>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Terminology: </a:t>
            </a:r>
            <a:r>
              <a:rPr lang="en-GB" sz="1200" kern="1200" dirty="0">
                <a:solidFill>
                  <a:schemeClr val="tx1"/>
                </a:solidFill>
                <a:effectLst/>
                <a:latin typeface="+mn-lt"/>
                <a:ea typeface="+mn-ea"/>
                <a:cs typeface="+mn-cs"/>
              </a:rPr>
              <a:t>Unions are the smallest rural administrative and local government units in Bangladesh. Each Union is made up of nine Wards. Usually one village is designated as a ward. There are 4,554 unions in Bangladesh. A Union Council (union </a:t>
            </a:r>
            <a:r>
              <a:rPr lang="en-GB" sz="1200" kern="1200" dirty="0" err="1">
                <a:solidFill>
                  <a:schemeClr val="tx1"/>
                </a:solidFill>
                <a:effectLst/>
                <a:latin typeface="+mn-lt"/>
                <a:ea typeface="+mn-ea"/>
                <a:cs typeface="+mn-cs"/>
              </a:rPr>
              <a:t>parishads</a:t>
            </a:r>
            <a:r>
              <a:rPr lang="en-GB" sz="1200" kern="1200" dirty="0">
                <a:solidFill>
                  <a:schemeClr val="tx1"/>
                </a:solidFill>
                <a:effectLst/>
                <a:latin typeface="+mn-lt"/>
                <a:ea typeface="+mn-ea"/>
                <a:cs typeface="+mn-cs"/>
              </a:rPr>
              <a:t>) consists of a chairman and twelve members including three members exclusively reserved for women. Union </a:t>
            </a:r>
            <a:r>
              <a:rPr lang="en-GB" sz="1200" kern="1200" dirty="0" err="1">
                <a:solidFill>
                  <a:schemeClr val="tx1"/>
                </a:solidFill>
                <a:effectLst/>
                <a:latin typeface="+mn-lt"/>
                <a:ea typeface="+mn-ea"/>
                <a:cs typeface="+mn-cs"/>
              </a:rPr>
              <a:t>Parishads</a:t>
            </a:r>
            <a:r>
              <a:rPr lang="en-GB" sz="1200" kern="1200" dirty="0">
                <a:solidFill>
                  <a:schemeClr val="tx1"/>
                </a:solidFill>
                <a:effectLst/>
                <a:latin typeface="+mn-lt"/>
                <a:ea typeface="+mn-ea"/>
                <a:cs typeface="+mn-cs"/>
              </a:rPr>
              <a:t> are formed under the </a:t>
            </a:r>
            <a:r>
              <a:rPr lang="en-GB" sz="1200" i="1" kern="1200" dirty="0">
                <a:solidFill>
                  <a:schemeClr val="tx1"/>
                </a:solidFill>
                <a:effectLst/>
                <a:latin typeface="+mn-lt"/>
                <a:ea typeface="+mn-ea"/>
                <a:cs typeface="+mn-cs"/>
              </a:rPr>
              <a:t>Local Government (Union </a:t>
            </a:r>
            <a:r>
              <a:rPr lang="en-GB" sz="1200" i="1" kern="1200" dirty="0" err="1">
                <a:solidFill>
                  <a:schemeClr val="tx1"/>
                </a:solidFill>
                <a:effectLst/>
                <a:latin typeface="+mn-lt"/>
                <a:ea typeface="+mn-ea"/>
                <a:cs typeface="+mn-cs"/>
              </a:rPr>
              <a:t>Parishads</a:t>
            </a:r>
            <a:r>
              <a:rPr lang="en-GB" sz="1200" i="1" kern="1200" dirty="0">
                <a:solidFill>
                  <a:schemeClr val="tx1"/>
                </a:solidFill>
                <a:effectLst/>
                <a:latin typeface="+mn-lt"/>
                <a:ea typeface="+mn-ea"/>
                <a:cs typeface="+mn-cs"/>
              </a:rPr>
              <a:t>) Act, 2009</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504209D-2A96-4745-A9C7-5B640A53F82A}" type="slidenum">
              <a:rPr lang="en-US" smtClean="0"/>
              <a:t>8</a:t>
            </a:fld>
            <a:endParaRPr lang="en-US"/>
          </a:p>
        </p:txBody>
      </p:sp>
    </p:spTree>
    <p:extLst>
      <p:ext uri="{BB962C8B-B14F-4D97-AF65-F5344CB8AC3E}">
        <p14:creationId xmlns:p14="http://schemas.microsoft.com/office/powerpoint/2010/main" val="213147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hlinkClick r:id="rId3"/>
              </a:rPr>
              <a:t>World Bank estimates</a:t>
            </a:r>
            <a:r>
              <a:rPr lang="en-US" sz="1200" kern="1200" dirty="0">
                <a:solidFill>
                  <a:schemeClr val="tx1"/>
                </a:solidFill>
                <a:effectLst/>
                <a:latin typeface="+mn-lt"/>
                <a:ea typeface="+mn-ea"/>
                <a:cs typeface="+mn-cs"/>
              </a:rPr>
              <a:t> that cash and voucher transfers now account for </a:t>
            </a:r>
            <a:r>
              <a:rPr lang="en-US" sz="1200" u="none" strike="noStrike" kern="1200" dirty="0">
                <a:solidFill>
                  <a:schemeClr val="tx1"/>
                </a:solidFill>
                <a:effectLst/>
                <a:latin typeface="+mn-lt"/>
                <a:ea typeface="+mn-ea"/>
                <a:cs typeface="+mn-cs"/>
                <a:hlinkClick r:id="rId4"/>
              </a:rPr>
              <a:t>over 50% of Government social protection mechanisms</a:t>
            </a:r>
            <a:r>
              <a:rPr lang="en-US" sz="1200" kern="1200" dirty="0">
                <a:solidFill>
                  <a:schemeClr val="tx1"/>
                </a:solidFill>
                <a:effectLst/>
                <a:latin typeface="+mn-lt"/>
                <a:ea typeface="+mn-ea"/>
                <a:cs typeface="+mn-cs"/>
              </a:rPr>
              <a:t> during this crisis.  Most recent reports indicate that 190 countries scaled up existing social protection, especially social assistance transfer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as a result of the pandemic.</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Still,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has been limited focus on </a:t>
            </a:r>
            <a:r>
              <a:rPr lang="en-US" sz="1200" b="1"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social assistance and humanitarian cash and voucher transfers are programmed in complementarity, serving effectively all most vulnerable population demographics in a timely and quality service-fashion. Many governments struggle to provide the fastest and widest response to meet household needs through their own formal social protection </a:t>
            </a:r>
            <a:r>
              <a:rPr lang="en-US" sz="1200" u="none" strike="noStrike" kern="1200" dirty="0">
                <a:solidFill>
                  <a:schemeClr val="tx1"/>
                </a:solidFill>
                <a:effectLst/>
                <a:latin typeface="+mn-lt"/>
                <a:ea typeface="+mn-ea"/>
                <a:cs typeface="+mn-cs"/>
              </a:rPr>
              <a:t>system</a:t>
            </a:r>
            <a:r>
              <a:rPr lang="en-US" sz="1200" kern="1200" dirty="0">
                <a:solidFill>
                  <a:schemeClr val="tx1"/>
                </a:solidFill>
                <a:effectLst/>
                <a:latin typeface="+mn-lt"/>
                <a:ea typeface="+mn-ea"/>
                <a:cs typeface="+mn-cs"/>
              </a:rPr>
              <a:t> . In these instances, the most vulnerable groups, such as refugees and migrants, may not be able to access social protection, due to lack of legal documentation, or already marginalized groups (e.g. due to gender, level of education/ literacy, socio-economic status – like informal workers, people living with disabilities, people living in extreme poverty, etc.) are often simply being unaware of their right and therefore often inadvertently excluded from assistance that may aim to address their needs. Sometimes, Government policies are ill-implemented and de-facto do not target all sub-categories of most vulnerable groups. We are currently experiencing first-hand how this limited focus can result in immediate and dire impacts on vulnerable children, especially those living in fragile contexts. </a:t>
            </a:r>
          </a:p>
          <a:p>
            <a:r>
              <a:rPr lang="en-US" sz="1200" kern="1200" dirty="0">
                <a:solidFill>
                  <a:schemeClr val="tx1"/>
                </a:solidFill>
                <a:effectLst/>
                <a:latin typeface="+mn-lt"/>
                <a:ea typeface="+mn-ea"/>
                <a:cs typeface="+mn-cs"/>
              </a:rPr>
              <a:t> These are some evidence points –we don’t need to reference them all but maybe some?</a:t>
            </a:r>
          </a:p>
          <a:p>
            <a:r>
              <a:rPr lang="en-US" sz="1200" u="none" strike="noStrike" kern="1200" dirty="0">
                <a:solidFill>
                  <a:schemeClr val="tx1"/>
                </a:solidFill>
                <a:effectLst/>
                <a:latin typeface="+mn-lt"/>
                <a:ea typeface="+mn-ea"/>
                <a:cs typeface="+mn-cs"/>
                <a:hlinkClick r:id="rId5"/>
              </a:rPr>
              <a:t>https://www.theigc.org/blog/covid-19-underscores-need-to-overhaul-social-policies-across-africa/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hlinkClick r:id="rId6"/>
              </a:rPr>
              <a:t>, </a:t>
            </a:r>
            <a:r>
              <a:rPr lang="en-US" sz="1200" i="1" u="none" strike="noStrike" kern="1200" dirty="0">
                <a:solidFill>
                  <a:schemeClr val="tx1"/>
                </a:solidFill>
                <a:effectLst/>
                <a:latin typeface="+mn-lt"/>
                <a:ea typeface="+mn-ea"/>
                <a:cs typeface="+mn-cs"/>
                <a:hlinkClick r:id="rId6"/>
              </a:rPr>
              <a:t>Citizen Voice and Action</a:t>
            </a:r>
            <a:r>
              <a:rPr lang="en-US" sz="1200" kern="1200" dirty="0">
                <a:solidFill>
                  <a:schemeClr val="tx1"/>
                </a:solidFill>
                <a:effectLst/>
                <a:latin typeface="+mn-lt"/>
                <a:ea typeface="+mn-ea"/>
                <a:cs typeface="+mn-cs"/>
              </a:rPr>
              <a:t>, to ensure wider access of government safety nets to those in need, especially women and the most vulnerable. It was the first project of its kind to assist vulnerable community members, including ethnic minorities, to understand their entitlement to the social protection payments provided by the Bangladesh Government. Through social accountability facilitation, those</a:t>
            </a:r>
            <a:r>
              <a:rPr lang="en-AU" sz="1200" kern="1200" dirty="0">
                <a:solidFill>
                  <a:schemeClr val="tx1"/>
                </a:solidFill>
                <a:effectLst/>
                <a:latin typeface="+mn-lt"/>
                <a:ea typeface="+mn-ea"/>
                <a:cs typeface="+mn-cs"/>
              </a:rPr>
              <a:t> receiving information about the safety nets to which they were entitled, including pensions, disability allowances and child-focused social assistance, increased from 15% at the start of the project to </a:t>
            </a:r>
            <a:r>
              <a:rPr lang="en-GB" sz="1200" kern="1200" dirty="0">
                <a:solidFill>
                  <a:schemeClr val="tx1"/>
                </a:solidFill>
                <a:effectLst/>
                <a:latin typeface="+mn-lt"/>
                <a:ea typeface="+mn-ea"/>
                <a:cs typeface="+mn-cs"/>
              </a:rPr>
              <a:t>83% at the end of the project. Target beneficiary numbers accessing the Government’s SSNP at the start of the project were as low as 5 %, whereas at the end 74% of beneficiaries had accessed and benefitted from the Governments SSNP due to Citizen Voice and Action community empowerment activities.</a:t>
            </a:r>
            <a:r>
              <a:rPr lang="en-US" sz="1200" kern="1200" dirty="0">
                <a:solidFill>
                  <a:schemeClr val="tx1"/>
                </a:solidFill>
                <a:effectLst/>
                <a:latin typeface="+mn-lt"/>
                <a:ea typeface="+mn-ea"/>
                <a:cs typeface="+mn-cs"/>
              </a:rPr>
              <a:t>The project demonstrates that even if government officials intend to reach the most vulnerable, they can often miss their intended target for relief due to administrative complexity or corruption. Ensuring the recipients of social protection have the information they need and a say in the relief reaching them guides government efficiency and effectiveness in resource allocation.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Government’s Social Protection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scale up is currently also being complemented by World Vision Bangladesh’s Multipurpose Cash Assistance to address COVID-19 related needs.  A total of US$ 538,488.3 was transferred via mobile money (bKash) to over 66,145 people in Bangladesh, benefitting 26,722 most vulnerable children in 14,699 households between April and June 2020 alone.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E504209D-2A96-4745-A9C7-5B640A53F82A}" type="slidenum">
              <a:rPr lang="en-US" smtClean="0"/>
              <a:t>9</a:t>
            </a:fld>
            <a:endParaRPr lang="en-US"/>
          </a:p>
        </p:txBody>
      </p:sp>
    </p:spTree>
    <p:extLst>
      <p:ext uri="{BB962C8B-B14F-4D97-AF65-F5344CB8AC3E}">
        <p14:creationId xmlns:p14="http://schemas.microsoft.com/office/powerpoint/2010/main" val="160238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0E21B1-C411-417E-9D49-15485E71594F}"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82369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E21B1-C411-417E-9D49-15485E71594F}"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85890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E21B1-C411-417E-9D49-15485E71594F}"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87506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Jack_Cover_slide">
    <p:bg>
      <p:bgPr>
        <a:solidFill>
          <a:schemeClr val="tx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1227" y="867835"/>
            <a:ext cx="9451975" cy="865716"/>
          </a:xfrm>
        </p:spPr>
        <p:txBody>
          <a:bodyPr lIns="0" tIns="0" rIns="0" bIns="0" anchor="t">
            <a:noAutofit/>
          </a:bodyPr>
          <a:lstStyle>
            <a:lvl1pPr algn="l">
              <a:lnSpc>
                <a:spcPct val="90000"/>
              </a:lnSpc>
              <a:defRPr sz="5000" b="1" i="0">
                <a:solidFill>
                  <a:srgbClr val="FF6600"/>
                </a:solidFill>
                <a:latin typeface="Gill Sans"/>
                <a:cs typeface="Gill Sans"/>
              </a:defRPr>
            </a:lvl1pPr>
          </a:lstStyle>
          <a:p>
            <a:r>
              <a:rPr lang="en-US" noProof="0" dirty="0"/>
              <a:t>Heading here</a:t>
            </a:r>
          </a:p>
        </p:txBody>
      </p:sp>
      <p:sp>
        <p:nvSpPr>
          <p:cNvPr id="4" name="Text Placeholder 14"/>
          <p:cNvSpPr>
            <a:spLocks noGrp="1"/>
          </p:cNvSpPr>
          <p:nvPr>
            <p:ph type="body" sz="quarter" idx="11"/>
          </p:nvPr>
        </p:nvSpPr>
        <p:spPr>
          <a:xfrm>
            <a:off x="897997" y="2575559"/>
            <a:ext cx="9465203" cy="2574874"/>
          </a:xfrm>
          <a:noFill/>
          <a:ln>
            <a:noFill/>
          </a:ln>
        </p:spPr>
        <p:txBody>
          <a:bodyPr lIns="0" tIns="0" rIns="0" bIns="0">
            <a:noAutofit/>
          </a:bodyPr>
          <a:lstStyle>
            <a:lvl1pPr marL="0" indent="0">
              <a:lnSpc>
                <a:spcPct val="90000"/>
              </a:lnSpc>
              <a:spcBef>
                <a:spcPts val="375"/>
              </a:spcBef>
              <a:buFont typeface="Wingdings" panose="05000000000000000000" pitchFamily="2" charset="2"/>
              <a:buNone/>
              <a:defRPr sz="2500" b="0">
                <a:solidFill>
                  <a:schemeClr val="bg1"/>
                </a:solidFill>
                <a:latin typeface="+mn-lt"/>
                <a:cs typeface="Arial" panose="020B0604020202020204" pitchFamily="34" charset="0"/>
              </a:defRPr>
            </a:lvl1pPr>
            <a:lvl2pPr marL="571500" indent="0">
              <a:buFontTx/>
              <a:buNone/>
              <a:defRPr sz="2500">
                <a:solidFill>
                  <a:schemeClr val="bg1"/>
                </a:solidFill>
                <a:latin typeface="Franklin Gothic Book" panose="020B0503020102020204" pitchFamily="34" charset="0"/>
              </a:defRPr>
            </a:lvl2pPr>
            <a:lvl3pPr marL="1143000" indent="0">
              <a:buFontTx/>
              <a:buNone/>
              <a:defRPr sz="2250">
                <a:solidFill>
                  <a:schemeClr val="bg1"/>
                </a:solidFill>
                <a:latin typeface="Franklin Gothic Book" panose="020B0503020102020204" pitchFamily="34" charset="0"/>
              </a:defRPr>
            </a:lvl3pPr>
            <a:lvl4pPr marL="1714500" indent="0">
              <a:buFontTx/>
              <a:buNone/>
              <a:defRPr sz="2000">
                <a:solidFill>
                  <a:schemeClr val="bg1"/>
                </a:solidFill>
                <a:latin typeface="Franklin Gothic Book" panose="020B0503020102020204" pitchFamily="34" charset="0"/>
              </a:defRPr>
            </a:lvl4pPr>
            <a:lvl5pPr marL="2286000" indent="0">
              <a:buFontTx/>
              <a:buNone/>
              <a:defRPr sz="2000">
                <a:solidFill>
                  <a:schemeClr val="bg1"/>
                </a:solidFill>
                <a:latin typeface="Franklin Gothic Book" panose="020B05030201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22496243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2" name="TextBox 11"/>
          <p:cNvSpPr txBox="1"/>
          <p:nvPr/>
        </p:nvSpPr>
        <p:spPr>
          <a:xfrm>
            <a:off x="3119669" y="4725144"/>
            <a:ext cx="184731" cy="369332"/>
          </a:xfrm>
          <a:prstGeom prst="rect">
            <a:avLst/>
          </a:prstGeom>
          <a:noFill/>
        </p:spPr>
        <p:txBody>
          <a:bodyPr wrap="none" rtlCol="0">
            <a:spAutoFit/>
          </a:bodyPr>
          <a:lstStyle/>
          <a:p>
            <a:endParaRPr lang="en-US" sz="1800" dirty="0"/>
          </a:p>
        </p:txBody>
      </p:sp>
      <p:sp>
        <p:nvSpPr>
          <p:cNvPr id="16" name="TextBox 15"/>
          <p:cNvSpPr txBox="1"/>
          <p:nvPr userDrawn="1"/>
        </p:nvSpPr>
        <p:spPr>
          <a:xfrm>
            <a:off x="3119669" y="4725144"/>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73385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E21B1-C411-417E-9D49-15485E71594F}"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31091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0E21B1-C411-417E-9D49-15485E71594F}"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358415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0E21B1-C411-417E-9D49-15485E71594F}"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201709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0E21B1-C411-417E-9D49-15485E71594F}"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327985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0E21B1-C411-417E-9D49-15485E71594F}"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28762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E21B1-C411-417E-9D49-15485E71594F}"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340604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0E21B1-C411-417E-9D49-15485E71594F}"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173934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0E21B1-C411-417E-9D49-15485E71594F}"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F3164-B861-4730-8B96-C3CF05A244F8}" type="slidenum">
              <a:rPr lang="en-US" smtClean="0"/>
              <a:t>‹#›</a:t>
            </a:fld>
            <a:endParaRPr lang="en-US"/>
          </a:p>
        </p:txBody>
      </p:sp>
    </p:spTree>
    <p:extLst>
      <p:ext uri="{BB962C8B-B14F-4D97-AF65-F5344CB8AC3E}">
        <p14:creationId xmlns:p14="http://schemas.microsoft.com/office/powerpoint/2010/main" val="227233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E21B1-C411-417E-9D49-15485E71594F}" type="datetimeFigureOut">
              <a:rPr lang="en-US" smtClean="0"/>
              <a:t>7/24/2020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F3164-B861-4730-8B96-C3CF05A244F8}" type="slidenum">
              <a:rPr lang="en-US" smtClean="0"/>
              <a:t>‹#›</a:t>
            </a:fld>
            <a:endParaRPr lang="en-US"/>
          </a:p>
        </p:txBody>
      </p:sp>
    </p:spTree>
    <p:extLst>
      <p:ext uri="{BB962C8B-B14F-4D97-AF65-F5344CB8AC3E}">
        <p14:creationId xmlns:p14="http://schemas.microsoft.com/office/powerpoint/2010/main" val="323167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www.wvi.org/publications/policy-briefing/covid-19-urgent-need-child-sensitive-social-protection"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wvi.org/sites/default/files/2020-07/W510-0006-001_UNMASKING_THE_IMPACT_of_COVID-19_on_Asias_Most_Vulnerable_Children(1).pdf" TargetMode="External"/><Relationship Id="rId4" Type="http://schemas.openxmlformats.org/officeDocument/2006/relationships/hyperlink" Target="3%20United%20Nations%20Development%20Programme%20(2020).%20Addressing%20the%20COVID-19%20Economic%20Crisis%20in%20Asia%20Through%20Social%20Protec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wvi.org/sites/default/files/Changing%20Lives%20Through%20Social%20Accountability.pdf" TargetMode="External"/><Relationship Id="rId4" Type="http://schemas.openxmlformats.org/officeDocument/2006/relationships/hyperlink" Target="https://www.wvi.org/sites/default/files/FINAL-Scaling-Social-Accountability-Jan-8-2019-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emf"/><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944271" y="3612184"/>
            <a:ext cx="962526" cy="1155032"/>
          </a:xfrm>
          <a:prstGeom prst="rect">
            <a:avLst/>
          </a:prstGeom>
          <a:solidFill>
            <a:srgbClr val="008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WFPlogo-english-emblem-white.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1977" y="3794656"/>
            <a:ext cx="918908" cy="878312"/>
          </a:xfrm>
          <a:prstGeom prst="rect">
            <a:avLst/>
          </a:prstGeom>
        </p:spPr>
      </p:pic>
      <p:sp>
        <p:nvSpPr>
          <p:cNvPr id="11" name="TextBox 10"/>
          <p:cNvSpPr txBox="1"/>
          <p:nvPr/>
        </p:nvSpPr>
        <p:spPr>
          <a:xfrm>
            <a:off x="8291508" y="4747793"/>
            <a:ext cx="2390347" cy="253916"/>
          </a:xfrm>
          <a:prstGeom prst="rect">
            <a:avLst/>
          </a:prstGeom>
          <a:noFill/>
        </p:spPr>
        <p:txBody>
          <a:bodyPr wrap="square" rtlCol="0">
            <a:spAutoFit/>
          </a:bodyPr>
          <a:lstStyle/>
          <a:p>
            <a:pPr lvl="0"/>
            <a:r>
              <a:rPr lang="en-US" sz="1050" i="1" dirty="0">
                <a:solidFill>
                  <a:schemeClr val="bg1"/>
                </a:solidFill>
              </a:rPr>
              <a:t>Data updated as of  31 December 2018</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4" y="21416"/>
            <a:ext cx="12210009" cy="6866627"/>
          </a:xfrm>
          <a:prstGeom prst="rect">
            <a:avLst/>
          </a:prstGeom>
        </p:spPr>
      </p:pic>
      <p:sp>
        <p:nvSpPr>
          <p:cNvPr id="4" name="Rectangle 3"/>
          <p:cNvSpPr/>
          <p:nvPr/>
        </p:nvSpPr>
        <p:spPr>
          <a:xfrm>
            <a:off x="7730961" y="172515"/>
            <a:ext cx="4319847" cy="2672157"/>
          </a:xfrm>
          <a:prstGeom prst="rect">
            <a:avLst/>
          </a:prstGeom>
          <a:solidFill>
            <a:srgbClr val="098D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800" b="1" dirty="0">
              <a:solidFill>
                <a:srgbClr val="0088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flipV="1">
            <a:off x="8084391" y="3939727"/>
            <a:ext cx="3969810" cy="31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81221" y="137606"/>
            <a:ext cx="4585854" cy="2708434"/>
          </a:xfrm>
          <a:prstGeom prst="rect">
            <a:avLst/>
          </a:prstGeom>
          <a:noFill/>
        </p:spPr>
        <p:txBody>
          <a:bodyPr wrap="square" rtlCol="0">
            <a:spAutoFit/>
          </a:bodyPr>
          <a:lstStyle/>
          <a:p>
            <a:pPr algn="ctr"/>
            <a:r>
              <a:rPr lang="en-GB" sz="4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Grand Bargain Cash Workstream </a:t>
            </a:r>
          </a:p>
          <a:p>
            <a:pPr algn="ct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3" name="TextBox 12"/>
          <p:cNvSpPr txBox="1"/>
          <p:nvPr/>
        </p:nvSpPr>
        <p:spPr>
          <a:xfrm>
            <a:off x="8052091" y="2006794"/>
            <a:ext cx="3639994" cy="800219"/>
          </a:xfrm>
          <a:prstGeom prst="rect">
            <a:avLst/>
          </a:prstGeom>
          <a:noFill/>
        </p:spPr>
        <p:txBody>
          <a:bodyPr wrap="square" rtlCol="0">
            <a:spAutoFit/>
          </a:bodyPr>
          <a:lstStyle/>
          <a:p>
            <a:pPr algn="ctr">
              <a:spcBef>
                <a:spcPts val="0"/>
              </a:spcBef>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Webinar Series</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i="1" dirty="0">
                <a:solidFill>
                  <a:schemeClr val="bg1"/>
                </a:solidFill>
              </a:rPr>
              <a:t>20-24 July, 2020</a:t>
            </a:r>
          </a:p>
        </p:txBody>
      </p:sp>
      <p:sp>
        <p:nvSpPr>
          <p:cNvPr id="2" name="TextBox 1"/>
          <p:cNvSpPr txBox="1"/>
          <p:nvPr/>
        </p:nvSpPr>
        <p:spPr>
          <a:xfrm>
            <a:off x="1747443" y="3293549"/>
            <a:ext cx="9753260" cy="3416320"/>
          </a:xfrm>
          <a:prstGeom prst="rect">
            <a:avLst/>
          </a:prstGeom>
          <a:noFill/>
        </p:spPr>
        <p:txBody>
          <a:bodyPr wrap="square" rtlCol="0">
            <a:spAutoFit/>
          </a:bodyPr>
          <a:lstStyle/>
          <a:p>
            <a:pPr algn="ctr"/>
            <a:r>
              <a:rPr lang="en-IN" sz="4000" dirty="0">
                <a:solidFill>
                  <a:schemeClr val="bg1"/>
                </a:solidFill>
                <a:latin typeface="Verdana" panose="020B0604030504040204" pitchFamily="34" charset="0"/>
                <a:ea typeface="Verdana" panose="020B0604030504040204" pitchFamily="34" charset="0"/>
              </a:rPr>
              <a:t>Who bridges the gap?</a:t>
            </a:r>
          </a:p>
          <a:p>
            <a:pPr algn="ctr"/>
            <a:endParaRPr lang="en-IN" sz="4000" dirty="0">
              <a:solidFill>
                <a:schemeClr val="bg1"/>
              </a:solidFill>
              <a:latin typeface="Verdana" panose="020B0604030504040204" pitchFamily="34" charset="0"/>
              <a:ea typeface="Verdana" panose="020B0604030504040204" pitchFamily="34" charset="0"/>
            </a:endParaRPr>
          </a:p>
          <a:p>
            <a:pPr algn="ctr"/>
            <a:r>
              <a:rPr lang="en-IN" sz="4000" dirty="0">
                <a:solidFill>
                  <a:schemeClr val="bg1"/>
                </a:solidFill>
                <a:latin typeface="Verdana" panose="020B0604030504040204" pitchFamily="34" charset="0"/>
                <a:ea typeface="Verdana" panose="020B0604030504040204" pitchFamily="34" charset="0"/>
              </a:rPr>
              <a:t>Accountability in Cash, Social Protection in COVID-19</a:t>
            </a:r>
          </a:p>
          <a:p>
            <a:pPr algn="ctr"/>
            <a:endParaRPr lang="en-IN" sz="2400" dirty="0">
              <a:solidFill>
                <a:schemeClr val="bg1"/>
              </a:solidFill>
              <a:latin typeface="Verdana" panose="020B0604030504040204" pitchFamily="34" charset="0"/>
              <a:ea typeface="Verdana" panose="020B0604030504040204" pitchFamily="34" charset="0"/>
              <a:cs typeface="Gill Sans MT Pro Light"/>
            </a:endParaRPr>
          </a:p>
          <a:p>
            <a:pPr algn="ctr"/>
            <a:r>
              <a:rPr lang="en-IN" sz="2400" dirty="0" err="1">
                <a:solidFill>
                  <a:schemeClr val="bg1"/>
                </a:solidFill>
                <a:latin typeface="Verdana" panose="020B0604030504040204" pitchFamily="34" charset="0"/>
                <a:ea typeface="Verdana" panose="020B0604030504040204" pitchFamily="34" charset="0"/>
                <a:cs typeface="Gill Sans MT Pro Light"/>
              </a:rPr>
              <a:t>Dr.</a:t>
            </a:r>
            <a:r>
              <a:rPr lang="en-IN" sz="2400" dirty="0">
                <a:solidFill>
                  <a:schemeClr val="bg1"/>
                </a:solidFill>
                <a:latin typeface="Verdana" panose="020B0604030504040204" pitchFamily="34" charset="0"/>
                <a:ea typeface="Verdana" panose="020B0604030504040204" pitchFamily="34" charset="0"/>
                <a:cs typeface="Gill Sans MT Pro Light"/>
              </a:rPr>
              <a:t> Kathryn Taetzsch, World Vision</a:t>
            </a:r>
            <a:endParaRPr lang="en-US" sz="2400" dirty="0">
              <a:solidFill>
                <a:schemeClr val="bg1"/>
              </a:solidFill>
              <a:latin typeface="Verdana" panose="020B0604030504040204" pitchFamily="34" charset="0"/>
              <a:ea typeface="Verdana" panose="020B0604030504040204" pitchFamily="34" charset="0"/>
              <a:cs typeface="Gill Sans MT Pro Light"/>
            </a:endParaRPr>
          </a:p>
        </p:txBody>
      </p:sp>
    </p:spTree>
    <p:extLst>
      <p:ext uri="{BB962C8B-B14F-4D97-AF65-F5344CB8AC3E}">
        <p14:creationId xmlns:p14="http://schemas.microsoft.com/office/powerpoint/2010/main" val="4099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944271" y="3612184"/>
            <a:ext cx="962526" cy="1155032"/>
          </a:xfrm>
          <a:prstGeom prst="rect">
            <a:avLst/>
          </a:prstGeom>
          <a:solidFill>
            <a:srgbClr val="008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WFPlogo-english-emblem-white.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1977" y="3794656"/>
            <a:ext cx="918908" cy="878312"/>
          </a:xfrm>
          <a:prstGeom prst="rect">
            <a:avLst/>
          </a:prstGeom>
        </p:spPr>
      </p:pic>
      <p:sp>
        <p:nvSpPr>
          <p:cNvPr id="11" name="TextBox 10"/>
          <p:cNvSpPr txBox="1"/>
          <p:nvPr/>
        </p:nvSpPr>
        <p:spPr>
          <a:xfrm>
            <a:off x="8291508" y="4747793"/>
            <a:ext cx="2390347" cy="253916"/>
          </a:xfrm>
          <a:prstGeom prst="rect">
            <a:avLst/>
          </a:prstGeom>
          <a:noFill/>
        </p:spPr>
        <p:txBody>
          <a:bodyPr wrap="square" rtlCol="0">
            <a:spAutoFit/>
          </a:bodyPr>
          <a:lstStyle/>
          <a:p>
            <a:pPr lvl="0"/>
            <a:r>
              <a:rPr lang="en-US" sz="1050" i="1" dirty="0">
                <a:solidFill>
                  <a:schemeClr val="bg1"/>
                </a:solidFill>
              </a:rPr>
              <a:t>Data updated as of  31 December 2018</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4" y="21416"/>
            <a:ext cx="12210009" cy="6866627"/>
          </a:xfrm>
          <a:prstGeom prst="rect">
            <a:avLst/>
          </a:prstGeom>
        </p:spPr>
      </p:pic>
      <p:sp>
        <p:nvSpPr>
          <p:cNvPr id="4" name="Rectangle 3"/>
          <p:cNvSpPr/>
          <p:nvPr/>
        </p:nvSpPr>
        <p:spPr>
          <a:xfrm>
            <a:off x="7730961" y="172515"/>
            <a:ext cx="4319847" cy="2672157"/>
          </a:xfrm>
          <a:prstGeom prst="rect">
            <a:avLst/>
          </a:prstGeom>
          <a:solidFill>
            <a:srgbClr val="098D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sz="800" b="1" dirty="0">
              <a:solidFill>
                <a:srgbClr val="0088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flipV="1">
            <a:off x="8084391" y="3939727"/>
            <a:ext cx="3969810" cy="31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81221" y="137606"/>
            <a:ext cx="4585854" cy="2708434"/>
          </a:xfrm>
          <a:prstGeom prst="rect">
            <a:avLst/>
          </a:prstGeom>
          <a:noFill/>
        </p:spPr>
        <p:txBody>
          <a:bodyPr wrap="square" rtlCol="0">
            <a:spAutoFit/>
          </a:bodyPr>
          <a:lstStyle/>
          <a:p>
            <a:pPr algn="ctr"/>
            <a:r>
              <a:rPr lang="en-GB" sz="4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Grand Bargain Cash Workstream </a:t>
            </a:r>
          </a:p>
          <a:p>
            <a:pPr algn="ct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3" name="TextBox 12"/>
          <p:cNvSpPr txBox="1"/>
          <p:nvPr/>
        </p:nvSpPr>
        <p:spPr>
          <a:xfrm>
            <a:off x="8052091" y="2006794"/>
            <a:ext cx="3639994" cy="800219"/>
          </a:xfrm>
          <a:prstGeom prst="rect">
            <a:avLst/>
          </a:prstGeom>
          <a:noFill/>
        </p:spPr>
        <p:txBody>
          <a:bodyPr wrap="square" rtlCol="0">
            <a:spAutoFit/>
          </a:bodyPr>
          <a:lstStyle/>
          <a:p>
            <a:pPr algn="ctr">
              <a:spcBef>
                <a:spcPts val="0"/>
              </a:spcBef>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Webinar Series</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i="1" dirty="0">
                <a:solidFill>
                  <a:schemeClr val="bg1"/>
                </a:solidFill>
              </a:rPr>
              <a:t>20-24 July, 2020</a:t>
            </a:r>
          </a:p>
        </p:txBody>
      </p:sp>
      <p:sp>
        <p:nvSpPr>
          <p:cNvPr id="2" name="TextBox 1"/>
          <p:cNvSpPr txBox="1"/>
          <p:nvPr/>
        </p:nvSpPr>
        <p:spPr>
          <a:xfrm>
            <a:off x="1185440" y="4384846"/>
            <a:ext cx="9753260" cy="3785652"/>
          </a:xfrm>
          <a:prstGeom prst="rect">
            <a:avLst/>
          </a:prstGeom>
          <a:noFill/>
        </p:spPr>
        <p:txBody>
          <a:bodyPr wrap="square" rtlCol="0">
            <a:spAutoFit/>
          </a:bodyPr>
          <a:lstStyle/>
          <a:p>
            <a:pPr algn="ctr"/>
            <a:r>
              <a:rPr lang="en-US" sz="6000" dirty="0">
                <a:solidFill>
                  <a:schemeClr val="bg1"/>
                </a:solidFill>
                <a:latin typeface="Verdana" panose="020B0604030504040204" pitchFamily="34" charset="0"/>
                <a:ea typeface="Verdana" panose="020B0604030504040204" pitchFamily="34" charset="0"/>
                <a:cs typeface="Gill Sans MT Pro Light"/>
              </a:rPr>
              <a:t>Thank you !</a:t>
            </a:r>
          </a:p>
          <a:p>
            <a:pPr algn="ctr"/>
            <a:endParaRPr lang="en-US" sz="6000" dirty="0">
              <a:solidFill>
                <a:schemeClr val="bg1"/>
              </a:solidFill>
              <a:latin typeface="Verdana" panose="020B0604030504040204" pitchFamily="34" charset="0"/>
              <a:ea typeface="Verdana" panose="020B0604030504040204" pitchFamily="34" charset="0"/>
              <a:cs typeface="Gill Sans MT Pro Light"/>
            </a:endParaRPr>
          </a:p>
          <a:p>
            <a:pPr algn="ctr"/>
            <a:endParaRPr lang="en-US" sz="6000" dirty="0">
              <a:solidFill>
                <a:schemeClr val="bg1"/>
              </a:solidFill>
              <a:latin typeface="Verdana" panose="020B0604030504040204" pitchFamily="34" charset="0"/>
              <a:ea typeface="Verdana" panose="020B0604030504040204" pitchFamily="34" charset="0"/>
              <a:cs typeface="Gill Sans MT Pro Light"/>
            </a:endParaRPr>
          </a:p>
          <a:p>
            <a:pPr algn="ctr"/>
            <a:endParaRPr lang="en-US" sz="6000" dirty="0">
              <a:solidFill>
                <a:schemeClr val="bg1"/>
              </a:solidFill>
              <a:latin typeface="Verdana" panose="020B0604030504040204" pitchFamily="34" charset="0"/>
              <a:ea typeface="Verdana" panose="020B0604030504040204" pitchFamily="34" charset="0"/>
              <a:cs typeface="Gill Sans MT Pro Light"/>
            </a:endParaRPr>
          </a:p>
        </p:txBody>
      </p:sp>
    </p:spTree>
    <p:extLst>
      <p:ext uri="{BB962C8B-B14F-4D97-AF65-F5344CB8AC3E}">
        <p14:creationId xmlns:p14="http://schemas.microsoft.com/office/powerpoint/2010/main" val="196115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041" y="324873"/>
            <a:ext cx="4566735" cy="1663584"/>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
          <p:cNvSpPr txBox="1">
            <a:spLocks/>
          </p:cNvSpPr>
          <p:nvPr/>
        </p:nvSpPr>
        <p:spPr>
          <a:xfrm>
            <a:off x="360071" y="645851"/>
            <a:ext cx="4512705" cy="153779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chemeClr val="bg1"/>
                </a:solidFill>
                <a:latin typeface="Gill Sans MT" panose="020B0502020104020203" pitchFamily="34" charset="0"/>
                <a:cs typeface="Gill Sans MT Pro Light"/>
              </a:rPr>
              <a:t>Future of Change - Cash Transfers Scale-up to respond to COVID-19….</a:t>
            </a:r>
            <a:r>
              <a:rPr lang="en-GB" altLang="en-US" sz="3000" dirty="0">
                <a:solidFill>
                  <a:schemeClr val="bg1"/>
                </a:solidFill>
                <a:latin typeface="Gill Sans MT Pro Light" panose="020B0302020104020203" pitchFamily="34" charset="0"/>
              </a:rPr>
              <a:t> </a:t>
            </a:r>
          </a:p>
          <a:p>
            <a:endParaRPr lang="en-US" sz="3000" dirty="0">
              <a:solidFill>
                <a:schemeClr val="bg1"/>
              </a:solidFill>
              <a:latin typeface="Gill Sans MT" panose="020B0502020104020203" pitchFamily="34" charset="0"/>
              <a:cs typeface="Gill Sans MT Pro Light"/>
            </a:endParaRPr>
          </a:p>
        </p:txBody>
      </p:sp>
      <p:pic>
        <p:nvPicPr>
          <p:cNvPr id="6" name="Picture 5"/>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pic>
        <p:nvPicPr>
          <p:cNvPr id="7" name="Picture 6"/>
          <p:cNvPicPr>
            <a:picLocks noChangeAspect="1"/>
          </p:cNvPicPr>
          <p:nvPr/>
        </p:nvPicPr>
        <p:blipFill rotWithShape="1">
          <a:blip r:embed="rId4"/>
          <a:srcRect l="24045" t="31364" r="29190" b="27047"/>
          <a:stretch/>
        </p:blipFill>
        <p:spPr>
          <a:xfrm>
            <a:off x="360070" y="2058582"/>
            <a:ext cx="4512705" cy="2256353"/>
          </a:xfrm>
          <a:prstGeom prst="rect">
            <a:avLst/>
          </a:prstGeom>
        </p:spPr>
      </p:pic>
      <p:sp>
        <p:nvSpPr>
          <p:cNvPr id="9" name="TextBox 8"/>
          <p:cNvSpPr txBox="1"/>
          <p:nvPr/>
        </p:nvSpPr>
        <p:spPr>
          <a:xfrm>
            <a:off x="171101" y="4472114"/>
            <a:ext cx="4927059" cy="1661993"/>
          </a:xfrm>
          <a:prstGeom prst="rect">
            <a:avLst/>
          </a:prstGeom>
          <a:noFill/>
        </p:spPr>
        <p:txBody>
          <a:bodyPr wrap="square" rtlCol="0">
            <a:spAutoFit/>
          </a:bodyPr>
          <a:lstStyle/>
          <a:p>
            <a:pPr algn="ctr"/>
            <a:r>
              <a:rPr lang="en-US" sz="5400" dirty="0">
                <a:latin typeface="Gill Sans MT Pro Light" panose="020B0302020104020203"/>
              </a:rPr>
              <a:t>1.3 </a:t>
            </a:r>
            <a:r>
              <a:rPr lang="en-US" sz="5400" dirty="0" err="1">
                <a:latin typeface="Gill Sans MT Pro Light" panose="020B0302020104020203"/>
              </a:rPr>
              <a:t>bn</a:t>
            </a:r>
            <a:r>
              <a:rPr lang="en-US" sz="5400" dirty="0">
                <a:latin typeface="Gill Sans MT Pro Light" panose="020B0302020104020203"/>
              </a:rPr>
              <a:t> </a:t>
            </a:r>
          </a:p>
          <a:p>
            <a:pPr algn="ctr"/>
            <a:r>
              <a:rPr lang="en-US" sz="2400" dirty="0">
                <a:latin typeface="Gill Sans MT Pro Light" panose="020B0302020104020203"/>
              </a:rPr>
              <a:t>vulnerable children have </a:t>
            </a:r>
            <a:r>
              <a:rPr lang="en-US" sz="2400" dirty="0">
                <a:latin typeface="Gill Sans MT Pro Light" panose="020B0302020104020203"/>
                <a:hlinkClick r:id="rId5"/>
              </a:rPr>
              <a:t>no access to social protection</a:t>
            </a:r>
            <a:endParaRPr lang="en-US" sz="1600" dirty="0">
              <a:solidFill>
                <a:srgbClr val="FF0000"/>
              </a:solidFill>
              <a:latin typeface="Gill Sans MT Pro Light" panose="020B0302020104020203"/>
            </a:endParaRPr>
          </a:p>
        </p:txBody>
      </p:sp>
      <p:sp>
        <p:nvSpPr>
          <p:cNvPr id="10" name="Rectangle 9">
            <a:extLst>
              <a:ext uri="{FF2B5EF4-FFF2-40B4-BE49-F238E27FC236}">
                <a16:creationId xmlns:a16="http://schemas.microsoft.com/office/drawing/2014/main" id="{5AE6DD2E-00F7-4D6B-B05C-05EB87428B7E}"/>
              </a:ext>
            </a:extLst>
          </p:cNvPr>
          <p:cNvSpPr/>
          <p:nvPr/>
        </p:nvSpPr>
        <p:spPr>
          <a:xfrm>
            <a:off x="5098159" y="2546431"/>
            <a:ext cx="6763243" cy="4201150"/>
          </a:xfrm>
          <a:prstGeom prst="rect">
            <a:avLst/>
          </a:prstGeom>
        </p:spPr>
        <p:txBody>
          <a:bodyPr wrap="square">
            <a:spAutoFit/>
          </a:bodyPr>
          <a:lstStyle/>
          <a:p>
            <a:pPr marL="342900" indent="-342900">
              <a:buFont typeface="Arial" panose="020B0604020202020204" pitchFamily="34" charset="0"/>
              <a:buChar char="•"/>
            </a:pPr>
            <a:r>
              <a:rPr lang="en-US" sz="2000" dirty="0">
                <a:latin typeface="+mj-lt"/>
              </a:rPr>
              <a:t>“</a:t>
            </a:r>
            <a:r>
              <a:rPr lang="en-US" sz="1900" dirty="0">
                <a:latin typeface="+mj-lt"/>
              </a:rPr>
              <a:t>Can we move away from extractive community feedback?”</a:t>
            </a:r>
          </a:p>
          <a:p>
            <a:pPr marL="342900" indent="-342900">
              <a:buFont typeface="Arial" panose="020B0604020202020204" pitchFamily="34" charset="0"/>
              <a:buChar char="•"/>
            </a:pPr>
            <a:endParaRPr lang="en-US" sz="1900" dirty="0">
              <a:latin typeface="+mj-lt"/>
            </a:endParaRPr>
          </a:p>
          <a:p>
            <a:pPr marL="342900" indent="-342900">
              <a:buFont typeface="Arial" panose="020B0604020202020204" pitchFamily="34" charset="0"/>
              <a:buChar char="•"/>
            </a:pPr>
            <a:r>
              <a:rPr lang="en-US" sz="1900" dirty="0">
                <a:latin typeface="+mj-lt"/>
              </a:rPr>
              <a:t>“Interaction with and between citizens and decision makers that result in tangible, measurable change”</a:t>
            </a:r>
          </a:p>
          <a:p>
            <a:pPr marL="342900" indent="-342900">
              <a:buFont typeface="Arial" panose="020B0604020202020204" pitchFamily="34" charset="0"/>
              <a:buChar char="•"/>
            </a:pPr>
            <a:endParaRPr lang="en-US" sz="1900" dirty="0">
              <a:latin typeface="+mj-lt"/>
            </a:endParaRPr>
          </a:p>
          <a:p>
            <a:pPr marL="342900" indent="-342900">
              <a:buFont typeface="Arial" panose="020B0604020202020204" pitchFamily="34" charset="0"/>
              <a:buChar char="•"/>
            </a:pPr>
            <a:r>
              <a:rPr lang="en-US" sz="1900" dirty="0">
                <a:latin typeface="+mj-lt"/>
              </a:rPr>
              <a:t>“</a:t>
            </a:r>
            <a:r>
              <a:rPr lang="en-US" sz="1900" dirty="0" err="1">
                <a:latin typeface="+mj-lt"/>
              </a:rPr>
              <a:t>Programme</a:t>
            </a:r>
            <a:r>
              <a:rPr lang="en-US" sz="1900" dirty="0">
                <a:latin typeface="+mj-lt"/>
              </a:rPr>
              <a:t> Outcomes – qualitative influence by individual and collective feedback”</a:t>
            </a:r>
          </a:p>
          <a:p>
            <a:pPr marL="342900" indent="-342900">
              <a:buFont typeface="Arial" panose="020B0604020202020204" pitchFamily="34" charset="0"/>
              <a:buChar char="•"/>
            </a:pPr>
            <a:endParaRPr lang="en-US" sz="1900" dirty="0">
              <a:latin typeface="+mj-lt"/>
            </a:endParaRPr>
          </a:p>
          <a:p>
            <a:pPr marL="342900" indent="-342900">
              <a:buFont typeface="Arial" panose="020B0604020202020204" pitchFamily="34" charset="0"/>
              <a:buChar char="•"/>
            </a:pPr>
            <a:r>
              <a:rPr lang="en-US" sz="1900" dirty="0">
                <a:latin typeface="+mj-lt"/>
              </a:rPr>
              <a:t>“Shift from </a:t>
            </a:r>
            <a:r>
              <a:rPr lang="en-US" sz="1900" dirty="0" err="1">
                <a:latin typeface="+mj-lt"/>
              </a:rPr>
              <a:t>digi</a:t>
            </a:r>
            <a:r>
              <a:rPr lang="en-US" sz="1900" dirty="0">
                <a:latin typeface="+mj-lt"/>
              </a:rPr>
              <a:t>-tech &amp; scale-up focus to people-</a:t>
            </a:r>
            <a:r>
              <a:rPr lang="en-US" sz="1900" dirty="0" err="1">
                <a:latin typeface="+mj-lt"/>
              </a:rPr>
              <a:t>centred</a:t>
            </a:r>
            <a:r>
              <a:rPr lang="en-US" sz="1900" dirty="0">
                <a:latin typeface="+mj-lt"/>
              </a:rPr>
              <a:t> (digital) inclusion and leadership”</a:t>
            </a:r>
          </a:p>
          <a:p>
            <a:pPr marL="342900" indent="-342900">
              <a:buFont typeface="Arial" panose="020B0604020202020204" pitchFamily="34" charset="0"/>
              <a:buChar char="•"/>
            </a:pPr>
            <a:endParaRPr lang="en-US" sz="1900" dirty="0">
              <a:latin typeface="+mj-lt"/>
            </a:endParaRPr>
          </a:p>
          <a:p>
            <a:pPr marL="342900" indent="-342900">
              <a:buFont typeface="Arial" panose="020B0604020202020204" pitchFamily="34" charset="0"/>
              <a:buChar char="•"/>
            </a:pPr>
            <a:r>
              <a:rPr lang="en-US" sz="1900" dirty="0">
                <a:latin typeface="+mj-lt"/>
              </a:rPr>
              <a:t>CVA and Social Protection Transfers by Governments: “One would not have to choose one approach for all – but unbundling what fits capacities and strengths”</a:t>
            </a:r>
          </a:p>
        </p:txBody>
      </p:sp>
      <p:sp>
        <p:nvSpPr>
          <p:cNvPr id="12" name="TextBox 11"/>
          <p:cNvSpPr txBox="1"/>
          <p:nvPr/>
        </p:nvSpPr>
        <p:spPr>
          <a:xfrm>
            <a:off x="5098160" y="0"/>
            <a:ext cx="4633067" cy="2400657"/>
          </a:xfrm>
          <a:prstGeom prst="rect">
            <a:avLst/>
          </a:prstGeom>
          <a:noFill/>
        </p:spPr>
        <p:txBody>
          <a:bodyPr wrap="square" rtlCol="0">
            <a:spAutoFit/>
          </a:bodyPr>
          <a:lstStyle/>
          <a:p>
            <a:pPr algn="ctr"/>
            <a:r>
              <a:rPr lang="en-US" sz="5000" dirty="0">
                <a:latin typeface="Gill Sans MT Pro Light" panose="020B0302020104020203"/>
              </a:rPr>
              <a:t>62%</a:t>
            </a:r>
            <a:r>
              <a:rPr lang="en-US" sz="5400" dirty="0">
                <a:latin typeface="Gill Sans MT Pro Light" panose="020B0302020104020203"/>
              </a:rPr>
              <a:t> </a:t>
            </a:r>
          </a:p>
          <a:p>
            <a:pPr algn="ctr"/>
            <a:r>
              <a:rPr lang="en-US" sz="2300" dirty="0">
                <a:latin typeface="Gill Sans MT Pro Light" panose="020B0302020104020203"/>
              </a:rPr>
              <a:t>of practitioners think humanitarian </a:t>
            </a:r>
            <a:r>
              <a:rPr lang="en-US" sz="2300" dirty="0" err="1">
                <a:latin typeface="Gill Sans MT Pro Light" panose="020B0302020104020203"/>
              </a:rPr>
              <a:t>organisations</a:t>
            </a:r>
            <a:r>
              <a:rPr lang="en-US" sz="2300" dirty="0">
                <a:latin typeface="Gill Sans MT Pro Light" panose="020B0302020104020203"/>
              </a:rPr>
              <a:t> are increasingly considering recipient perspectives in designing CVA </a:t>
            </a:r>
            <a:r>
              <a:rPr lang="en-US" sz="1600" dirty="0">
                <a:solidFill>
                  <a:srgbClr val="FF0000"/>
                </a:solidFill>
                <a:latin typeface="Gill Sans MT Pro Light" panose="020B0302020104020203"/>
              </a:rPr>
              <a:t>(</a:t>
            </a:r>
            <a:r>
              <a:rPr lang="en-US" sz="1600" dirty="0" err="1">
                <a:solidFill>
                  <a:srgbClr val="FF0000"/>
                </a:solidFill>
                <a:latin typeface="Gill Sans MT Pro Light" panose="020B0302020104020203"/>
              </a:rPr>
              <a:t>CaLP</a:t>
            </a:r>
            <a:r>
              <a:rPr lang="en-US" sz="1600" dirty="0">
                <a:solidFill>
                  <a:srgbClr val="FF0000"/>
                </a:solidFill>
                <a:latin typeface="Gill Sans MT Pro Light" panose="020B0302020104020203"/>
              </a:rPr>
              <a:t> SOWC II)</a:t>
            </a:r>
          </a:p>
        </p:txBody>
      </p:sp>
    </p:spTree>
    <p:extLst>
      <p:ext uri="{BB962C8B-B14F-4D97-AF65-F5344CB8AC3E}">
        <p14:creationId xmlns:p14="http://schemas.microsoft.com/office/powerpoint/2010/main" val="144950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6041" y="324873"/>
            <a:ext cx="4620767" cy="1663584"/>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2"/>
          <p:cNvSpPr>
            <a:spLocks noGrp="1"/>
          </p:cNvSpPr>
          <p:nvPr>
            <p:ph type="body" sz="quarter" idx="11"/>
          </p:nvPr>
        </p:nvSpPr>
        <p:spPr>
          <a:xfrm>
            <a:off x="365116" y="634065"/>
            <a:ext cx="4512705" cy="1537792"/>
          </a:xfrm>
        </p:spPr>
        <p:txBody>
          <a:bodyPr anchor="ctr"/>
          <a:lstStyle/>
          <a:p>
            <a:r>
              <a:rPr lang="en-US" sz="3200" dirty="0">
                <a:solidFill>
                  <a:schemeClr val="tx1"/>
                </a:solidFill>
                <a:latin typeface="Gill Sans MT" panose="020B0502020104020203" pitchFamily="34" charset="0"/>
                <a:cs typeface="Gill Sans MT Pro Light"/>
              </a:rPr>
              <a:t>What Concerns? – Cash Transfers Scale-up to respond to COVID-19….</a:t>
            </a:r>
            <a:r>
              <a:rPr lang="en-GB" altLang="en-US" sz="3200" dirty="0">
                <a:solidFill>
                  <a:schemeClr val="tx1"/>
                </a:solidFill>
                <a:latin typeface="Gill Sans MT Pro Light" panose="020B0302020104020203" pitchFamily="34" charset="0"/>
              </a:rPr>
              <a:t> </a:t>
            </a:r>
          </a:p>
          <a:p>
            <a:endParaRPr lang="en-US" sz="3200" dirty="0">
              <a:solidFill>
                <a:schemeClr val="tx1"/>
              </a:solidFill>
              <a:latin typeface="Gill Sans MT" panose="020B0502020104020203" pitchFamily="34" charset="0"/>
              <a:cs typeface="Gill Sans MT Pro Light"/>
            </a:endParaRPr>
          </a:p>
        </p:txBody>
      </p:sp>
      <p:pic>
        <p:nvPicPr>
          <p:cNvPr id="11" name="Picture 10"/>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sp>
        <p:nvSpPr>
          <p:cNvPr id="17" name="Rectangle 16">
            <a:extLst>
              <a:ext uri="{FF2B5EF4-FFF2-40B4-BE49-F238E27FC236}">
                <a16:creationId xmlns:a16="http://schemas.microsoft.com/office/drawing/2014/main" id="{5AE6DD2E-00F7-4D6B-B05C-05EB87428B7E}"/>
              </a:ext>
            </a:extLst>
          </p:cNvPr>
          <p:cNvSpPr/>
          <p:nvPr/>
        </p:nvSpPr>
        <p:spPr>
          <a:xfrm>
            <a:off x="4995972" y="950284"/>
            <a:ext cx="6908961" cy="6186309"/>
          </a:xfrm>
          <a:prstGeom prst="rect">
            <a:avLst/>
          </a:prstGeom>
        </p:spPr>
        <p:txBody>
          <a:bodyPr wrap="square">
            <a:spAutoFit/>
          </a:bodyPr>
          <a:lstStyle/>
          <a:p>
            <a:pPr marL="342900" indent="-342900" defTabSz="914400">
              <a:buFont typeface="Arial" panose="020B0604020202020204" pitchFamily="34" charset="0"/>
              <a:buChar char="•"/>
            </a:pPr>
            <a:r>
              <a:rPr lang="en-GB" altLang="en-US" sz="2200" dirty="0">
                <a:solidFill>
                  <a:schemeClr val="bg1"/>
                </a:solidFill>
                <a:latin typeface="+mj-lt"/>
              </a:rPr>
              <a:t>NGO’s Roles in Gap-Filling – What is “good enough” accountability in times of rapid cash-transfer scale up? </a:t>
            </a:r>
          </a:p>
          <a:p>
            <a:pPr marL="342900" indent="-342900" defTabSz="914400">
              <a:buFont typeface="Arial" panose="020B0604020202020204" pitchFamily="34" charset="0"/>
              <a:buChar char="•"/>
            </a:pPr>
            <a:endParaRPr lang="en-GB" altLang="en-US" sz="2200" dirty="0">
              <a:solidFill>
                <a:schemeClr val="bg1"/>
              </a:solidFill>
              <a:latin typeface="+mj-lt"/>
            </a:endParaRPr>
          </a:p>
          <a:p>
            <a:pPr marL="342900" indent="-342900" defTabSz="914400">
              <a:buFont typeface="Arial" panose="020B0604020202020204" pitchFamily="34" charset="0"/>
              <a:buChar char="•"/>
            </a:pPr>
            <a:r>
              <a:rPr lang="en-GB" altLang="en-US" sz="2200" dirty="0">
                <a:solidFill>
                  <a:schemeClr val="bg1"/>
                </a:solidFill>
                <a:latin typeface="+mj-lt"/>
              </a:rPr>
              <a:t>Are most vulnerable really reached? </a:t>
            </a:r>
          </a:p>
          <a:p>
            <a:pPr marL="342900" indent="-342900" defTabSz="914400">
              <a:buFont typeface="Arial" panose="020B0604020202020204" pitchFamily="34" charset="0"/>
              <a:buChar char="•"/>
            </a:pPr>
            <a:endParaRPr lang="en-GB" altLang="en-US" sz="2200" dirty="0">
              <a:solidFill>
                <a:schemeClr val="bg1"/>
              </a:solidFill>
              <a:latin typeface="+mj-lt"/>
            </a:endParaRPr>
          </a:p>
          <a:p>
            <a:pPr marL="342900" indent="-342900" defTabSz="914400">
              <a:buFont typeface="Arial" panose="020B0604020202020204" pitchFamily="34" charset="0"/>
              <a:buChar char="•"/>
            </a:pPr>
            <a:r>
              <a:rPr lang="en-GB" altLang="en-US" sz="2200" dirty="0">
                <a:solidFill>
                  <a:schemeClr val="bg1"/>
                </a:solidFill>
                <a:latin typeface="+mj-lt"/>
              </a:rPr>
              <a:t>Are intended outcomes,  is quality impact achieved?</a:t>
            </a:r>
          </a:p>
          <a:p>
            <a:pPr marL="342900" indent="-342900" defTabSz="914400">
              <a:buFont typeface="Arial" panose="020B0604020202020204" pitchFamily="34" charset="0"/>
              <a:buChar char="•"/>
            </a:pPr>
            <a:endParaRPr lang="en-GB" altLang="en-US" sz="2200" dirty="0">
              <a:solidFill>
                <a:schemeClr val="bg1"/>
              </a:solidFill>
              <a:latin typeface="+mj-lt"/>
            </a:endParaRPr>
          </a:p>
          <a:p>
            <a:pPr marL="342900" indent="-342900" defTabSz="914400">
              <a:buFont typeface="Arial" panose="020B0604020202020204" pitchFamily="34" charset="0"/>
              <a:buChar char="•"/>
            </a:pPr>
            <a:r>
              <a:rPr lang="en-GB" altLang="en-US" sz="2200" dirty="0">
                <a:solidFill>
                  <a:schemeClr val="bg1"/>
                </a:solidFill>
                <a:latin typeface="+mj-lt"/>
              </a:rPr>
              <a:t>CVA now account for &gt; 50% of Government’s Social Protection Assistance – how are transfer targeting, flows, effective reach monitored and reflected back through empowered community engagement, informing programming adaptations?</a:t>
            </a:r>
          </a:p>
          <a:p>
            <a:pPr marL="342900" indent="-342900" defTabSz="914400">
              <a:buFont typeface="Arial" panose="020B0604020202020204" pitchFamily="34" charset="0"/>
              <a:buChar char="•"/>
            </a:pPr>
            <a:endParaRPr lang="en-GB" altLang="en-US" sz="2200" dirty="0">
              <a:solidFill>
                <a:schemeClr val="bg1"/>
              </a:solidFill>
              <a:latin typeface="+mj-lt"/>
            </a:endParaRPr>
          </a:p>
          <a:p>
            <a:pPr marL="342900" indent="-342900" defTabSz="914400">
              <a:buFont typeface="Arial" panose="020B0604020202020204" pitchFamily="34" charset="0"/>
              <a:buChar char="•"/>
            </a:pPr>
            <a:r>
              <a:rPr lang="en-GB" altLang="en-US" sz="2200" dirty="0">
                <a:solidFill>
                  <a:schemeClr val="bg1"/>
                </a:solidFill>
                <a:latin typeface="+mj-lt"/>
              </a:rPr>
              <a:t>Digital &amp; Remote create further disparity -</a:t>
            </a:r>
            <a:r>
              <a:rPr lang="en-US" sz="2200" dirty="0">
                <a:solidFill>
                  <a:schemeClr val="bg1"/>
                </a:solidFill>
                <a:latin typeface="+mj-lt"/>
              </a:rPr>
              <a:t> operations, inclusiveness and ability to participate and engage effectively as affected individual/ population - more critical than ever </a:t>
            </a:r>
          </a:p>
          <a:p>
            <a:pPr marL="342900" indent="-342900" defTabSz="914400">
              <a:buFont typeface="Arial" panose="020B0604020202020204" pitchFamily="34" charset="0"/>
              <a:buChar char="•"/>
            </a:pPr>
            <a:endParaRPr lang="en-GB" altLang="en-US" sz="2200" dirty="0">
              <a:solidFill>
                <a:schemeClr val="bg1"/>
              </a:solidFill>
              <a:latin typeface="+mj-lt"/>
            </a:endParaRPr>
          </a:p>
        </p:txBody>
      </p:sp>
      <p:pic>
        <p:nvPicPr>
          <p:cNvPr id="3074" name="Picture 2" descr="Bangladesh’s COVID-19 stimulus: Leaving the most vulnerable beh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52" y="1988457"/>
            <a:ext cx="4606712" cy="3072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9647" y="5250685"/>
            <a:ext cx="4773554" cy="738664"/>
          </a:xfrm>
          <a:prstGeom prst="rect">
            <a:avLst/>
          </a:prstGeom>
          <a:noFill/>
        </p:spPr>
        <p:txBody>
          <a:bodyPr wrap="square" rtlCol="0">
            <a:spAutoFit/>
          </a:bodyPr>
          <a:lstStyle/>
          <a:p>
            <a:r>
              <a:rPr lang="en-US" sz="1400" dirty="0">
                <a:solidFill>
                  <a:schemeClr val="tx1">
                    <a:lumMod val="65000"/>
                  </a:schemeClr>
                </a:solidFill>
              </a:rPr>
              <a:t>Community members queuing for food items in April 2020 to access relief assistance during  C19-lockdown</a:t>
            </a:r>
          </a:p>
          <a:p>
            <a:r>
              <a:rPr lang="en-US" sz="1400" dirty="0">
                <a:solidFill>
                  <a:schemeClr val="tx1">
                    <a:lumMod val="65000"/>
                  </a:schemeClr>
                </a:solidFill>
              </a:rPr>
              <a:t>Photo: SIPA/ USA – Atlantic </a:t>
            </a:r>
            <a:r>
              <a:rPr lang="en-US" sz="1400" dirty="0" err="1">
                <a:solidFill>
                  <a:schemeClr val="tx1">
                    <a:lumMod val="65000"/>
                  </a:schemeClr>
                </a:solidFill>
              </a:rPr>
              <a:t>Ccouncil</a:t>
            </a:r>
            <a:endParaRPr lang="en-US" sz="1400" dirty="0">
              <a:solidFill>
                <a:schemeClr val="tx1">
                  <a:lumMod val="65000"/>
                </a:schemeClr>
              </a:solidFill>
            </a:endParaRPr>
          </a:p>
        </p:txBody>
      </p:sp>
    </p:spTree>
    <p:extLst>
      <p:ext uri="{BB962C8B-B14F-4D97-AF65-F5344CB8AC3E}">
        <p14:creationId xmlns:p14="http://schemas.microsoft.com/office/powerpoint/2010/main" val="73904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6041" y="231885"/>
            <a:ext cx="4620767" cy="1663584"/>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2"/>
          <p:cNvSpPr>
            <a:spLocks noGrp="1"/>
          </p:cNvSpPr>
          <p:nvPr>
            <p:ph type="body" sz="quarter" idx="11"/>
          </p:nvPr>
        </p:nvSpPr>
        <p:spPr>
          <a:xfrm>
            <a:off x="365116" y="417089"/>
            <a:ext cx="4512705" cy="1537792"/>
          </a:xfrm>
        </p:spPr>
        <p:txBody>
          <a:bodyPr anchor="ctr"/>
          <a:lstStyle/>
          <a:p>
            <a:r>
              <a:rPr lang="en-US" sz="3200" dirty="0">
                <a:solidFill>
                  <a:schemeClr val="tx1"/>
                </a:solidFill>
                <a:latin typeface="Gill Sans MT" panose="020B0502020104020203" pitchFamily="34" charset="0"/>
                <a:cs typeface="Gill Sans MT Pro Light"/>
              </a:rPr>
              <a:t>What Concerns? – Cash Transfers Scale-up to respond to COVID-19….</a:t>
            </a:r>
            <a:r>
              <a:rPr lang="en-GB" altLang="en-US" sz="3200" dirty="0">
                <a:solidFill>
                  <a:schemeClr val="tx1"/>
                </a:solidFill>
                <a:latin typeface="Gill Sans MT Pro Light" panose="020B0302020104020203" pitchFamily="34" charset="0"/>
              </a:rPr>
              <a:t> </a:t>
            </a:r>
          </a:p>
          <a:p>
            <a:endParaRPr lang="en-US" sz="3200" dirty="0">
              <a:solidFill>
                <a:schemeClr val="tx1"/>
              </a:solidFill>
              <a:latin typeface="Gill Sans MT" panose="020B0502020104020203" pitchFamily="34" charset="0"/>
              <a:cs typeface="Gill Sans MT Pro Light"/>
            </a:endParaRPr>
          </a:p>
        </p:txBody>
      </p:sp>
      <p:pic>
        <p:nvPicPr>
          <p:cNvPr id="11" name="Picture 10"/>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sp>
        <p:nvSpPr>
          <p:cNvPr id="17" name="Rectangle 16">
            <a:extLst>
              <a:ext uri="{FF2B5EF4-FFF2-40B4-BE49-F238E27FC236}">
                <a16:creationId xmlns:a16="http://schemas.microsoft.com/office/drawing/2014/main" id="{5AE6DD2E-00F7-4D6B-B05C-05EB87428B7E}"/>
              </a:ext>
            </a:extLst>
          </p:cNvPr>
          <p:cNvSpPr/>
          <p:nvPr/>
        </p:nvSpPr>
        <p:spPr>
          <a:xfrm>
            <a:off x="4926808" y="1639823"/>
            <a:ext cx="7093840" cy="4154984"/>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bg1"/>
                </a:solidFill>
                <a:latin typeface="+mj-lt"/>
              </a:rPr>
              <a:t>Nat. Governments – optimize targeting in social assistance transfers (urban, informal settlements – issues of documentation, birth certificates, refugees, migrants)</a:t>
            </a:r>
          </a:p>
          <a:p>
            <a:pPr marL="342900" indent="-342900">
              <a:buFont typeface="Arial" panose="020B0604020202020204" pitchFamily="34" charset="0"/>
              <a:buChar char="•"/>
            </a:pPr>
            <a:endParaRPr lang="en-US" sz="2200" dirty="0">
              <a:solidFill>
                <a:schemeClr val="bg1"/>
              </a:solidFill>
              <a:latin typeface="+mj-lt"/>
            </a:endParaRPr>
          </a:p>
          <a:p>
            <a:pPr marL="342900" indent="-342900">
              <a:buFont typeface="Arial" panose="020B0604020202020204" pitchFamily="34" charset="0"/>
              <a:buChar char="•"/>
            </a:pPr>
            <a:r>
              <a:rPr lang="en-US" sz="2200" dirty="0">
                <a:solidFill>
                  <a:schemeClr val="bg1"/>
                </a:solidFill>
                <a:latin typeface="+mj-lt"/>
              </a:rPr>
              <a:t>If Government SPs are meant to scale-up reach of poor HH…</a:t>
            </a:r>
          </a:p>
          <a:p>
            <a:pPr marL="800100" lvl="1" indent="-342900">
              <a:buFont typeface="Arial" panose="020B0604020202020204" pitchFamily="34" charset="0"/>
              <a:buChar char="•"/>
            </a:pPr>
            <a:r>
              <a:rPr lang="en-US" sz="2200" dirty="0">
                <a:solidFill>
                  <a:schemeClr val="bg1"/>
                </a:solidFill>
                <a:latin typeface="+mj-lt"/>
              </a:rPr>
              <a:t>E.g. in Sri Lanka to 47 %, UNDP report with recent simulation data based on nat. HH surveys - showed that approx</a:t>
            </a:r>
            <a:r>
              <a:rPr lang="en-US" sz="2200" dirty="0">
                <a:solidFill>
                  <a:schemeClr val="bg1"/>
                </a:solidFill>
                <a:latin typeface="+mj-lt"/>
                <a:hlinkClick r:id="rId4" action="ppaction://hlinkfile"/>
              </a:rPr>
              <a:t>. 34% were likely to be excluded</a:t>
            </a:r>
            <a:endParaRPr lang="en-US" sz="2200" dirty="0">
              <a:solidFill>
                <a:schemeClr val="bg1"/>
              </a:solidFill>
              <a:latin typeface="+mj-lt"/>
            </a:endParaRPr>
          </a:p>
          <a:p>
            <a:pPr marL="342900" indent="-342900">
              <a:buFont typeface="Arial" panose="020B0604020202020204" pitchFamily="34" charset="0"/>
              <a:buChar char="•"/>
            </a:pPr>
            <a:endParaRPr lang="en-US" sz="2200" dirty="0">
              <a:solidFill>
                <a:schemeClr val="bg1"/>
              </a:solidFill>
              <a:latin typeface="+mj-lt"/>
            </a:endParaRPr>
          </a:p>
          <a:p>
            <a:pPr marL="342900" indent="-342900">
              <a:buFont typeface="Arial" panose="020B0604020202020204" pitchFamily="34" charset="0"/>
              <a:buChar char="•"/>
            </a:pPr>
            <a:r>
              <a:rPr lang="en-US" sz="2200" dirty="0">
                <a:solidFill>
                  <a:schemeClr val="bg1"/>
                </a:solidFill>
                <a:latin typeface="+mj-lt"/>
                <a:hlinkClick r:id="rId5"/>
              </a:rPr>
              <a:t>Getting the right economic support to the right people is critical in the short-term</a:t>
            </a:r>
            <a:endParaRPr lang="en-GB" altLang="en-US" sz="2200" dirty="0">
              <a:solidFill>
                <a:schemeClr val="bg1"/>
              </a:solidFill>
              <a:latin typeface="+mj-lt"/>
            </a:endParaRPr>
          </a:p>
        </p:txBody>
      </p:sp>
      <p:pic>
        <p:nvPicPr>
          <p:cNvPr id="8" name="Picture 7"/>
          <p:cNvPicPr>
            <a:picLocks noChangeAspect="1"/>
          </p:cNvPicPr>
          <p:nvPr/>
        </p:nvPicPr>
        <p:blipFill rotWithShape="1">
          <a:blip r:embed="rId6"/>
          <a:srcRect l="34195" t="21002" r="35678" b="23604"/>
          <a:stretch/>
        </p:blipFill>
        <p:spPr>
          <a:xfrm>
            <a:off x="306041" y="1639823"/>
            <a:ext cx="4610679" cy="4766316"/>
          </a:xfrm>
          <a:prstGeom prst="rect">
            <a:avLst/>
          </a:prstGeom>
        </p:spPr>
      </p:pic>
    </p:spTree>
    <p:extLst>
      <p:ext uri="{BB962C8B-B14F-4D97-AF65-F5344CB8AC3E}">
        <p14:creationId xmlns:p14="http://schemas.microsoft.com/office/powerpoint/2010/main" val="244917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6041" y="324873"/>
            <a:ext cx="4620767" cy="1663584"/>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2"/>
          <p:cNvSpPr>
            <a:spLocks noGrp="1"/>
          </p:cNvSpPr>
          <p:nvPr>
            <p:ph type="body" sz="quarter" idx="11"/>
          </p:nvPr>
        </p:nvSpPr>
        <p:spPr>
          <a:xfrm>
            <a:off x="365116" y="634065"/>
            <a:ext cx="4512705" cy="1537792"/>
          </a:xfrm>
        </p:spPr>
        <p:txBody>
          <a:bodyPr anchor="ctr"/>
          <a:lstStyle/>
          <a:p>
            <a:r>
              <a:rPr lang="en-US" sz="3200" dirty="0">
                <a:solidFill>
                  <a:schemeClr val="tx1"/>
                </a:solidFill>
                <a:latin typeface="Gill Sans MT" panose="020B0502020104020203" pitchFamily="34" charset="0"/>
                <a:cs typeface="Gill Sans MT Pro Light"/>
              </a:rPr>
              <a:t>What Concerns? – Cash Transfers Scale-up to respond to COVID-19….</a:t>
            </a:r>
            <a:r>
              <a:rPr lang="en-GB" altLang="en-US" sz="3200" dirty="0">
                <a:solidFill>
                  <a:schemeClr val="tx1"/>
                </a:solidFill>
                <a:latin typeface="Gill Sans MT Pro Light" panose="020B0302020104020203" pitchFamily="34" charset="0"/>
              </a:rPr>
              <a:t> </a:t>
            </a:r>
          </a:p>
          <a:p>
            <a:endParaRPr lang="en-US" sz="3200" dirty="0">
              <a:solidFill>
                <a:schemeClr val="tx1"/>
              </a:solidFill>
              <a:latin typeface="Gill Sans MT" panose="020B0502020104020203" pitchFamily="34" charset="0"/>
              <a:cs typeface="Gill Sans MT Pro Light"/>
            </a:endParaRPr>
          </a:p>
        </p:txBody>
      </p:sp>
      <p:pic>
        <p:nvPicPr>
          <p:cNvPr id="11" name="Picture 10"/>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sp>
        <p:nvSpPr>
          <p:cNvPr id="17" name="Rectangle 16">
            <a:extLst>
              <a:ext uri="{FF2B5EF4-FFF2-40B4-BE49-F238E27FC236}">
                <a16:creationId xmlns:a16="http://schemas.microsoft.com/office/drawing/2014/main" id="{5AE6DD2E-00F7-4D6B-B05C-05EB87428B7E}"/>
              </a:ext>
            </a:extLst>
          </p:cNvPr>
          <p:cNvSpPr/>
          <p:nvPr/>
        </p:nvSpPr>
        <p:spPr>
          <a:xfrm>
            <a:off x="5098160" y="856357"/>
            <a:ext cx="6923951" cy="5632311"/>
          </a:xfrm>
          <a:prstGeom prst="rect">
            <a:avLst/>
          </a:prstGeom>
        </p:spPr>
        <p:txBody>
          <a:bodyPr wrap="square">
            <a:spAutoFit/>
          </a:bodyPr>
          <a:lstStyle/>
          <a:p>
            <a:r>
              <a:rPr lang="en-US" sz="2000" dirty="0">
                <a:solidFill>
                  <a:schemeClr val="bg1"/>
                </a:solidFill>
                <a:latin typeface="+mj-lt"/>
              </a:rPr>
              <a:t>…even where government intends to reach the most vulnerable, they can – through administrative complexity or corruption – miss their intended target for relief…</a:t>
            </a:r>
          </a:p>
          <a:p>
            <a:endParaRPr lang="en-US" sz="2000" dirty="0">
              <a:solidFill>
                <a:schemeClr val="bg1"/>
              </a:solidFill>
              <a:latin typeface="+mj-lt"/>
            </a:endParaRPr>
          </a:p>
          <a:p>
            <a:r>
              <a:rPr lang="en-US" sz="2000" dirty="0">
                <a:solidFill>
                  <a:schemeClr val="bg1"/>
                </a:solidFill>
                <a:latin typeface="+mj-lt"/>
              </a:rPr>
              <a:t>Need for a </a:t>
            </a:r>
          </a:p>
          <a:p>
            <a:pPr marL="457200" indent="-457200">
              <a:buFont typeface="Arial" panose="020B0604020202020204" pitchFamily="34" charset="0"/>
              <a:buChar char="•"/>
            </a:pPr>
            <a:r>
              <a:rPr lang="en-US" sz="2000" dirty="0">
                <a:solidFill>
                  <a:schemeClr val="bg1"/>
                </a:solidFill>
                <a:latin typeface="+mj-lt"/>
              </a:rPr>
              <a:t>Change in power relations (</a:t>
            </a:r>
            <a:r>
              <a:rPr lang="en-US" sz="2000" dirty="0" err="1">
                <a:solidFill>
                  <a:schemeClr val="bg1"/>
                </a:solidFill>
                <a:latin typeface="+mj-lt"/>
              </a:rPr>
              <a:t>CaLP</a:t>
            </a:r>
            <a:r>
              <a:rPr lang="en-US" sz="2000" dirty="0">
                <a:solidFill>
                  <a:schemeClr val="bg1"/>
                </a:solidFill>
                <a:latin typeface="+mj-lt"/>
              </a:rPr>
              <a:t>, SOWC II)</a:t>
            </a:r>
          </a:p>
          <a:p>
            <a:pPr marL="457200" indent="-457200">
              <a:buFont typeface="Arial" panose="020B0604020202020204" pitchFamily="34" charset="0"/>
              <a:buChar char="•"/>
            </a:pPr>
            <a:r>
              <a:rPr lang="en-US" sz="2000" dirty="0">
                <a:solidFill>
                  <a:schemeClr val="bg1"/>
                </a:solidFill>
                <a:latin typeface="+mj-lt"/>
              </a:rPr>
              <a:t>Understanding government legal and policy frameworks, various ministries involved (Unmasking Impact Report, World Vision)</a:t>
            </a:r>
          </a:p>
          <a:p>
            <a:pPr marL="457200" indent="-457200">
              <a:buFont typeface="Arial" panose="020B0604020202020204" pitchFamily="34" charset="0"/>
              <a:buChar char="•"/>
            </a:pPr>
            <a:r>
              <a:rPr lang="en-US" sz="2000" dirty="0">
                <a:solidFill>
                  <a:schemeClr val="bg1"/>
                </a:solidFill>
                <a:latin typeface="+mj-lt"/>
              </a:rPr>
              <a:t>Support in strengthening systems (</a:t>
            </a:r>
            <a:r>
              <a:rPr lang="en-US" sz="2000" dirty="0" err="1">
                <a:solidFill>
                  <a:schemeClr val="bg1"/>
                </a:solidFill>
                <a:latin typeface="+mj-lt"/>
              </a:rPr>
              <a:t>eg</a:t>
            </a:r>
            <a:r>
              <a:rPr lang="en-US" sz="2000" dirty="0">
                <a:solidFill>
                  <a:schemeClr val="bg1"/>
                </a:solidFill>
                <a:latin typeface="+mj-lt"/>
              </a:rPr>
              <a:t>. health, education, social benefits)</a:t>
            </a:r>
          </a:p>
          <a:p>
            <a:endParaRPr lang="en-US" sz="2000" dirty="0">
              <a:solidFill>
                <a:schemeClr val="bg1"/>
              </a:solidFill>
              <a:latin typeface="+mj-lt"/>
              <a:hlinkClick r:id="rId4"/>
            </a:endParaRPr>
          </a:p>
          <a:p>
            <a:r>
              <a:rPr lang="en-US" sz="2000" dirty="0">
                <a:solidFill>
                  <a:schemeClr val="bg1"/>
                </a:solidFill>
                <a:latin typeface="+mj-lt"/>
                <a:hlinkClick r:id="rId4"/>
              </a:rPr>
              <a:t>Social accountability approaches like “Citizen, Voice and Action</a:t>
            </a:r>
            <a:r>
              <a:rPr lang="en-US" sz="2000" dirty="0">
                <a:solidFill>
                  <a:schemeClr val="bg1"/>
                </a:solidFill>
                <a:latin typeface="+mj-lt"/>
              </a:rPr>
              <a:t>” have effectively proven to help trigger and sustain these. Methodology uses a strategic package of civic education, mini-social audits of service standards, participatory services scorecards, community led-advocacy and multi-level coalitions for change to </a:t>
            </a:r>
            <a:r>
              <a:rPr lang="en-US" sz="2000" dirty="0">
                <a:solidFill>
                  <a:schemeClr val="bg1"/>
                </a:solidFill>
                <a:latin typeface="+mj-lt"/>
                <a:hlinkClick r:id="rId5"/>
              </a:rPr>
              <a:t>achieve  government accountability for better services</a:t>
            </a:r>
            <a:r>
              <a:rPr lang="en-US" sz="2000" dirty="0">
                <a:solidFill>
                  <a:schemeClr val="bg1"/>
                </a:solidFill>
                <a:latin typeface="+mj-lt"/>
              </a:rPr>
              <a:t>.</a:t>
            </a:r>
          </a:p>
        </p:txBody>
      </p:sp>
      <p:pic>
        <p:nvPicPr>
          <p:cNvPr id="4" name="Picture 3"/>
          <p:cNvPicPr>
            <a:picLocks noChangeAspect="1"/>
          </p:cNvPicPr>
          <p:nvPr/>
        </p:nvPicPr>
        <p:blipFill rotWithShape="1">
          <a:blip r:embed="rId6"/>
          <a:srcRect l="27712" t="18064" r="35678" b="24959"/>
          <a:stretch/>
        </p:blipFill>
        <p:spPr>
          <a:xfrm>
            <a:off x="316840" y="1988457"/>
            <a:ext cx="4609967" cy="4004418"/>
          </a:xfrm>
          <a:prstGeom prst="rect">
            <a:avLst/>
          </a:prstGeom>
        </p:spPr>
      </p:pic>
    </p:spTree>
    <p:extLst>
      <p:ext uri="{BB962C8B-B14F-4D97-AF65-F5344CB8AC3E}">
        <p14:creationId xmlns:p14="http://schemas.microsoft.com/office/powerpoint/2010/main" val="10451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998F5C-51C0-4AE7-8123-7F9F35E5A5D6}"/>
              </a:ext>
            </a:extLst>
          </p:cNvPr>
          <p:cNvSpPr/>
          <p:nvPr/>
        </p:nvSpPr>
        <p:spPr>
          <a:xfrm>
            <a:off x="-19352" y="6034"/>
            <a:ext cx="4839457" cy="138192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Text Placeholder 2">
            <a:extLst>
              <a:ext uri="{FF2B5EF4-FFF2-40B4-BE49-F238E27FC236}">
                <a16:creationId xmlns:a16="http://schemas.microsoft.com/office/drawing/2014/main" id="{239A9A43-57B3-4319-BDDF-CEF007BB7F99}"/>
              </a:ext>
            </a:extLst>
          </p:cNvPr>
          <p:cNvSpPr txBox="1">
            <a:spLocks/>
          </p:cNvSpPr>
          <p:nvPr/>
        </p:nvSpPr>
        <p:spPr>
          <a:xfrm>
            <a:off x="198744" y="-149839"/>
            <a:ext cx="4621361" cy="1537793"/>
          </a:xfrm>
          <a:prstGeom prst="rect">
            <a:avLst/>
          </a:prstGeom>
          <a:noFill/>
          <a:ln>
            <a:noFill/>
          </a:ln>
        </p:spPr>
        <p:txBody>
          <a:bodyPr vert="horz" lIns="0" tIns="0" rIns="0" bIns="0" rtlCol="0" anchor="ctr">
            <a:noAutofit/>
          </a:bodyPr>
          <a:lstStyle>
            <a:lvl1pPr marL="0" indent="0" algn="l" defTabSz="914400" rtl="0" eaLnBrk="1" latinLnBrk="0" hangingPunct="1">
              <a:lnSpc>
                <a:spcPct val="90000"/>
              </a:lnSpc>
              <a:spcBef>
                <a:spcPts val="400"/>
              </a:spcBef>
              <a:buFont typeface="Wingdings" panose="05000000000000000000" pitchFamily="2" charset="2"/>
              <a:buNone/>
              <a:defRPr sz="2667" b="0" kern="1200">
                <a:solidFill>
                  <a:schemeClr val="bg1"/>
                </a:solidFill>
                <a:latin typeface="+mn-lt"/>
                <a:ea typeface="+mn-ea"/>
                <a:cs typeface="Arial" panose="020B0604020202020204" pitchFamily="34" charset="0"/>
              </a:defRPr>
            </a:lvl1pPr>
            <a:lvl2pPr marL="609585" indent="0" algn="l" defTabSz="914400" rtl="0" eaLnBrk="1" latinLnBrk="0" hangingPunct="1">
              <a:lnSpc>
                <a:spcPct val="90000"/>
              </a:lnSpc>
              <a:spcBef>
                <a:spcPts val="500"/>
              </a:spcBef>
              <a:buFontTx/>
              <a:buNone/>
              <a:defRPr sz="2667" kern="1200">
                <a:solidFill>
                  <a:schemeClr val="bg1"/>
                </a:solidFill>
                <a:latin typeface="Franklin Gothic Book" panose="020B0503020102020204" pitchFamily="34" charset="0"/>
                <a:ea typeface="+mn-ea"/>
                <a:cs typeface="+mn-cs"/>
              </a:defRPr>
            </a:lvl2pPr>
            <a:lvl3pPr marL="1219170" indent="0" algn="l" defTabSz="914400" rtl="0" eaLnBrk="1" latinLnBrk="0" hangingPunct="1">
              <a:lnSpc>
                <a:spcPct val="90000"/>
              </a:lnSpc>
              <a:spcBef>
                <a:spcPts val="500"/>
              </a:spcBef>
              <a:buFontTx/>
              <a:buNone/>
              <a:defRPr sz="2400" kern="1200">
                <a:solidFill>
                  <a:schemeClr val="bg1"/>
                </a:solidFill>
                <a:latin typeface="Franklin Gothic Book" panose="020B0503020102020204" pitchFamily="34" charset="0"/>
                <a:ea typeface="+mn-ea"/>
                <a:cs typeface="+mn-cs"/>
              </a:defRPr>
            </a:lvl3pPr>
            <a:lvl4pPr marL="1828754"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4pPr>
            <a:lvl5pPr marL="2438339"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Gill Sans MT Pro Light" panose="020B0302020104020203" pitchFamily="34" charset="0"/>
                <a:cs typeface="Gill Sans MT Pro Light"/>
              </a:rPr>
              <a:t>Accountability – who is the duty-bearer?</a:t>
            </a:r>
          </a:p>
        </p:txBody>
      </p:sp>
      <p:sp>
        <p:nvSpPr>
          <p:cNvPr id="14" name="TextBox 13"/>
          <p:cNvSpPr txBox="1"/>
          <p:nvPr/>
        </p:nvSpPr>
        <p:spPr>
          <a:xfrm>
            <a:off x="570733" y="4112682"/>
            <a:ext cx="5774238" cy="2862322"/>
          </a:xfrm>
          <a:prstGeom prst="rect">
            <a:avLst/>
          </a:prstGeom>
          <a:noFill/>
        </p:spPr>
        <p:txBody>
          <a:bodyPr wrap="square" rtlCol="0">
            <a:spAutoFit/>
          </a:bodyPr>
          <a:lstStyle/>
          <a:p>
            <a:pPr algn="ctr"/>
            <a:r>
              <a:rPr lang="en-US" sz="3600" dirty="0">
                <a:solidFill>
                  <a:schemeClr val="bg1"/>
                </a:solidFill>
                <a:latin typeface="Gill Sans MT Pro Light" panose="020B0302020104020203"/>
              </a:rPr>
              <a:t>World Vision supports social accountability mechanisms in </a:t>
            </a:r>
          </a:p>
          <a:p>
            <a:pPr algn="ctr"/>
            <a:r>
              <a:rPr lang="en-US" sz="8000" dirty="0">
                <a:solidFill>
                  <a:schemeClr val="bg1"/>
                </a:solidFill>
                <a:latin typeface="Gill Sans MT Pro Light" panose="020B0302020104020203"/>
              </a:rPr>
              <a:t>48</a:t>
            </a:r>
            <a:r>
              <a:rPr lang="en-US" sz="5400" dirty="0">
                <a:solidFill>
                  <a:schemeClr val="bg1"/>
                </a:solidFill>
                <a:latin typeface="Gill Sans MT Pro Light" panose="020B0302020104020203"/>
              </a:rPr>
              <a:t> countries</a:t>
            </a:r>
          </a:p>
          <a:p>
            <a:pPr algn="ctr"/>
            <a:endParaRPr lang="en-US" sz="2800" dirty="0">
              <a:solidFill>
                <a:schemeClr val="bg1"/>
              </a:solidFill>
              <a:latin typeface="Gill Sans MT Pro Light" panose="020B0302020104020203"/>
            </a:endParaRPr>
          </a:p>
        </p:txBody>
      </p:sp>
      <p:pic>
        <p:nvPicPr>
          <p:cNvPr id="8" name="Picture 7"/>
          <p:cNvPicPr>
            <a:picLocks noChangeAspect="1"/>
          </p:cNvPicPr>
          <p:nvPr/>
        </p:nvPicPr>
        <p:blipFill rotWithShape="1">
          <a:blip r:embed="rId3"/>
          <a:srcRect l="24767" t="37823" r="25872" b="19675"/>
          <a:stretch/>
        </p:blipFill>
        <p:spPr>
          <a:xfrm>
            <a:off x="-19352" y="1429784"/>
            <a:ext cx="4839458" cy="2510631"/>
          </a:xfrm>
          <a:prstGeom prst="rect">
            <a:avLst/>
          </a:prstGeom>
        </p:spPr>
      </p:pic>
      <p:pic>
        <p:nvPicPr>
          <p:cNvPr id="3" name="Picture 2"/>
          <p:cNvPicPr>
            <a:picLocks noChangeAspect="1"/>
          </p:cNvPicPr>
          <p:nvPr/>
        </p:nvPicPr>
        <p:blipFill rotWithShape="1">
          <a:blip r:embed="rId4"/>
          <a:srcRect l="30492" t="1288" r="30164" b="4702"/>
          <a:stretch/>
        </p:blipFill>
        <p:spPr>
          <a:xfrm>
            <a:off x="7070452" y="-22300"/>
            <a:ext cx="5121548" cy="6880300"/>
          </a:xfrm>
          <a:prstGeom prst="rect">
            <a:avLst/>
          </a:prstGeom>
        </p:spPr>
      </p:pic>
    </p:spTree>
    <p:extLst>
      <p:ext uri="{BB962C8B-B14F-4D97-AF65-F5344CB8AC3E}">
        <p14:creationId xmlns:p14="http://schemas.microsoft.com/office/powerpoint/2010/main" val="9354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sp>
        <p:nvSpPr>
          <p:cNvPr id="23" name="Text Placeholder 2">
            <a:extLst>
              <a:ext uri="{FF2B5EF4-FFF2-40B4-BE49-F238E27FC236}">
                <a16:creationId xmlns:a16="http://schemas.microsoft.com/office/drawing/2014/main" id="{239A9A43-57B3-4319-BDDF-CEF007BB7F99}"/>
              </a:ext>
            </a:extLst>
          </p:cNvPr>
          <p:cNvSpPr txBox="1">
            <a:spLocks/>
          </p:cNvSpPr>
          <p:nvPr/>
        </p:nvSpPr>
        <p:spPr>
          <a:xfrm>
            <a:off x="703226" y="-42734"/>
            <a:ext cx="4621361" cy="1537793"/>
          </a:xfrm>
          <a:prstGeom prst="rect">
            <a:avLst/>
          </a:prstGeom>
          <a:noFill/>
          <a:ln>
            <a:noFill/>
          </a:ln>
        </p:spPr>
        <p:txBody>
          <a:bodyPr vert="horz" lIns="0" tIns="0" rIns="0" bIns="0" rtlCol="0" anchor="ctr">
            <a:noAutofit/>
          </a:bodyPr>
          <a:lstStyle>
            <a:lvl1pPr marL="0" indent="0" algn="l" defTabSz="914400" rtl="0" eaLnBrk="1" latinLnBrk="0" hangingPunct="1">
              <a:lnSpc>
                <a:spcPct val="90000"/>
              </a:lnSpc>
              <a:spcBef>
                <a:spcPts val="400"/>
              </a:spcBef>
              <a:buFont typeface="Wingdings" panose="05000000000000000000" pitchFamily="2" charset="2"/>
              <a:buNone/>
              <a:defRPr sz="2667" b="0" kern="1200">
                <a:solidFill>
                  <a:schemeClr val="bg1"/>
                </a:solidFill>
                <a:latin typeface="+mn-lt"/>
                <a:ea typeface="+mn-ea"/>
                <a:cs typeface="Arial" panose="020B0604020202020204" pitchFamily="34" charset="0"/>
              </a:defRPr>
            </a:lvl1pPr>
            <a:lvl2pPr marL="609585" indent="0" algn="l" defTabSz="914400" rtl="0" eaLnBrk="1" latinLnBrk="0" hangingPunct="1">
              <a:lnSpc>
                <a:spcPct val="90000"/>
              </a:lnSpc>
              <a:spcBef>
                <a:spcPts val="500"/>
              </a:spcBef>
              <a:buFontTx/>
              <a:buNone/>
              <a:defRPr sz="2667" kern="1200">
                <a:solidFill>
                  <a:schemeClr val="bg1"/>
                </a:solidFill>
                <a:latin typeface="Franklin Gothic Book" panose="020B0503020102020204" pitchFamily="34" charset="0"/>
                <a:ea typeface="+mn-ea"/>
                <a:cs typeface="+mn-cs"/>
              </a:defRPr>
            </a:lvl2pPr>
            <a:lvl3pPr marL="1219170" indent="0" algn="l" defTabSz="914400" rtl="0" eaLnBrk="1" latinLnBrk="0" hangingPunct="1">
              <a:lnSpc>
                <a:spcPct val="90000"/>
              </a:lnSpc>
              <a:spcBef>
                <a:spcPts val="500"/>
              </a:spcBef>
              <a:buFontTx/>
              <a:buNone/>
              <a:defRPr sz="2400" kern="1200">
                <a:solidFill>
                  <a:schemeClr val="bg1"/>
                </a:solidFill>
                <a:latin typeface="Franklin Gothic Book" panose="020B0503020102020204" pitchFamily="34" charset="0"/>
                <a:ea typeface="+mn-ea"/>
                <a:cs typeface="+mn-cs"/>
              </a:defRPr>
            </a:lvl3pPr>
            <a:lvl4pPr marL="1828754"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4pPr>
            <a:lvl5pPr marL="2438339"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b="1" dirty="0">
                <a:solidFill>
                  <a:schemeClr val="tx1"/>
                </a:solidFill>
                <a:latin typeface="Gill Sans MT Pro Light" panose="020B0302020104020203" pitchFamily="34" charset="0"/>
                <a:cs typeface="Gill Sans MT Pro Light"/>
              </a:rPr>
              <a:t>Accountability – who is the duty-bearer?</a:t>
            </a:r>
          </a:p>
        </p:txBody>
      </p:sp>
      <p:sp>
        <p:nvSpPr>
          <p:cNvPr id="3" name="TextBox 2"/>
          <p:cNvSpPr txBox="1"/>
          <p:nvPr/>
        </p:nvSpPr>
        <p:spPr>
          <a:xfrm>
            <a:off x="6934344" y="1150256"/>
            <a:ext cx="3964590" cy="2031325"/>
          </a:xfrm>
          <a:prstGeom prst="rect">
            <a:avLst/>
          </a:prstGeom>
          <a:noFill/>
        </p:spPr>
        <p:txBody>
          <a:bodyPr wrap="square" rtlCol="0">
            <a:spAutoFit/>
          </a:bodyPr>
          <a:lstStyle/>
          <a:p>
            <a:pPr algn="ctr"/>
            <a:r>
              <a:rPr lang="en-US" sz="5400" dirty="0">
                <a:solidFill>
                  <a:schemeClr val="bg1"/>
                </a:solidFill>
                <a:latin typeface="Gill Sans MT Pro Light" panose="020B0302020104020203"/>
              </a:rPr>
              <a:t>69% </a:t>
            </a:r>
            <a:r>
              <a:rPr lang="en-US" sz="5200" dirty="0">
                <a:solidFill>
                  <a:schemeClr val="bg1"/>
                </a:solidFill>
                <a:latin typeface="Gill Sans MT Pro Light" panose="020B0302020104020203"/>
              </a:rPr>
              <a:t>Increase</a:t>
            </a:r>
            <a:r>
              <a:rPr lang="en-US" sz="5400" dirty="0">
                <a:solidFill>
                  <a:schemeClr val="bg1"/>
                </a:solidFill>
                <a:latin typeface="Gill Sans MT Pro Light" panose="020B0302020104020203"/>
              </a:rPr>
              <a:t>   </a:t>
            </a:r>
          </a:p>
          <a:p>
            <a:pPr algn="ctr"/>
            <a:r>
              <a:rPr lang="en-US" sz="2400" dirty="0">
                <a:solidFill>
                  <a:schemeClr val="bg1"/>
                </a:solidFill>
                <a:latin typeface="Gill Sans MT Pro Light" panose="020B0302020104020203"/>
              </a:rPr>
              <a:t>of vulnerable people to access</a:t>
            </a:r>
          </a:p>
          <a:p>
            <a:pPr algn="ctr"/>
            <a:r>
              <a:rPr lang="en-US" sz="2400" dirty="0">
                <a:solidFill>
                  <a:schemeClr val="bg1"/>
                </a:solidFill>
                <a:latin typeface="Gill Sans MT Pro Light" panose="020B0302020104020203"/>
              </a:rPr>
              <a:t>Government’s SSN entitlements</a:t>
            </a:r>
          </a:p>
        </p:txBody>
      </p:sp>
      <p:sp>
        <p:nvSpPr>
          <p:cNvPr id="17" name="TextBox 16"/>
          <p:cNvSpPr txBox="1"/>
          <p:nvPr/>
        </p:nvSpPr>
        <p:spPr>
          <a:xfrm>
            <a:off x="6547977" y="3514342"/>
            <a:ext cx="4927059" cy="2400657"/>
          </a:xfrm>
          <a:prstGeom prst="rect">
            <a:avLst/>
          </a:prstGeom>
          <a:noFill/>
        </p:spPr>
        <p:txBody>
          <a:bodyPr wrap="square" rtlCol="0">
            <a:spAutoFit/>
          </a:bodyPr>
          <a:lstStyle/>
          <a:p>
            <a:pPr algn="ctr"/>
            <a:r>
              <a:rPr lang="en-US" sz="5400" dirty="0">
                <a:solidFill>
                  <a:schemeClr val="bg1"/>
                </a:solidFill>
                <a:latin typeface="Gill Sans MT Pro Light" panose="020B0302020104020203"/>
              </a:rPr>
              <a:t>70% Increase </a:t>
            </a:r>
          </a:p>
          <a:p>
            <a:pPr algn="ctr"/>
            <a:r>
              <a:rPr lang="en-US" sz="2400" dirty="0">
                <a:solidFill>
                  <a:schemeClr val="bg1"/>
                </a:solidFill>
                <a:latin typeface="Gill Sans MT Pro Light" panose="020B0302020104020203"/>
              </a:rPr>
              <a:t>of vulnerable people receiving information about SSN pensions, disability and child/ students’ transfer assistance</a:t>
            </a:r>
          </a:p>
        </p:txBody>
      </p:sp>
      <p:sp>
        <p:nvSpPr>
          <p:cNvPr id="4" name="TextBox 3"/>
          <p:cNvSpPr txBox="1"/>
          <p:nvPr/>
        </p:nvSpPr>
        <p:spPr>
          <a:xfrm>
            <a:off x="306041" y="6193035"/>
            <a:ext cx="11701080" cy="523220"/>
          </a:xfrm>
          <a:prstGeom prst="rect">
            <a:avLst/>
          </a:prstGeom>
          <a:noFill/>
        </p:spPr>
        <p:txBody>
          <a:bodyPr wrap="square" rtlCol="0">
            <a:spAutoFit/>
          </a:bodyPr>
          <a:lstStyle/>
          <a:p>
            <a:r>
              <a:rPr lang="en-US" sz="1400" dirty="0">
                <a:solidFill>
                  <a:schemeClr val="tx1">
                    <a:lumMod val="65000"/>
                  </a:schemeClr>
                </a:solidFill>
              </a:rPr>
              <a:t>WVI’s “Citizen, Voice and Action” – </a:t>
            </a:r>
            <a:r>
              <a:rPr lang="en-US" sz="1400" dirty="0" err="1">
                <a:solidFill>
                  <a:schemeClr val="tx1">
                    <a:lumMod val="65000"/>
                  </a:schemeClr>
                </a:solidFill>
              </a:rPr>
              <a:t>WVBangladesh</a:t>
            </a:r>
            <a:r>
              <a:rPr lang="en-US" sz="1400" dirty="0">
                <a:solidFill>
                  <a:schemeClr val="tx1">
                    <a:lumMod val="65000"/>
                  </a:schemeClr>
                </a:solidFill>
              </a:rPr>
              <a:t>, </a:t>
            </a:r>
            <a:r>
              <a:rPr lang="en-US" sz="1400" dirty="0" err="1">
                <a:solidFill>
                  <a:schemeClr val="tx1">
                    <a:lumMod val="65000"/>
                  </a:schemeClr>
                </a:solidFill>
              </a:rPr>
              <a:t>Pollisree</a:t>
            </a:r>
            <a:r>
              <a:rPr lang="en-US" sz="1400" dirty="0">
                <a:solidFill>
                  <a:schemeClr val="tx1">
                    <a:lumMod val="65000"/>
                  </a:schemeClr>
                </a:solidFill>
              </a:rPr>
              <a:t> &amp; </a:t>
            </a:r>
            <a:r>
              <a:rPr lang="en-US" sz="1400" dirty="0" err="1">
                <a:solidFill>
                  <a:schemeClr val="tx1">
                    <a:lumMod val="65000"/>
                  </a:schemeClr>
                </a:solidFill>
              </a:rPr>
              <a:t>Pumdo</a:t>
            </a:r>
            <a:r>
              <a:rPr lang="en-US" sz="1400" dirty="0">
                <a:solidFill>
                  <a:schemeClr val="tx1">
                    <a:lumMod val="65000"/>
                  </a:schemeClr>
                </a:solidFill>
              </a:rPr>
              <a:t> – EU-facilitated EVPRA (</a:t>
            </a:r>
            <a:r>
              <a:rPr lang="en-GB" sz="1400" dirty="0">
                <a:solidFill>
                  <a:schemeClr val="tx1">
                    <a:lumMod val="65000"/>
                  </a:schemeClr>
                </a:solidFill>
              </a:rPr>
              <a:t>Establishing Vulnerable Peoples’ Rights and Access to social safety net programmes ) Project – End of Project Evaluation data over 3 years (2017-2019)</a:t>
            </a:r>
            <a:endParaRPr lang="en-US" sz="1400" dirty="0">
              <a:solidFill>
                <a:schemeClr val="tx1">
                  <a:lumMod val="65000"/>
                </a:schemeClr>
              </a:solidFill>
            </a:endParaRPr>
          </a:p>
        </p:txBody>
      </p:sp>
      <p:pic>
        <p:nvPicPr>
          <p:cNvPr id="10" name="Picture 9" descr="C:\Users\milnes\AppData\Local\Temp\notes142542\ps logo _pollisree.jpg"/>
          <p:cNvPicPr/>
          <p:nvPr/>
        </p:nvPicPr>
        <p:blipFill>
          <a:blip r:embed="rId4"/>
          <a:srcRect/>
          <a:stretch>
            <a:fillRect/>
          </a:stretch>
        </p:blipFill>
        <p:spPr bwMode="auto">
          <a:xfrm>
            <a:off x="8716001" y="84705"/>
            <a:ext cx="773430" cy="732790"/>
          </a:xfrm>
          <a:prstGeom prst="rect">
            <a:avLst/>
          </a:prstGeom>
          <a:noFill/>
          <a:ln w="9525">
            <a:noFill/>
            <a:miter lim="800000"/>
            <a:headEnd/>
            <a:tailEnd/>
          </a:ln>
        </p:spPr>
      </p:pic>
      <p:pic>
        <p:nvPicPr>
          <p:cNvPr id="12" name="Picture 11" descr="C:\Users\bidhan_pul\Desktop\logo---pumdo---new --1.png"/>
          <p:cNvPicPr/>
          <p:nvPr/>
        </p:nvPicPr>
        <p:blipFill>
          <a:blip r:embed="rId5"/>
          <a:srcRect/>
          <a:stretch>
            <a:fillRect/>
          </a:stretch>
        </p:blipFill>
        <p:spPr bwMode="auto">
          <a:xfrm>
            <a:off x="7606651" y="161164"/>
            <a:ext cx="977265" cy="480695"/>
          </a:xfrm>
          <a:prstGeom prst="rect">
            <a:avLst/>
          </a:prstGeom>
          <a:noFill/>
          <a:ln w="9525">
            <a:noFill/>
            <a:miter lim="800000"/>
            <a:headEnd/>
            <a:tailEnd/>
          </a:ln>
        </p:spPr>
      </p:pic>
      <p:sp>
        <p:nvSpPr>
          <p:cNvPr id="13" name="Rectangle 12">
            <a:extLst>
              <a:ext uri="{FF2B5EF4-FFF2-40B4-BE49-F238E27FC236}">
                <a16:creationId xmlns:a16="http://schemas.microsoft.com/office/drawing/2014/main" id="{06998F5C-51C0-4AE7-8123-7F9F35E5A5D6}"/>
              </a:ext>
            </a:extLst>
          </p:cNvPr>
          <p:cNvSpPr/>
          <p:nvPr/>
        </p:nvSpPr>
        <p:spPr>
          <a:xfrm>
            <a:off x="-19352" y="6034"/>
            <a:ext cx="4839457" cy="138192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Text Placeholder 2">
            <a:extLst>
              <a:ext uri="{FF2B5EF4-FFF2-40B4-BE49-F238E27FC236}">
                <a16:creationId xmlns:a16="http://schemas.microsoft.com/office/drawing/2014/main" id="{239A9A43-57B3-4319-BDDF-CEF007BB7F99}"/>
              </a:ext>
            </a:extLst>
          </p:cNvPr>
          <p:cNvSpPr txBox="1">
            <a:spLocks/>
          </p:cNvSpPr>
          <p:nvPr/>
        </p:nvSpPr>
        <p:spPr>
          <a:xfrm>
            <a:off x="198744" y="-48325"/>
            <a:ext cx="4621361" cy="1537793"/>
          </a:xfrm>
          <a:prstGeom prst="rect">
            <a:avLst/>
          </a:prstGeom>
          <a:noFill/>
          <a:ln>
            <a:noFill/>
          </a:ln>
        </p:spPr>
        <p:txBody>
          <a:bodyPr vert="horz" lIns="0" tIns="0" rIns="0" bIns="0" rtlCol="0" anchor="ctr">
            <a:noAutofit/>
          </a:bodyPr>
          <a:lstStyle>
            <a:lvl1pPr marL="0" indent="0" algn="l" defTabSz="914400" rtl="0" eaLnBrk="1" latinLnBrk="0" hangingPunct="1">
              <a:lnSpc>
                <a:spcPct val="90000"/>
              </a:lnSpc>
              <a:spcBef>
                <a:spcPts val="400"/>
              </a:spcBef>
              <a:buFont typeface="Wingdings" panose="05000000000000000000" pitchFamily="2" charset="2"/>
              <a:buNone/>
              <a:defRPr sz="2667" b="0" kern="1200">
                <a:solidFill>
                  <a:schemeClr val="bg1"/>
                </a:solidFill>
                <a:latin typeface="+mn-lt"/>
                <a:ea typeface="+mn-ea"/>
                <a:cs typeface="Arial" panose="020B0604020202020204" pitchFamily="34" charset="0"/>
              </a:defRPr>
            </a:lvl1pPr>
            <a:lvl2pPr marL="609585" indent="0" algn="l" defTabSz="914400" rtl="0" eaLnBrk="1" latinLnBrk="0" hangingPunct="1">
              <a:lnSpc>
                <a:spcPct val="90000"/>
              </a:lnSpc>
              <a:spcBef>
                <a:spcPts val="500"/>
              </a:spcBef>
              <a:buFontTx/>
              <a:buNone/>
              <a:defRPr sz="2667" kern="1200">
                <a:solidFill>
                  <a:schemeClr val="bg1"/>
                </a:solidFill>
                <a:latin typeface="Franklin Gothic Book" panose="020B0503020102020204" pitchFamily="34" charset="0"/>
                <a:ea typeface="+mn-ea"/>
                <a:cs typeface="+mn-cs"/>
              </a:defRPr>
            </a:lvl2pPr>
            <a:lvl3pPr marL="1219170" indent="0" algn="l" defTabSz="914400" rtl="0" eaLnBrk="1" latinLnBrk="0" hangingPunct="1">
              <a:lnSpc>
                <a:spcPct val="90000"/>
              </a:lnSpc>
              <a:spcBef>
                <a:spcPts val="500"/>
              </a:spcBef>
              <a:buFontTx/>
              <a:buNone/>
              <a:defRPr sz="2400" kern="1200">
                <a:solidFill>
                  <a:schemeClr val="bg1"/>
                </a:solidFill>
                <a:latin typeface="Franklin Gothic Book" panose="020B0503020102020204" pitchFamily="34" charset="0"/>
                <a:ea typeface="+mn-ea"/>
                <a:cs typeface="+mn-cs"/>
              </a:defRPr>
            </a:lvl3pPr>
            <a:lvl4pPr marL="1828754"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4pPr>
            <a:lvl5pPr marL="2438339"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Gill Sans MT Pro Light" panose="020B0302020104020203" pitchFamily="34" charset="0"/>
                <a:cs typeface="Gill Sans MT Pro Light"/>
              </a:rPr>
              <a:t>Social Protection Transfers by Governments – Social Accountability in Bangladesh</a:t>
            </a:r>
          </a:p>
        </p:txBody>
      </p:sp>
      <p:pic>
        <p:nvPicPr>
          <p:cNvPr id="15" name="Picture 14"/>
          <p:cNvPicPr>
            <a:picLocks noChangeAspect="1"/>
          </p:cNvPicPr>
          <p:nvPr/>
        </p:nvPicPr>
        <p:blipFill rotWithShape="1">
          <a:blip r:embed="rId6"/>
          <a:srcRect l="13656" t="27053" r="50635" b="21777"/>
          <a:stretch/>
        </p:blipFill>
        <p:spPr>
          <a:xfrm>
            <a:off x="0" y="1656448"/>
            <a:ext cx="4852021" cy="3862369"/>
          </a:xfrm>
          <a:prstGeom prst="rect">
            <a:avLst/>
          </a:prstGeom>
        </p:spPr>
      </p:pic>
      <p:pic>
        <p:nvPicPr>
          <p:cNvPr id="16" name="Picture 15" descr="E:\EVPRA\Year2\Logo\EU.png"/>
          <p:cNvPicPr/>
          <p:nvPr/>
        </p:nvPicPr>
        <p:blipFill>
          <a:blip r:embed="rId7"/>
          <a:srcRect/>
          <a:stretch>
            <a:fillRect/>
          </a:stretch>
        </p:blipFill>
        <p:spPr bwMode="auto">
          <a:xfrm>
            <a:off x="5644917" y="324837"/>
            <a:ext cx="1389081" cy="904744"/>
          </a:xfrm>
          <a:prstGeom prst="rect">
            <a:avLst/>
          </a:prstGeom>
          <a:noFill/>
          <a:ln w="9525">
            <a:noFill/>
            <a:miter lim="800000"/>
            <a:headEnd/>
            <a:tailEnd/>
          </a:ln>
        </p:spPr>
      </p:pic>
    </p:spTree>
    <p:extLst>
      <p:ext uri="{BB962C8B-B14F-4D97-AF65-F5344CB8AC3E}">
        <p14:creationId xmlns:p14="http://schemas.microsoft.com/office/powerpoint/2010/main" val="41903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sp>
        <p:nvSpPr>
          <p:cNvPr id="4" name="TextBox 3"/>
          <p:cNvSpPr txBox="1"/>
          <p:nvPr/>
        </p:nvSpPr>
        <p:spPr>
          <a:xfrm>
            <a:off x="0" y="6457890"/>
            <a:ext cx="11964473" cy="400110"/>
          </a:xfrm>
          <a:prstGeom prst="rect">
            <a:avLst/>
          </a:prstGeom>
          <a:noFill/>
        </p:spPr>
        <p:txBody>
          <a:bodyPr wrap="square" rtlCol="0">
            <a:spAutoFit/>
          </a:bodyPr>
          <a:lstStyle/>
          <a:p>
            <a:r>
              <a:rPr lang="en-US" sz="1000" dirty="0">
                <a:solidFill>
                  <a:schemeClr val="tx1">
                    <a:lumMod val="65000"/>
                  </a:schemeClr>
                </a:solidFill>
              </a:rPr>
              <a:t>WVI’s “Citizen, Voice and Action” – </a:t>
            </a:r>
            <a:r>
              <a:rPr lang="en-US" sz="1000" dirty="0" err="1">
                <a:solidFill>
                  <a:schemeClr val="tx1">
                    <a:lumMod val="65000"/>
                  </a:schemeClr>
                </a:solidFill>
              </a:rPr>
              <a:t>WVBangladesh</a:t>
            </a:r>
            <a:r>
              <a:rPr lang="en-US" sz="1000" dirty="0">
                <a:solidFill>
                  <a:schemeClr val="tx1">
                    <a:lumMod val="65000"/>
                  </a:schemeClr>
                </a:solidFill>
              </a:rPr>
              <a:t>, </a:t>
            </a:r>
            <a:r>
              <a:rPr lang="en-US" sz="1000" dirty="0" err="1">
                <a:solidFill>
                  <a:schemeClr val="tx1">
                    <a:lumMod val="65000"/>
                  </a:schemeClr>
                </a:solidFill>
              </a:rPr>
              <a:t>Pollisree</a:t>
            </a:r>
            <a:r>
              <a:rPr lang="en-US" sz="1000" dirty="0">
                <a:solidFill>
                  <a:schemeClr val="tx1">
                    <a:lumMod val="65000"/>
                  </a:schemeClr>
                </a:solidFill>
              </a:rPr>
              <a:t> &amp; </a:t>
            </a:r>
            <a:r>
              <a:rPr lang="en-US" sz="1000" dirty="0" err="1">
                <a:solidFill>
                  <a:schemeClr val="tx1">
                    <a:lumMod val="65000"/>
                  </a:schemeClr>
                </a:solidFill>
              </a:rPr>
              <a:t>Pumdo</a:t>
            </a:r>
            <a:r>
              <a:rPr lang="en-US" sz="1000" dirty="0">
                <a:solidFill>
                  <a:schemeClr val="tx1">
                    <a:lumMod val="65000"/>
                  </a:schemeClr>
                </a:solidFill>
              </a:rPr>
              <a:t> – EU-facilitated EVPRA (</a:t>
            </a:r>
            <a:r>
              <a:rPr lang="en-GB" sz="1000" b="1" dirty="0">
                <a:solidFill>
                  <a:schemeClr val="tx1">
                    <a:lumMod val="65000"/>
                  </a:schemeClr>
                </a:solidFill>
              </a:rPr>
              <a:t>Establishing Vulnerable Peoples’ Rights and Access to social safety net programmes ) Project – End of Project Evaluation data over 3 years (2017-2019)</a:t>
            </a:r>
            <a:endParaRPr lang="en-US" sz="1000" dirty="0">
              <a:solidFill>
                <a:schemeClr val="tx1">
                  <a:lumMod val="65000"/>
                </a:schemeClr>
              </a:solidFill>
            </a:endParaRPr>
          </a:p>
        </p:txBody>
      </p:sp>
      <p:pic>
        <p:nvPicPr>
          <p:cNvPr id="10" name="Picture 9" descr="C:\Users\milnes\AppData\Local\Temp\notes142542\ps logo _pollisree.jpg"/>
          <p:cNvPicPr/>
          <p:nvPr/>
        </p:nvPicPr>
        <p:blipFill>
          <a:blip r:embed="rId4"/>
          <a:srcRect/>
          <a:stretch>
            <a:fillRect/>
          </a:stretch>
        </p:blipFill>
        <p:spPr bwMode="auto">
          <a:xfrm>
            <a:off x="8716001" y="84704"/>
            <a:ext cx="929536" cy="889561"/>
          </a:xfrm>
          <a:prstGeom prst="rect">
            <a:avLst/>
          </a:prstGeom>
          <a:noFill/>
          <a:ln w="9525">
            <a:noFill/>
            <a:miter lim="800000"/>
            <a:headEnd/>
            <a:tailEnd/>
          </a:ln>
        </p:spPr>
      </p:pic>
      <p:pic>
        <p:nvPicPr>
          <p:cNvPr id="12" name="Picture 11" descr="C:\Users\bidhan_pul\Desktop\logo---pumdo---new --1.png"/>
          <p:cNvPicPr/>
          <p:nvPr/>
        </p:nvPicPr>
        <p:blipFill>
          <a:blip r:embed="rId5"/>
          <a:srcRect/>
          <a:stretch>
            <a:fillRect/>
          </a:stretch>
        </p:blipFill>
        <p:spPr bwMode="auto">
          <a:xfrm>
            <a:off x="7424383" y="161164"/>
            <a:ext cx="1159534" cy="656331"/>
          </a:xfrm>
          <a:prstGeom prst="rect">
            <a:avLst/>
          </a:prstGeom>
          <a:noFill/>
          <a:ln w="9525">
            <a:noFill/>
            <a:miter lim="800000"/>
            <a:headEnd/>
            <a:tailEnd/>
          </a:ln>
        </p:spPr>
      </p:pic>
      <p:sp>
        <p:nvSpPr>
          <p:cNvPr id="6" name="Rectangle 5"/>
          <p:cNvSpPr/>
          <p:nvPr/>
        </p:nvSpPr>
        <p:spPr>
          <a:xfrm>
            <a:off x="6339458" y="3378083"/>
            <a:ext cx="4753085" cy="2739211"/>
          </a:xfrm>
          <a:prstGeom prst="rect">
            <a:avLst/>
          </a:prstGeom>
        </p:spPr>
        <p:txBody>
          <a:bodyPr wrap="square">
            <a:spAutoFit/>
          </a:bodyPr>
          <a:lstStyle/>
          <a:p>
            <a:pPr algn="ctr"/>
            <a:r>
              <a:rPr lang="en-GB" sz="2000" dirty="0">
                <a:solidFill>
                  <a:schemeClr val="bg1"/>
                </a:solidFill>
                <a:latin typeface="+mj-lt"/>
                <a:ea typeface="Times New Roman" panose="02020603050405020304" pitchFamily="18" charset="0"/>
              </a:rPr>
              <a:t>End Line Evaluation: </a:t>
            </a:r>
          </a:p>
          <a:p>
            <a:pPr algn="ctr"/>
            <a:r>
              <a:rPr lang="en-GB" sz="6800" dirty="0">
                <a:solidFill>
                  <a:schemeClr val="bg1"/>
                </a:solidFill>
                <a:latin typeface="+mj-lt"/>
                <a:ea typeface="Times New Roman" panose="02020603050405020304" pitchFamily="18" charset="0"/>
              </a:rPr>
              <a:t>96% </a:t>
            </a:r>
          </a:p>
          <a:p>
            <a:pPr algn="ctr"/>
            <a:r>
              <a:rPr lang="en-GB" sz="2400" dirty="0">
                <a:solidFill>
                  <a:schemeClr val="bg1"/>
                </a:solidFill>
                <a:latin typeface="+mj-lt"/>
                <a:ea typeface="Times New Roman" panose="02020603050405020304" pitchFamily="18" charset="0"/>
              </a:rPr>
              <a:t>CSOs have women in leadership</a:t>
            </a:r>
            <a:r>
              <a:rPr lang="en-GB" sz="2000" dirty="0">
                <a:solidFill>
                  <a:schemeClr val="bg1"/>
                </a:solidFill>
                <a:latin typeface="+mj-lt"/>
                <a:ea typeface="Times New Roman" panose="02020603050405020304" pitchFamily="18" charset="0"/>
              </a:rPr>
              <a:t> positions, including as President, Vice-President, Secretary and Treasurer (midterm value 95% and Baseline value was 41.6%)</a:t>
            </a:r>
            <a:endParaRPr lang="en-US" sz="2000" dirty="0">
              <a:solidFill>
                <a:schemeClr val="bg1"/>
              </a:solidFill>
              <a:latin typeface="+mj-lt"/>
            </a:endParaRPr>
          </a:p>
        </p:txBody>
      </p:sp>
      <p:pic>
        <p:nvPicPr>
          <p:cNvPr id="15" name="Picture 14"/>
          <p:cNvPicPr>
            <a:picLocks noChangeAspect="1"/>
          </p:cNvPicPr>
          <p:nvPr/>
        </p:nvPicPr>
        <p:blipFill rotWithShape="1">
          <a:blip r:embed="rId6"/>
          <a:srcRect l="13434" t="45371" r="11231" b="25162"/>
          <a:stretch/>
        </p:blipFill>
        <p:spPr>
          <a:xfrm>
            <a:off x="631064" y="1333729"/>
            <a:ext cx="9324658" cy="2050592"/>
          </a:xfrm>
          <a:prstGeom prst="rect">
            <a:avLst/>
          </a:prstGeom>
        </p:spPr>
      </p:pic>
      <p:sp>
        <p:nvSpPr>
          <p:cNvPr id="25" name="Text Placeholder 2">
            <a:extLst>
              <a:ext uri="{FF2B5EF4-FFF2-40B4-BE49-F238E27FC236}">
                <a16:creationId xmlns:a16="http://schemas.microsoft.com/office/drawing/2014/main" id="{239A9A43-57B3-4319-BDDF-CEF007BB7F99}"/>
              </a:ext>
            </a:extLst>
          </p:cNvPr>
          <p:cNvSpPr txBox="1">
            <a:spLocks/>
          </p:cNvSpPr>
          <p:nvPr/>
        </p:nvSpPr>
        <p:spPr>
          <a:xfrm>
            <a:off x="198744" y="-48325"/>
            <a:ext cx="4621361" cy="1537793"/>
          </a:xfrm>
          <a:prstGeom prst="rect">
            <a:avLst/>
          </a:prstGeom>
          <a:noFill/>
          <a:ln>
            <a:noFill/>
          </a:ln>
        </p:spPr>
        <p:txBody>
          <a:bodyPr vert="horz" lIns="0" tIns="0" rIns="0" bIns="0" rtlCol="0" anchor="ctr">
            <a:noAutofit/>
          </a:bodyPr>
          <a:lstStyle>
            <a:lvl1pPr marL="0" indent="0" algn="l" defTabSz="914400" rtl="0" eaLnBrk="1" latinLnBrk="0" hangingPunct="1">
              <a:lnSpc>
                <a:spcPct val="90000"/>
              </a:lnSpc>
              <a:spcBef>
                <a:spcPts val="400"/>
              </a:spcBef>
              <a:buFont typeface="Wingdings" panose="05000000000000000000" pitchFamily="2" charset="2"/>
              <a:buNone/>
              <a:defRPr sz="2667" b="0" kern="1200">
                <a:solidFill>
                  <a:schemeClr val="bg1"/>
                </a:solidFill>
                <a:latin typeface="+mn-lt"/>
                <a:ea typeface="+mn-ea"/>
                <a:cs typeface="Arial" panose="020B0604020202020204" pitchFamily="34" charset="0"/>
              </a:defRPr>
            </a:lvl1pPr>
            <a:lvl2pPr marL="609585" indent="0" algn="l" defTabSz="914400" rtl="0" eaLnBrk="1" latinLnBrk="0" hangingPunct="1">
              <a:lnSpc>
                <a:spcPct val="90000"/>
              </a:lnSpc>
              <a:spcBef>
                <a:spcPts val="500"/>
              </a:spcBef>
              <a:buFontTx/>
              <a:buNone/>
              <a:defRPr sz="2667" kern="1200">
                <a:solidFill>
                  <a:schemeClr val="bg1"/>
                </a:solidFill>
                <a:latin typeface="Franklin Gothic Book" panose="020B0503020102020204" pitchFamily="34" charset="0"/>
                <a:ea typeface="+mn-ea"/>
                <a:cs typeface="+mn-cs"/>
              </a:defRPr>
            </a:lvl2pPr>
            <a:lvl3pPr marL="1219170" indent="0" algn="l" defTabSz="914400" rtl="0" eaLnBrk="1" latinLnBrk="0" hangingPunct="1">
              <a:lnSpc>
                <a:spcPct val="90000"/>
              </a:lnSpc>
              <a:spcBef>
                <a:spcPts val="500"/>
              </a:spcBef>
              <a:buFontTx/>
              <a:buNone/>
              <a:defRPr sz="2400" kern="1200">
                <a:solidFill>
                  <a:schemeClr val="bg1"/>
                </a:solidFill>
                <a:latin typeface="Franklin Gothic Book" panose="020B0503020102020204" pitchFamily="34" charset="0"/>
                <a:ea typeface="+mn-ea"/>
                <a:cs typeface="+mn-cs"/>
              </a:defRPr>
            </a:lvl3pPr>
            <a:lvl4pPr marL="1828754"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4pPr>
            <a:lvl5pPr marL="2438339"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Gill Sans MT Pro Light" panose="020B0302020104020203" pitchFamily="34" charset="0"/>
                <a:cs typeface="Gill Sans MT Pro Light"/>
              </a:rPr>
              <a:t>Social Protection Transfers by Governments – Social Accountability in Bangladesh</a:t>
            </a:r>
          </a:p>
        </p:txBody>
      </p:sp>
      <p:sp>
        <p:nvSpPr>
          <p:cNvPr id="27" name="Rectangle 26">
            <a:extLst>
              <a:ext uri="{FF2B5EF4-FFF2-40B4-BE49-F238E27FC236}">
                <a16:creationId xmlns:a16="http://schemas.microsoft.com/office/drawing/2014/main" id="{06998F5C-51C0-4AE7-8123-7F9F35E5A5D6}"/>
              </a:ext>
            </a:extLst>
          </p:cNvPr>
          <p:cNvSpPr/>
          <p:nvPr/>
        </p:nvSpPr>
        <p:spPr>
          <a:xfrm>
            <a:off x="12879" y="19005"/>
            <a:ext cx="4839457" cy="1210614"/>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Gill Sans MT Pro Light" panose="020B0302020104020203" pitchFamily="34" charset="0"/>
                <a:cs typeface="Gill Sans MT Pro Light"/>
              </a:rPr>
              <a:t>Local Actors - Increase Sustainability</a:t>
            </a:r>
          </a:p>
          <a:p>
            <a:r>
              <a:rPr lang="en-US" sz="2400" b="1" dirty="0">
                <a:solidFill>
                  <a:schemeClr val="tx1"/>
                </a:solidFill>
                <a:latin typeface="Gill Sans MT Pro Light" panose="020B0302020104020203" pitchFamily="34" charset="0"/>
                <a:cs typeface="Gill Sans MT Pro Light"/>
              </a:rPr>
              <a:t>of Inclusiveness &amp; Transparency</a:t>
            </a:r>
            <a:endParaRPr lang="en-US" sz="2400" dirty="0"/>
          </a:p>
        </p:txBody>
      </p:sp>
      <p:pic>
        <p:nvPicPr>
          <p:cNvPr id="18" name="Picture 17"/>
          <p:cNvPicPr>
            <a:picLocks noChangeAspect="1"/>
          </p:cNvPicPr>
          <p:nvPr/>
        </p:nvPicPr>
        <p:blipFill rotWithShape="1">
          <a:blip r:embed="rId7"/>
          <a:srcRect l="14155" t="39244" r="47288" b="19046"/>
          <a:stretch/>
        </p:blipFill>
        <p:spPr>
          <a:xfrm>
            <a:off x="631064" y="3488432"/>
            <a:ext cx="4700790" cy="2859109"/>
          </a:xfrm>
          <a:prstGeom prst="rect">
            <a:avLst/>
          </a:prstGeom>
        </p:spPr>
      </p:pic>
      <p:pic>
        <p:nvPicPr>
          <p:cNvPr id="28" name="Picture 27" descr="E:\EVPRA\Year2\Logo\EU.png"/>
          <p:cNvPicPr/>
          <p:nvPr/>
        </p:nvPicPr>
        <p:blipFill>
          <a:blip r:embed="rId8"/>
          <a:srcRect/>
          <a:stretch>
            <a:fillRect/>
          </a:stretch>
        </p:blipFill>
        <p:spPr bwMode="auto">
          <a:xfrm>
            <a:off x="5644917" y="377089"/>
            <a:ext cx="1389081" cy="904744"/>
          </a:xfrm>
          <a:prstGeom prst="rect">
            <a:avLst/>
          </a:prstGeom>
          <a:noFill/>
          <a:ln w="9525">
            <a:noFill/>
            <a:miter lim="800000"/>
            <a:headEnd/>
            <a:tailEnd/>
          </a:ln>
        </p:spPr>
      </p:pic>
    </p:spTree>
    <p:extLst>
      <p:ext uri="{BB962C8B-B14F-4D97-AF65-F5344CB8AC3E}">
        <p14:creationId xmlns:p14="http://schemas.microsoft.com/office/powerpoint/2010/main" val="27221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753600" y="324874"/>
            <a:ext cx="2107803" cy="435823"/>
          </a:xfrm>
          <a:prstGeom prst="rect">
            <a:avLst/>
          </a:prstGeom>
          <a:ln w="0" cap="flat" cmpd="sng" algn="ctr">
            <a:noFill/>
            <a:prstDash val="solid"/>
            <a:round/>
            <a:headEnd type="none" w="med" len="med"/>
            <a:tailEnd type="none" w="med" len="med"/>
          </a:ln>
        </p:spPr>
      </p:pic>
      <p:sp>
        <p:nvSpPr>
          <p:cNvPr id="22" name="Rectangle 21">
            <a:extLst>
              <a:ext uri="{FF2B5EF4-FFF2-40B4-BE49-F238E27FC236}">
                <a16:creationId xmlns:a16="http://schemas.microsoft.com/office/drawing/2014/main" id="{06998F5C-51C0-4AE7-8123-7F9F35E5A5D6}"/>
              </a:ext>
            </a:extLst>
          </p:cNvPr>
          <p:cNvSpPr/>
          <p:nvPr/>
        </p:nvSpPr>
        <p:spPr>
          <a:xfrm>
            <a:off x="306041" y="1"/>
            <a:ext cx="4620767" cy="20839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2">
            <a:extLst>
              <a:ext uri="{FF2B5EF4-FFF2-40B4-BE49-F238E27FC236}">
                <a16:creationId xmlns:a16="http://schemas.microsoft.com/office/drawing/2014/main" id="{239A9A43-57B3-4319-BDDF-CEF007BB7F99}"/>
              </a:ext>
            </a:extLst>
          </p:cNvPr>
          <p:cNvSpPr txBox="1">
            <a:spLocks/>
          </p:cNvSpPr>
          <p:nvPr/>
        </p:nvSpPr>
        <p:spPr>
          <a:xfrm>
            <a:off x="537673" y="1"/>
            <a:ext cx="4821136" cy="1862666"/>
          </a:xfrm>
          <a:prstGeom prst="rect">
            <a:avLst/>
          </a:prstGeom>
          <a:noFill/>
          <a:ln>
            <a:noFill/>
          </a:ln>
        </p:spPr>
        <p:txBody>
          <a:bodyPr vert="horz" lIns="0" tIns="0" rIns="0" bIns="0" rtlCol="0" anchor="ctr">
            <a:noAutofit/>
          </a:bodyPr>
          <a:lstStyle>
            <a:lvl1pPr marL="0" indent="0" algn="l" defTabSz="914400" rtl="0" eaLnBrk="1" latinLnBrk="0" hangingPunct="1">
              <a:lnSpc>
                <a:spcPct val="90000"/>
              </a:lnSpc>
              <a:spcBef>
                <a:spcPts val="400"/>
              </a:spcBef>
              <a:buFont typeface="Wingdings" panose="05000000000000000000" pitchFamily="2" charset="2"/>
              <a:buNone/>
              <a:defRPr sz="2667" b="0" kern="1200">
                <a:solidFill>
                  <a:schemeClr val="bg1"/>
                </a:solidFill>
                <a:latin typeface="+mn-lt"/>
                <a:ea typeface="+mn-ea"/>
                <a:cs typeface="Arial" panose="020B0604020202020204" pitchFamily="34" charset="0"/>
              </a:defRPr>
            </a:lvl1pPr>
            <a:lvl2pPr marL="609585" indent="0" algn="l" defTabSz="914400" rtl="0" eaLnBrk="1" latinLnBrk="0" hangingPunct="1">
              <a:lnSpc>
                <a:spcPct val="90000"/>
              </a:lnSpc>
              <a:spcBef>
                <a:spcPts val="500"/>
              </a:spcBef>
              <a:buFontTx/>
              <a:buNone/>
              <a:defRPr sz="2667" kern="1200">
                <a:solidFill>
                  <a:schemeClr val="bg1"/>
                </a:solidFill>
                <a:latin typeface="Franklin Gothic Book" panose="020B0503020102020204" pitchFamily="34" charset="0"/>
                <a:ea typeface="+mn-ea"/>
                <a:cs typeface="+mn-cs"/>
              </a:defRPr>
            </a:lvl2pPr>
            <a:lvl3pPr marL="1219170" indent="0" algn="l" defTabSz="914400" rtl="0" eaLnBrk="1" latinLnBrk="0" hangingPunct="1">
              <a:lnSpc>
                <a:spcPct val="90000"/>
              </a:lnSpc>
              <a:spcBef>
                <a:spcPts val="500"/>
              </a:spcBef>
              <a:buFontTx/>
              <a:buNone/>
              <a:defRPr sz="2400" kern="1200">
                <a:solidFill>
                  <a:schemeClr val="bg1"/>
                </a:solidFill>
                <a:latin typeface="Franklin Gothic Book" panose="020B0503020102020204" pitchFamily="34" charset="0"/>
                <a:ea typeface="+mn-ea"/>
                <a:cs typeface="+mn-cs"/>
              </a:defRPr>
            </a:lvl3pPr>
            <a:lvl4pPr marL="1828754"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4pPr>
            <a:lvl5pPr marL="2438339" indent="0" algn="l" defTabSz="914400" rtl="0" eaLnBrk="1" latinLnBrk="0" hangingPunct="1">
              <a:lnSpc>
                <a:spcPct val="90000"/>
              </a:lnSpc>
              <a:spcBef>
                <a:spcPts val="500"/>
              </a:spcBef>
              <a:buFontTx/>
              <a:buNone/>
              <a:defRPr sz="2133"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Gill Sans MT Pro Light" panose="020B0302020104020203" pitchFamily="34" charset="0"/>
                <a:cs typeface="Gill Sans MT Pro Light"/>
              </a:rPr>
              <a:t>Strengthening Agility,  Transparency, Synergy </a:t>
            </a:r>
          </a:p>
          <a:p>
            <a:r>
              <a:rPr lang="en-US" sz="2800" b="1" dirty="0">
                <a:solidFill>
                  <a:schemeClr val="tx1"/>
                </a:solidFill>
                <a:latin typeface="Gill Sans MT Pro Light" panose="020B0302020104020203" pitchFamily="34" charset="0"/>
                <a:cs typeface="Gill Sans MT Pro Light"/>
              </a:rPr>
              <a:t>in Transfer Assistance</a:t>
            </a:r>
          </a:p>
        </p:txBody>
      </p:sp>
      <p:sp>
        <p:nvSpPr>
          <p:cNvPr id="24" name="Rectangle 23">
            <a:extLst>
              <a:ext uri="{FF2B5EF4-FFF2-40B4-BE49-F238E27FC236}">
                <a16:creationId xmlns:a16="http://schemas.microsoft.com/office/drawing/2014/main" id="{532C0958-61B4-473B-B6D9-E18CCC0687EA}"/>
              </a:ext>
            </a:extLst>
          </p:cNvPr>
          <p:cNvSpPr/>
          <p:nvPr/>
        </p:nvSpPr>
        <p:spPr>
          <a:xfrm>
            <a:off x="5415833" y="718280"/>
            <a:ext cx="6833191" cy="5847755"/>
          </a:xfrm>
          <a:prstGeom prst="rect">
            <a:avLst/>
          </a:prstGeom>
        </p:spPr>
        <p:txBody>
          <a:bodyPr wrap="square">
            <a:spAutoFit/>
          </a:bodyPr>
          <a:lstStyle/>
          <a:p>
            <a:pPr algn="ctr"/>
            <a:endParaRPr lang="en-IN" sz="2200" dirty="0">
              <a:solidFill>
                <a:schemeClr val="bg1"/>
              </a:solidFill>
              <a:latin typeface="+mj-lt"/>
            </a:endParaRPr>
          </a:p>
          <a:p>
            <a:r>
              <a:rPr lang="en-US" sz="2200" dirty="0">
                <a:solidFill>
                  <a:schemeClr val="bg1"/>
                </a:solidFill>
                <a:latin typeface="+mj-lt"/>
              </a:rPr>
              <a:t>World Vision’s Bangladesh MPCA - addressing COVID-19 related needs – </a:t>
            </a:r>
          </a:p>
          <a:p>
            <a:pPr marL="342900" indent="-342900">
              <a:buFont typeface="Arial" panose="020B0604020202020204" pitchFamily="34" charset="0"/>
              <a:buChar char="•"/>
            </a:pPr>
            <a:r>
              <a:rPr lang="en-US" sz="2200" dirty="0">
                <a:solidFill>
                  <a:schemeClr val="bg1"/>
                </a:solidFill>
                <a:latin typeface="+mj-lt"/>
              </a:rPr>
              <a:t>humanitarian accountability mechanisms underpin humanitarian transfer</a:t>
            </a:r>
          </a:p>
          <a:p>
            <a:pPr marL="342900" indent="-342900">
              <a:buFont typeface="Arial" panose="020B0604020202020204" pitchFamily="34" charset="0"/>
              <a:buChar char="•"/>
            </a:pPr>
            <a:r>
              <a:rPr lang="en-US" sz="2200" dirty="0">
                <a:solidFill>
                  <a:schemeClr val="bg1"/>
                </a:solidFill>
                <a:latin typeface="+mj-lt"/>
              </a:rPr>
              <a:t>US$ 538,488.3 was transferred via mobile money (bKash) to over 66,145 people in Bangladesh, benefitting 26,722 most vulnerable children in 14,699 households between April -June 2020</a:t>
            </a:r>
          </a:p>
          <a:p>
            <a:pPr marL="342900" indent="-342900">
              <a:buFont typeface="Arial" panose="020B0604020202020204" pitchFamily="34" charset="0"/>
              <a:buChar char="•"/>
            </a:pPr>
            <a:endParaRPr lang="en-US" sz="2200" dirty="0">
              <a:solidFill>
                <a:schemeClr val="bg1"/>
              </a:solidFill>
              <a:latin typeface="+mj-lt"/>
            </a:endParaRPr>
          </a:p>
          <a:p>
            <a:pPr marL="342900" indent="-342900">
              <a:buFont typeface="Arial" panose="020B0604020202020204" pitchFamily="34" charset="0"/>
              <a:buChar char="•"/>
            </a:pPr>
            <a:r>
              <a:rPr lang="en-US" sz="2200" dirty="0">
                <a:solidFill>
                  <a:schemeClr val="bg1"/>
                </a:solidFill>
                <a:latin typeface="+mj-lt"/>
              </a:rPr>
              <a:t>Coordination with local Government to ensure deduplication of targeted households, complementing Government’s Social Assistance Transfer Scale-Up</a:t>
            </a:r>
          </a:p>
          <a:p>
            <a:pPr marL="342900" indent="-342900">
              <a:buFont typeface="Arial" panose="020B0604020202020204" pitchFamily="34" charset="0"/>
              <a:buChar char="•"/>
            </a:pPr>
            <a:endParaRPr lang="en-US" sz="2200" dirty="0">
              <a:solidFill>
                <a:schemeClr val="bg1"/>
              </a:solidFill>
              <a:latin typeface="+mj-lt"/>
            </a:endParaRPr>
          </a:p>
          <a:p>
            <a:pPr marL="342900" indent="-342900">
              <a:buFont typeface="Arial" panose="020B0604020202020204" pitchFamily="34" charset="0"/>
              <a:buChar char="•"/>
            </a:pPr>
            <a:r>
              <a:rPr lang="en-US" sz="2200" dirty="0">
                <a:solidFill>
                  <a:schemeClr val="bg1"/>
                </a:solidFill>
                <a:latin typeface="+mj-lt"/>
              </a:rPr>
              <a:t>Can we, as “Cash/Voucher Assistance Community” also jointly scale up social accountability as an integral approach working with national actors?</a:t>
            </a:r>
            <a:endParaRPr lang="en-IN" sz="2200" dirty="0">
              <a:solidFill>
                <a:schemeClr val="bg1"/>
              </a:solidFill>
              <a:latin typeface="+mj-lt"/>
            </a:endParaRPr>
          </a:p>
        </p:txBody>
      </p:sp>
      <p:pic>
        <p:nvPicPr>
          <p:cNvPr id="3" name="Picture 2"/>
          <p:cNvPicPr>
            <a:picLocks noChangeAspect="1"/>
          </p:cNvPicPr>
          <p:nvPr/>
        </p:nvPicPr>
        <p:blipFill rotWithShape="1">
          <a:blip r:embed="rId4"/>
          <a:srcRect l="28093" t="16480" r="28559" b="5289"/>
          <a:stretch/>
        </p:blipFill>
        <p:spPr>
          <a:xfrm>
            <a:off x="306041" y="1862667"/>
            <a:ext cx="4620767" cy="4688519"/>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301" y="5182063"/>
            <a:ext cx="3716188" cy="2477459"/>
          </a:xfrm>
          <a:prstGeom prst="rect">
            <a:avLst/>
          </a:prstGeom>
        </p:spPr>
      </p:pic>
    </p:spTree>
    <p:extLst>
      <p:ext uri="{BB962C8B-B14F-4D97-AF65-F5344CB8AC3E}">
        <p14:creationId xmlns:p14="http://schemas.microsoft.com/office/powerpoint/2010/main" val="26644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3690D04EA4E42BA103F3409F33B38" ma:contentTypeVersion="13" ma:contentTypeDescription="Create a new document." ma:contentTypeScope="" ma:versionID="222c51ac815712eb62142794930b795e">
  <xsd:schema xmlns:xsd="http://www.w3.org/2001/XMLSchema" xmlns:xs="http://www.w3.org/2001/XMLSchema" xmlns:p="http://schemas.microsoft.com/office/2006/metadata/properties" xmlns:ns3="fba40218-d566-4c88-ad33-c8aca6db190f" xmlns:ns4="d83ae328-1a6b-40cc-bd8c-d079d34959b4" targetNamespace="http://schemas.microsoft.com/office/2006/metadata/properties" ma:root="true" ma:fieldsID="18666e105822d30124b7557fea3e487f" ns3:_="" ns4:_="">
    <xsd:import namespace="fba40218-d566-4c88-ad33-c8aca6db190f"/>
    <xsd:import namespace="d83ae328-1a6b-40cc-bd8c-d079d34959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40218-d566-4c88-ad33-c8aca6db19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3ae328-1a6b-40cc-bd8c-d079d34959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AD914F-2DDC-4457-80A1-8C866FB7E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40218-d566-4c88-ad33-c8aca6db190f"/>
    <ds:schemaRef ds:uri="d83ae328-1a6b-40cc-bd8c-d079d3495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F94AE3-7230-4D95-BBB7-1DBB9DB32B0E}">
  <ds:schemaRefs>
    <ds:schemaRef ds:uri="http://schemas.microsoft.com/sharepoint/v3/contenttype/forms"/>
  </ds:schemaRefs>
</ds:datastoreItem>
</file>

<file path=customXml/itemProps3.xml><?xml version="1.0" encoding="utf-8"?>
<ds:datastoreItem xmlns:ds="http://schemas.openxmlformats.org/officeDocument/2006/customXml" ds:itemID="{8CD06FAE-10AB-4BF8-A3AA-D1F308E3A3C4}">
  <ds:schemaRefs>
    <ds:schemaRef ds:uri="http://schemas.microsoft.com/office/2006/documentManagement/types"/>
    <ds:schemaRef ds:uri="http://schemas.microsoft.com/office/infopath/2007/PartnerControls"/>
    <ds:schemaRef ds:uri="d83ae328-1a6b-40cc-bd8c-d079d34959b4"/>
    <ds:schemaRef ds:uri="http://purl.org/dc/elements/1.1/"/>
    <ds:schemaRef ds:uri="http://schemas.microsoft.com/office/2006/metadata/properties"/>
    <ds:schemaRef ds:uri="http://purl.org/dc/terms/"/>
    <ds:schemaRef ds:uri="http://schemas.openxmlformats.org/package/2006/metadata/core-properties"/>
    <ds:schemaRef ds:uri="fba40218-d566-4c88-ad33-c8aca6db190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5581</TotalTime>
  <Words>2877</Words>
  <Application>Microsoft Office PowerPoint</Application>
  <PresentationFormat>Widescreen</PresentationFormat>
  <Paragraphs>185</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Calibri Light</vt:lpstr>
      <vt:lpstr>Franklin Gothic Book</vt:lpstr>
      <vt:lpstr>Gill Sans</vt:lpstr>
      <vt:lpstr>Gill Sans MT</vt:lpstr>
      <vt:lpstr>Gill Sans MT Pro Light</vt:lpstr>
      <vt:lpstr>Open Sans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Belete Mazengia</dc:creator>
  <cp:lastModifiedBy>Sam Brett</cp:lastModifiedBy>
  <cp:revision>117</cp:revision>
  <dcterms:created xsi:type="dcterms:W3CDTF">2020-04-22T19:41:41Z</dcterms:created>
  <dcterms:modified xsi:type="dcterms:W3CDTF">2020-07-24T14:25:27Z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0x0101009A43690D04EA4E42BA103F3409F33B38</vt:lpwstr>
  </property>
</Properties>
</file>