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E8F7-731A-45BA-9B1F-40FA56F20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1F6A3-11D1-400C-A1AD-6982F13F7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42C6B-8737-431C-888A-1AFAA4BC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F166D-1EEE-4339-9CE9-7470821A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AA344-AB11-483F-9850-EB99BE60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4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B4CC3-20D2-4BD8-A6CD-AF5D2C62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ECFF2-7B1B-46D1-8BDC-D0EC719DC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0F58C-4BBB-4897-9BE0-3582E257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5695A-9E77-4D15-84D8-47ABFCA3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9E5F-5E6F-4909-98AD-9CEBB2C4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95947F-FCFB-41DA-BE28-FF57D516C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FEF7A-21B1-45F5-8882-4E80F5493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2060B-3333-4FB7-8C83-DE34ABBE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E5A3D-5FDD-485D-8B47-7B7BC8C0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2D17A-4BEC-48A3-98A9-FFE504D8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72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5F93-E0AA-405B-821C-C342997A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B4CD-8BD5-4552-8A56-9976FF8D6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7AFE-209B-4FCE-A8DB-1A7AECE6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95FD-5EC7-4099-8DFF-37328E3B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C8A66-101C-4A3C-AE74-14CD5801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2778F-027A-4FC9-B9AD-D68277DD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786E4-F9A2-49D2-AC60-925AF4658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FB1D-C245-41F5-B53F-CB565CE3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E0AE8-0771-4A6A-9903-DE1226E6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69EF8-C3E3-48DA-A79D-FB832832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5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F99E-3AD2-4903-B3F9-722A5A86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7A25-B51C-4991-9EF1-1171A683D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C3617-961F-4C1B-A26D-202AFE9B0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AC702-5F95-42A4-B584-3A8DD6E6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7BEBC-D1F0-4BED-9675-0A3016F5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F2AC8-92EC-46A9-ACC5-1746180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8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4059-4629-4077-B22B-56A732E2C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AFE9-5006-4AA7-B040-425670E3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41322-4EA4-421D-93E2-8BB85D72E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EBC391-BEBC-4C2B-9853-511CA48F2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FDA39-119A-4C57-AACF-4C1959B13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22B72-5441-492F-A167-2F7E1A0D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C7A34-505F-44F3-B0D6-1B7BA2AF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F6166-3DAE-4A73-AF9F-DA329FFE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5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9533-DC00-413E-8179-80E12303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9EC79-66EA-49BE-8019-C4E2A5DD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09335-3A34-4987-A251-91C9D470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D5798-BB7C-4878-A16D-4A8751A4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6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CD94E-8033-4DA0-A1AD-C81023B6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21AC3-B0A6-4B5F-84A8-5A5B3A42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6E896-BBD3-43B0-90C5-2DE3C12A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8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F447-F7D1-405C-92C4-A399BAA6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4F816-C183-4AC2-BFA7-E461F968E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ECC4B-3C42-4F86-A231-164E867C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B0AFF-B054-409B-82E4-D313324C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BE071-9A63-41AF-ADAE-7A0CA014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2FD8B-3FB5-4E33-BABE-C5F41701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5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BBEE-307F-4CB9-9004-838EB6E4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B5FCC-B6F9-49BE-8798-F81CAB7B6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E449E-B5AE-494F-95F2-A5EB0154E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DF528-0FAC-42B2-8952-EC61832A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9BE81-B4B3-474C-88C9-B54DFC05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9AC33-4587-4439-83D1-D7CBD6E0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4433-F93A-4F65-9F83-3706AC31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9E6DF-A266-457C-897A-A9F8DD67E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FEE38-D79A-42E2-8A73-8CB8DB194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B9EF-683C-4254-A40A-7CF5E5A28B5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FE91-6461-4643-BFE4-9B6FCBF80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6903-5FB9-42B6-84CC-0426A377F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C92E-4754-4AFE-9B50-22516266C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22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333F-1E8B-40D1-BAFB-FF5DB573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Results Group 3 – Collective advocacy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sz="4400" b="1" dirty="0">
                <a:solidFill>
                  <a:srgbClr val="FF0000"/>
                </a:solidFill>
              </a:rPr>
              <a:t>Priorities September 2020 to December 2021</a:t>
            </a:r>
            <a:br>
              <a:rPr lang="en-GB" sz="4400" b="1" dirty="0"/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E9E1-95AB-4D1E-A5CF-FF0C94543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7962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Priority 1</a:t>
            </a:r>
          </a:p>
          <a:p>
            <a:pPr marL="0" indent="0">
              <a:buNone/>
            </a:pPr>
            <a:r>
              <a:rPr lang="en-GB" sz="2000" b="1" dirty="0"/>
              <a:t>Determine how best to address the impact of counter-terrorism measures and the growing trend for the criminalisation of humanitarian action</a:t>
            </a:r>
          </a:p>
          <a:p>
            <a:pPr marL="0" indent="0">
              <a:buNone/>
            </a:pPr>
            <a:r>
              <a:rPr lang="en-GB" sz="2000" b="1" dirty="0"/>
              <a:t>InterAction, OCHA, Save the Children</a:t>
            </a:r>
          </a:p>
          <a:p>
            <a:pPr marL="0" indent="0">
              <a:buNone/>
            </a:pPr>
            <a:r>
              <a:rPr lang="en-GB" sz="2000" b="1" dirty="0"/>
              <a:t>Synergies RG5 and RG1</a:t>
            </a:r>
          </a:p>
          <a:p>
            <a:pPr marL="0" indent="0">
              <a:buNone/>
            </a:pPr>
            <a:r>
              <a:rPr lang="en-GB" sz="2000" b="1" dirty="0"/>
              <a:t>Principals Road map – December 2019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0FA8E14-7469-4EAC-8CCB-B81F9DC0D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97653"/>
              </p:ext>
            </p:extLst>
          </p:nvPr>
        </p:nvGraphicFramePr>
        <p:xfrm>
          <a:off x="752475" y="4318000"/>
          <a:ext cx="10515600" cy="25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331868208"/>
                    </a:ext>
                  </a:extLst>
                </a:gridCol>
              </a:tblGrid>
              <a:tr h="2540000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900"/>
                        </a:spcBef>
                        <a:tabLst>
                          <a:tab pos="62992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Advocate for standing humanitarian exemptions in counter-terrorism measures [OCHA in collaboration with IASC Members]  </a:t>
                      </a:r>
                      <a:endParaRPr lang="en-CH" sz="1800" b="1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900"/>
                        </a:spcBef>
                        <a:tabLst>
                          <a:tab pos="62992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Provide guidance to and ensure leadership by Humanitarian Coordinators and Humanitarian Country Teams to engage actors locally to address the impact of counterterrorism measures [OCHA]  </a:t>
                      </a:r>
                      <a:endParaRPr lang="en-CH" sz="1800" b="1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900"/>
                        </a:spcBef>
                        <a:tabLst>
                          <a:tab pos="62992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Deepen efforts to document the negative effects and make an evidence-based case [IASC Result Group 3]  </a:t>
                      </a:r>
                      <a:endParaRPr lang="en-CH" sz="1800" b="1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900"/>
                        </a:spcBef>
                        <a:tabLst>
                          <a:tab pos="62992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Engage proactively in open and sustained dialogue with Member States to raise awareness on concerns and work toward practical solutions, including in Security Council resolutions, donor agreements and domestic legislation [IASC Principals] </a:t>
                      </a:r>
                    </a:p>
                    <a:p>
                      <a:pPr algn="l">
                        <a:lnSpc>
                          <a:spcPts val="1400"/>
                        </a:lnSpc>
                        <a:spcBef>
                          <a:spcPts val="900"/>
                        </a:spcBef>
                        <a:tabLst>
                          <a:tab pos="629920" algn="l"/>
                        </a:tabLs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the UN counter-terrorism architecture (the Counter-Terrorism Committee and its Executive Directorate, the Office of Counter-Terrorism, Sanctions Committees) by increasing the involvement of humanitarian actors in discussions around counterterrorism [OCHA] </a:t>
                      </a:r>
                      <a:endParaRPr lang="en-CH" sz="18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137848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02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99A7-DC7D-49CC-8E0F-B7CE84843B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Results Group 3 – Collective advocacy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sz="4400" b="1" dirty="0">
                <a:solidFill>
                  <a:srgbClr val="FF0000"/>
                </a:solidFill>
              </a:rPr>
              <a:t>Priorities September 2020 to December 2021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D0E-DAED-467D-B43A-388AEE3D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Priority 2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Capture and disseminate lessons learned and best practice with regards to engagement with Non-State armed actors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Synergies with RG1 on access and bureaucratic impediments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Finalisation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of report on lessons learnt and best practices, including recommendations coming out of the a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ssessment of 27 UN OCHA offices on engagement with NSAGs 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(Q4, 2020)</a:t>
            </a:r>
          </a:p>
          <a:p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Work with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OCHA Civil Military Coordination Service (CMCS) 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to develop a dissemination and guidance strategy </a:t>
            </a:r>
          </a:p>
          <a:p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Explore partnership for effective engagement at national and local level 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8132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2839-39FE-4B4A-B2D7-FE7D6E66F6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Results Group 3 – Collective advocacy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sz="4400" b="1" dirty="0">
                <a:solidFill>
                  <a:srgbClr val="FF0000"/>
                </a:solidFill>
              </a:rPr>
              <a:t>Priorities September 2020 to December 2021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D51F5-EEBF-4270-8EB0-E4E3B98E6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Priority 3</a:t>
            </a:r>
            <a:endParaRPr lang="en-US" sz="18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common narratives on specific issues of concern (such as enhancing respect for IHL, IHRL, humanitarian principles and core protection framework) to support IASC members’ efforts in their collective and/or bilateral advocacy efforts, including during upcoming key anniversaries</a:t>
            </a:r>
            <a:endParaRPr lang="en-US" sz="18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</a:p>
          <a:p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humanitarian crises (linkages with the EDGs recommendations)</a:t>
            </a:r>
          </a:p>
          <a:p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Climate change</a:t>
            </a:r>
          </a:p>
          <a:p>
            <a:endParaRPr lang="en-US" sz="18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De-prioritise/drop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contexts and develop a clear humanitarian diplomacy strategy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capitalizing on the IASC membership at the various levels, to address protection or challenges concern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0396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918944434064A9FE583A04FDC750B" ma:contentTypeVersion="9" ma:contentTypeDescription="Crée un document." ma:contentTypeScope="" ma:versionID="c357de7ae1521df5423d7eaef06a3905">
  <xsd:schema xmlns:xsd="http://www.w3.org/2001/XMLSchema" xmlns:xs="http://www.w3.org/2001/XMLSchema" xmlns:p="http://schemas.microsoft.com/office/2006/metadata/properties" xmlns:ns2="d33218c5-b89a-45af-b8eb-306fe5bd96c1" targetNamespace="http://schemas.microsoft.com/office/2006/metadata/properties" ma:root="true" ma:fieldsID="925d6cfc09917a6ef4f91937d67e1d3c" ns2:_="">
    <xsd:import namespace="d33218c5-b89a-45af-b8eb-306fe5bd9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218c5-b89a-45af-b8eb-306fe5bd96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A5BD0D-7832-4151-9814-E88BC85F96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DCEAD6-5221-4FE0-AF2A-7E8555B627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C48658-E679-451A-931B-0585EF177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3218c5-b89a-45af-b8eb-306fe5bd96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388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 Results Group 3 – Collective advocacy Priorities September 2020 to December 2021 </vt:lpstr>
      <vt:lpstr>Results Group 3 – Collective advocacy Priorities September 2020 to December 2021</vt:lpstr>
      <vt:lpstr>Results Group 3 – Collective advocacy Priorities September 2020 to December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Anglade, Michel</dc:creator>
  <cp:lastModifiedBy>Darine Atwa</cp:lastModifiedBy>
  <cp:revision>8</cp:revision>
  <dcterms:created xsi:type="dcterms:W3CDTF">2020-09-25T10:06:52Z</dcterms:created>
  <dcterms:modified xsi:type="dcterms:W3CDTF">2020-09-29T12:35:01Z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5681a19-9993-44d0-b8fb-776fc9cac6e1_Enabled">
    <vt:lpwstr>true</vt:lpwstr>
  </property>
  <property fmtid="{D5CDD505-2E9C-101B-9397-08002B2CF9AE}" pid="3" name="MSIP_Label_75681a19-9993-44d0-b8fb-776fc9cac6e1_SetDate">
    <vt:lpwstr>2020-09-25T10:06:51Z</vt:lpwstr>
  </property>
  <property fmtid="{D5CDD505-2E9C-101B-9397-08002B2CF9AE}" pid="4" name="MSIP_Label_75681a19-9993-44d0-b8fb-776fc9cac6e1_Method">
    <vt:lpwstr>Standard</vt:lpwstr>
  </property>
  <property fmtid="{D5CDD505-2E9C-101B-9397-08002B2CF9AE}" pid="5" name="MSIP_Label_75681a19-9993-44d0-b8fb-776fc9cac6e1_Name">
    <vt:lpwstr>75681a19-9993-44d0-b8fb-776fc9cac6e1</vt:lpwstr>
  </property>
  <property fmtid="{D5CDD505-2E9C-101B-9397-08002B2CF9AE}" pid="6" name="MSIP_Label_75681a19-9993-44d0-b8fb-776fc9cac6e1_SiteId">
    <vt:lpwstr>37ef3d19-1651-4452-b761-dc2414bf0416</vt:lpwstr>
  </property>
  <property fmtid="{D5CDD505-2E9C-101B-9397-08002B2CF9AE}" pid="7" name="MSIP_Label_75681a19-9993-44d0-b8fb-776fc9cac6e1_ActionId">
    <vt:lpwstr>d1f7dc77-c1dc-45bb-91de-9ffe6243e982</vt:lpwstr>
  </property>
  <property fmtid="{D5CDD505-2E9C-101B-9397-08002B2CF9AE}" pid="8" name="MSIP_Label_75681a19-9993-44d0-b8fb-776fc9cac6e1_ContentBits">
    <vt:lpwstr>0</vt:lpwstr>
  </property>
  <property fmtid="{D5CDD505-2E9C-101B-9397-08002B2CF9AE}" pid="9" name="ContentTypeId">
    <vt:lpwstr>0x0101008A2918944434064A9FE583A04FDC750B</vt:lpwstr>
  </property>
</Properties>
</file>