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326" r:id="rId6"/>
    <p:sldId id="33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rvat Shelbaya" initials="MS" lastIdx="1" clrIdx="0"/>
  <p:cmAuthor id="2" name="marcy.vigoda@gmail.com" initials="m" lastIdx="3" clrIdx="1"/>
  <p:cmAuthor id="3" name="marcy.vigoda@gmail.com" initials="m [2]" lastIdx="1" clrIdx="2"/>
  <p:cmAuthor id="4" name="Jeremy Rempel" initials="JR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E67"/>
    <a:srgbClr val="4B55A6"/>
    <a:srgbClr val="91B23B"/>
    <a:srgbClr val="D99825"/>
    <a:srgbClr val="E4B96A"/>
    <a:srgbClr val="C4C8E7"/>
    <a:srgbClr val="EAECF7"/>
    <a:srgbClr val="C63B25"/>
    <a:srgbClr val="961212"/>
    <a:srgbClr val="6E7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7" autoAdjust="0"/>
    <p:restoredTop sz="63836" autoAdjust="0"/>
  </p:normalViewPr>
  <p:slideViewPr>
    <p:cSldViewPr>
      <p:cViewPr varScale="1">
        <p:scale>
          <a:sx n="73" d="100"/>
          <a:sy n="73" d="100"/>
        </p:scale>
        <p:origin x="279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539133D-D6F9-4AFC-BC52-78DD33AE027F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EF496B4-C72C-4C75-9AC2-F62DC3BCE5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707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DB21AA-BDC2-49B5-9555-E6F42D780990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0F9118-C2DC-4A3B-918A-00D2891EF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54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dirty="0"/>
              <a:t>Purpose of this session is to: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F9118-C2DC-4A3B-918A-00D2891EFED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182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None/>
            </a:pPr>
            <a:endParaRPr lang="en-GB" sz="1800" kern="1200" dirty="0">
              <a:solidFill>
                <a:srgbClr val="272E67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F9118-C2DC-4A3B-918A-00D2891EFED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852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GB" sz="1800" kern="1200" dirty="0">
              <a:solidFill>
                <a:srgbClr val="272E67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F9118-C2DC-4A3B-918A-00D2891EFED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268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IASC presentation (last updated 20140828)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8751-2270-4FD5-BB5B-D09FDF3FC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73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IASC presentation (last updated 20140828)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8751-2270-4FD5-BB5B-D09FDF3FC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IASC presentation (last updated 20140828)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8751-2270-4FD5-BB5B-D09FDF3FC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70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IASC presentation (last updated 20140828)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8751-2270-4FD5-BB5B-D09FDF3FC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93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IASC presentation (last updated 20140828)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8751-2270-4FD5-BB5B-D09FDF3FC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10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IASC presentation (last updated 20140828)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8751-2270-4FD5-BB5B-D09FDF3FC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47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08/2014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IASC presentation (last updated 20140828)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8751-2270-4FD5-BB5B-D09FDF3FC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925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08/2014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IASC presentation (last updated 20140828)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8751-2270-4FD5-BB5B-D09FDF3FC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97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08/2014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IASC presentation (last updated 20140828)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8751-2270-4FD5-BB5B-D09FDF3FC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66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IASC presentation (last updated 20140828)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8751-2270-4FD5-BB5B-D09FDF3FC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99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IASC presentation (last updated 20140828)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8751-2270-4FD5-BB5B-D09FDF3FC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00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08/2014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IASC presentation (last updated 20140828)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E8751-2270-4FD5-BB5B-D09FDF3FC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44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9526" y="-55564"/>
            <a:ext cx="9153526" cy="3895200"/>
          </a:xfrm>
          <a:prstGeom prst="rect">
            <a:avLst/>
          </a:prstGeom>
          <a:solidFill>
            <a:srgbClr val="272E67"/>
          </a:solidFill>
          <a:ln>
            <a:noFill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GB" altLang="en-US" dirty="0">
              <a:solidFill>
                <a:srgbClr val="026CB6"/>
              </a:solidFill>
            </a:endParaRPr>
          </a:p>
          <a:p>
            <a:pPr algn="ctr" eaLnBrk="1" hangingPunct="1">
              <a:defRPr/>
            </a:pPr>
            <a:endParaRPr lang="en-GB" altLang="en-US" dirty="0">
              <a:solidFill>
                <a:srgbClr val="026CB6"/>
              </a:solidFill>
            </a:endParaRPr>
          </a:p>
          <a:p>
            <a:pPr algn="ctr" eaLnBrk="1" hangingPunct="1">
              <a:defRPr/>
            </a:pPr>
            <a:endParaRPr lang="en-GB" altLang="en-US" dirty="0">
              <a:solidFill>
                <a:srgbClr val="026CB6"/>
              </a:solidFill>
            </a:endParaRPr>
          </a:p>
          <a:p>
            <a:pPr algn="ctr" eaLnBrk="1" hangingPunct="1">
              <a:defRPr/>
            </a:pPr>
            <a:r>
              <a:rPr lang="en-GB" alt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IASC Results Group on </a:t>
            </a:r>
          </a:p>
          <a:p>
            <a:pPr algn="ctr" eaLnBrk="1" hangingPunct="1">
              <a:defRPr/>
            </a:pPr>
            <a:r>
              <a:rPr lang="en-GB" alt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Humanitarian Financing</a:t>
            </a:r>
          </a:p>
          <a:p>
            <a:pPr algn="ctr" eaLnBrk="1" hangingPunct="1">
              <a:defRPr/>
            </a:pPr>
            <a:endParaRPr lang="en-GB" altLang="en-US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 eaLnBrk="1" hangingPunct="1">
              <a:defRPr/>
            </a:pPr>
            <a:endParaRPr lang="en-GB" altLang="en-US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en-GB" alt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2021 Priority Areas and Ways of Working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CEB703-F9FA-4CD5-959B-04057F2B07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39636"/>
            <a:ext cx="9144000" cy="301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99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7938" y="-4763"/>
            <a:ext cx="9153526" cy="565200"/>
          </a:xfrm>
          <a:prstGeom prst="rect">
            <a:avLst/>
          </a:prstGeom>
          <a:solidFill>
            <a:srgbClr val="C4C8E7"/>
          </a:solidFill>
          <a:ln>
            <a:noFill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GB" altLang="en-US">
              <a:solidFill>
                <a:srgbClr val="026CB6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81000" y="-2063"/>
            <a:ext cx="8382000" cy="5607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spcAft>
                <a:spcPct val="0"/>
              </a:spcAft>
              <a:tabLst>
                <a:tab pos="630238" algn="l"/>
              </a:tabLst>
              <a:defRPr/>
            </a:pPr>
            <a:r>
              <a:rPr lang="en-US" sz="2380" b="1" cap="all" dirty="0">
                <a:solidFill>
                  <a:srgbClr val="272E67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RG5 Priority areas for 2021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r>
              <a:rPr lang="en-US" sz="1184" dirty="0">
                <a:solidFill>
                  <a:srgbClr val="272E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page </a:t>
            </a:r>
            <a:fld id="{001E8751-2270-4FD5-BB5B-D09FDF3FC834}" type="slidenum">
              <a:rPr lang="en-GB" sz="1184">
                <a:solidFill>
                  <a:srgbClr val="272E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fld>
            <a:endParaRPr lang="en-GB" sz="1184" dirty="0">
              <a:solidFill>
                <a:srgbClr val="272E67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33709"/>
            <a:ext cx="1663095" cy="250159"/>
          </a:xfrm>
          <a:prstGeom prst="rect">
            <a:avLst/>
          </a:prstGeom>
        </p:spPr>
      </p:pic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77825" y="838199"/>
            <a:ext cx="8382000" cy="5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altLang="en-US" sz="1800" b="1" dirty="0">
                <a:solidFill>
                  <a:srgbClr val="272E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Overall Reflection: </a:t>
            </a:r>
            <a:r>
              <a:rPr lang="en-US" altLang="en-US" sz="1800" dirty="0">
                <a:solidFill>
                  <a:srgbClr val="272E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current priorities for RG5 and attached deliverables have remained relevant up to present. RG5 quickly pivoted to demands of COVID-19 response leading to some modification to timelines and details of deliverables.</a:t>
            </a:r>
          </a:p>
          <a:p>
            <a:pPr marL="457200" lvl="1" indent="0">
              <a:buNone/>
            </a:pPr>
            <a:endParaRPr lang="en-US" altLang="en-US" sz="1000" b="1" dirty="0">
              <a:solidFill>
                <a:srgbClr val="272E67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altLang="en-US" sz="1800" b="1" dirty="0">
                <a:solidFill>
                  <a:srgbClr val="272E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2021, RG5 proposes to remain focused on:</a:t>
            </a:r>
          </a:p>
          <a:p>
            <a:pPr marL="457200" lvl="1" indent="0">
              <a:buNone/>
            </a:pPr>
            <a:endParaRPr lang="en-US" altLang="en-US" sz="1000" b="1" dirty="0">
              <a:solidFill>
                <a:srgbClr val="272E67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lvl="1" indent="-457200">
              <a:buAutoNum type="arabicParenR"/>
            </a:pPr>
            <a:r>
              <a:rPr lang="en-US" altLang="en-US" sz="1800" b="1" dirty="0">
                <a:solidFill>
                  <a:srgbClr val="272E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Quality funding </a:t>
            </a:r>
          </a:p>
          <a:p>
            <a:pPr marL="1314450" lvl="2" indent="-457200"/>
            <a:r>
              <a:rPr lang="en-US" altLang="en-US" sz="1600" dirty="0">
                <a:solidFill>
                  <a:srgbClr val="272E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Build on progress to date, including collaboration with the Grand Bargain to develop and implement approaches to reduce earmarking, expand multi-year funding, and maintain accountability.</a:t>
            </a:r>
          </a:p>
          <a:p>
            <a:pPr marL="1314450" lvl="2" indent="-457200"/>
            <a:r>
              <a:rPr lang="en-US" altLang="en-US" sz="1600" dirty="0">
                <a:solidFill>
                  <a:srgbClr val="272E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 the rollout of mechanisms to ensure quality funding benefits are cascaded to local actors</a:t>
            </a:r>
          </a:p>
          <a:p>
            <a:pPr marL="914400" lvl="1" indent="-457200">
              <a:buAutoNum type="arabicParenR"/>
            </a:pPr>
            <a:r>
              <a:rPr lang="en-US" altLang="en-US" sz="1800" b="1" dirty="0">
                <a:solidFill>
                  <a:srgbClr val="272E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HDP Nexus funding issues</a:t>
            </a:r>
          </a:p>
          <a:p>
            <a:pPr marL="1314450" lvl="2" indent="-457200"/>
            <a:r>
              <a:rPr lang="en-US" altLang="en-US" sz="1600" dirty="0">
                <a:solidFill>
                  <a:srgbClr val="272E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Improve engagement with development actors to anticipate and reduce humanitarian need.</a:t>
            </a:r>
            <a:endParaRPr lang="en-US" altLang="en-US" sz="1600" dirty="0">
              <a:solidFill>
                <a:srgbClr val="272E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AutoNum type="arabicParenR"/>
            </a:pPr>
            <a:r>
              <a:rPr lang="en-US" altLang="en-US" sz="1800" b="1" dirty="0">
                <a:solidFill>
                  <a:srgbClr val="272E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Harmonization and simplification of systems</a:t>
            </a:r>
          </a:p>
          <a:p>
            <a:pPr marL="1314450" lvl="2" indent="-457200"/>
            <a:r>
              <a:rPr lang="en-US" altLang="en-US" sz="1600" dirty="0">
                <a:solidFill>
                  <a:srgbClr val="272E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 broad adoption of IASC contractual funding flexibility measures.</a:t>
            </a:r>
          </a:p>
          <a:p>
            <a:pPr marL="1314450" lvl="2" indent="-457200"/>
            <a:r>
              <a:rPr lang="en-US" altLang="en-US" sz="1600" dirty="0">
                <a:solidFill>
                  <a:srgbClr val="272E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enhance efforts to unlock access to funding and reduce administrative burdens that prevent efficient allocation of funds to the field.</a:t>
            </a:r>
          </a:p>
          <a:p>
            <a:pPr lvl="2"/>
            <a:endParaRPr lang="en-US" altLang="en-US" sz="1600" b="1" dirty="0">
              <a:solidFill>
                <a:srgbClr val="272E67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altLang="en-US" sz="2000" b="1" dirty="0">
                <a:solidFill>
                  <a:srgbClr val="272E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0070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7938" y="-4763"/>
            <a:ext cx="9153526" cy="565200"/>
          </a:xfrm>
          <a:prstGeom prst="rect">
            <a:avLst/>
          </a:prstGeom>
          <a:solidFill>
            <a:srgbClr val="C4C8E7"/>
          </a:solidFill>
          <a:ln>
            <a:noFill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GB" altLang="en-US">
              <a:solidFill>
                <a:srgbClr val="026CB6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81000" y="-2063"/>
            <a:ext cx="8382000" cy="5607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spcAft>
                <a:spcPct val="0"/>
              </a:spcAft>
              <a:tabLst>
                <a:tab pos="630238" algn="l"/>
              </a:tabLst>
              <a:defRPr/>
            </a:pPr>
            <a:r>
              <a:rPr lang="en-US" sz="2380" b="1" cap="all" dirty="0">
                <a:solidFill>
                  <a:srgbClr val="272E67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RG5 Ways of working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r>
              <a:rPr lang="en-US" sz="1184" dirty="0">
                <a:solidFill>
                  <a:srgbClr val="272E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page </a:t>
            </a:r>
            <a:fld id="{001E8751-2270-4FD5-BB5B-D09FDF3FC834}" type="slidenum">
              <a:rPr lang="en-GB" sz="1184">
                <a:solidFill>
                  <a:srgbClr val="272E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fld>
            <a:endParaRPr lang="en-GB" sz="1184" dirty="0">
              <a:solidFill>
                <a:srgbClr val="272E67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33709"/>
            <a:ext cx="1663095" cy="250159"/>
          </a:xfrm>
          <a:prstGeom prst="rect">
            <a:avLst/>
          </a:prstGeom>
        </p:spPr>
      </p:pic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77825" y="838200"/>
            <a:ext cx="8382000" cy="551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b="1" dirty="0">
                <a:solidFill>
                  <a:srgbClr val="272E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Links with IASC bodies:</a:t>
            </a:r>
          </a:p>
          <a:p>
            <a:pPr lvl="1">
              <a:buFontTx/>
              <a:buChar char="-"/>
            </a:pPr>
            <a:r>
              <a:rPr lang="en-US" altLang="en-US" sz="1800" u="sng" dirty="0">
                <a:solidFill>
                  <a:srgbClr val="272E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Localization</a:t>
            </a:r>
            <a:r>
              <a:rPr lang="en-US" altLang="en-US" sz="1800" dirty="0">
                <a:solidFill>
                  <a:srgbClr val="272E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Cross-cutting across RGs.</a:t>
            </a:r>
          </a:p>
          <a:p>
            <a:pPr lvl="1">
              <a:buFontTx/>
              <a:buChar char="-"/>
            </a:pPr>
            <a:r>
              <a:rPr lang="en-US" altLang="en-US" sz="1800" u="sng" dirty="0">
                <a:solidFill>
                  <a:srgbClr val="272E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Counter Terror</a:t>
            </a:r>
            <a:r>
              <a:rPr lang="en-US" altLang="en-US" sz="1800" dirty="0">
                <a:solidFill>
                  <a:srgbClr val="272E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RG1, 3, 5</a:t>
            </a:r>
          </a:p>
          <a:p>
            <a:pPr lvl="1">
              <a:buFontTx/>
              <a:buChar char="-"/>
            </a:pPr>
            <a:r>
              <a:rPr lang="en-US" altLang="en-US" sz="1800" u="sng" dirty="0">
                <a:solidFill>
                  <a:srgbClr val="272E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HDP Nexus</a:t>
            </a:r>
            <a:r>
              <a:rPr lang="en-US" altLang="en-US" sz="1800" dirty="0">
                <a:solidFill>
                  <a:srgbClr val="272E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RG4</a:t>
            </a:r>
          </a:p>
          <a:p>
            <a:pPr lvl="1">
              <a:buFontTx/>
              <a:buChar char="-"/>
            </a:pPr>
            <a:endParaRPr lang="en-US" altLang="en-US" sz="1800" b="1" dirty="0">
              <a:solidFill>
                <a:srgbClr val="272E67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altLang="en-US" sz="2000" b="1" dirty="0">
                <a:solidFill>
                  <a:srgbClr val="272E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links</a:t>
            </a:r>
          </a:p>
          <a:p>
            <a:pPr lvl="1">
              <a:buFontTx/>
              <a:buChar char="-"/>
            </a:pPr>
            <a:r>
              <a:rPr lang="en-US" altLang="en-US" sz="1800" u="sng" dirty="0">
                <a:solidFill>
                  <a:srgbClr val="272E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 Bargain</a:t>
            </a:r>
            <a:r>
              <a:rPr lang="en-US" altLang="en-US" sz="1800" dirty="0">
                <a:solidFill>
                  <a:srgbClr val="272E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clear links to WS7+8 on Quality Funding, need to consider division of labor with GB workstreams.</a:t>
            </a:r>
          </a:p>
          <a:p>
            <a:pPr lvl="1">
              <a:buFontTx/>
              <a:buChar char="-"/>
            </a:pPr>
            <a:r>
              <a:rPr lang="en-US" altLang="en-US" sz="1800" u="sng" dirty="0">
                <a:solidFill>
                  <a:srgbClr val="272E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GHD</a:t>
            </a:r>
            <a:r>
              <a:rPr lang="en-US" altLang="en-US" sz="1800" dirty="0">
                <a:solidFill>
                  <a:srgbClr val="272E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initial engagement complete, ongoing work in 2021</a:t>
            </a:r>
          </a:p>
          <a:p>
            <a:pPr lvl="1">
              <a:buFontTx/>
              <a:buChar char="-"/>
            </a:pPr>
            <a:r>
              <a:rPr lang="en-US" altLang="en-US" sz="1800" u="sng" dirty="0">
                <a:solidFill>
                  <a:srgbClr val="272E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OECD</a:t>
            </a:r>
            <a:r>
              <a:rPr lang="en-US" altLang="en-US" sz="1800" dirty="0">
                <a:solidFill>
                  <a:srgbClr val="272E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key links on Nexus funding and humanitarian-development cooperation</a:t>
            </a:r>
          </a:p>
          <a:p>
            <a:pPr lvl="1"/>
            <a:endParaRPr lang="en-US" altLang="en-US" sz="1800" b="1" dirty="0">
              <a:solidFill>
                <a:srgbClr val="272E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b="1" dirty="0">
                <a:solidFill>
                  <a:srgbClr val="272E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RG5 Membership</a:t>
            </a:r>
          </a:p>
          <a:p>
            <a:pPr lvl="1">
              <a:buFontTx/>
              <a:buChar char="-"/>
            </a:pPr>
            <a:r>
              <a:rPr lang="en-US" altLang="en-US" sz="1800" u="sng" dirty="0">
                <a:solidFill>
                  <a:srgbClr val="272E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L/NNGO participation </a:t>
            </a:r>
            <a:r>
              <a:rPr lang="en-US" altLang="en-US" sz="1800" dirty="0">
                <a:solidFill>
                  <a:srgbClr val="272E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group, plus agreement on how we engage at the country level on deliverable implementation</a:t>
            </a:r>
          </a:p>
          <a:p>
            <a:pPr lvl="1">
              <a:buFontTx/>
              <a:buChar char="-"/>
            </a:pPr>
            <a:r>
              <a:rPr lang="en-US" altLang="en-US" sz="1800" dirty="0">
                <a:solidFill>
                  <a:srgbClr val="272E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Clarification of engagement with </a:t>
            </a:r>
            <a:r>
              <a:rPr lang="en-US" altLang="en-US" sz="1800" u="sng" dirty="0">
                <a:solidFill>
                  <a:srgbClr val="272E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OECD and WB</a:t>
            </a:r>
            <a:r>
              <a:rPr lang="en-US" altLang="en-US" sz="1800" dirty="0">
                <a:solidFill>
                  <a:srgbClr val="272E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9948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2918944434064A9FE583A04FDC750B" ma:contentTypeVersion="9" ma:contentTypeDescription="Crée un document." ma:contentTypeScope="" ma:versionID="c357de7ae1521df5423d7eaef06a3905">
  <xsd:schema xmlns:xsd="http://www.w3.org/2001/XMLSchema" xmlns:xs="http://www.w3.org/2001/XMLSchema" xmlns:p="http://schemas.microsoft.com/office/2006/metadata/properties" xmlns:ns2="d33218c5-b89a-45af-b8eb-306fe5bd96c1" targetNamespace="http://schemas.microsoft.com/office/2006/metadata/properties" ma:root="true" ma:fieldsID="925d6cfc09917a6ef4f91937d67e1d3c" ns2:_="">
    <xsd:import namespace="d33218c5-b89a-45af-b8eb-306fe5bd96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3218c5-b89a-45af-b8eb-306fe5bd96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15F213-E2F6-4B11-A432-5762F54AAC3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9676b2f0-eb7a-4411-8826-9ee3fcf05896"/>
    <ds:schemaRef ds:uri="b6c2d4dc-5c42-4736-b7e4-b658500edbf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BE76CF1-05E1-4554-84AE-B3ADA38676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7CCB71-0B6E-4BA1-B860-D1274F67EE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3218c5-b89a-45af-b8eb-306fe5bd96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17000</TotalTime>
  <Words>280</Words>
  <Application>Microsoft Macintosh PowerPoint</Application>
  <PresentationFormat>On-screen Show (4:3)</PresentationFormat>
  <Paragraphs>43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United Nations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Tomoko Matsushita</dc:creator>
  <cp:lastModifiedBy>Darine Atwa</cp:lastModifiedBy>
  <cp:revision>329</cp:revision>
  <cp:lastPrinted>2019-03-14T09:16:55Z</cp:lastPrinted>
  <dcterms:created xsi:type="dcterms:W3CDTF">2014-08-26T15:50:23Z</dcterms:created>
  <dcterms:modified xsi:type="dcterms:W3CDTF">2020-09-29T12:36:20Z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0x0101008A2918944434064A9FE583A04FDC750B</vt:lpwstr>
  </property>
  <property fmtid="{D5CDD505-2E9C-101B-9397-08002B2CF9AE}" pid="3" name="_dlc_DocIdItemGuid">
    <vt:lpwstr>5c85d957-f1d1-4f41-8cfd-a5ae720c9658</vt:lpwstr>
  </property>
</Properties>
</file>